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 id="416" r:id="rId161"/>
    <p:sldId id="417" r:id="rId162"/>
    <p:sldId id="418" r:id="rId163"/>
    <p:sldId id="419" r:id="rId164"/>
    <p:sldId id="420" r:id="rId165"/>
    <p:sldId id="421" r:id="rId166"/>
    <p:sldId id="422" r:id="rId167"/>
    <p:sldId id="423" r:id="rId168"/>
    <p:sldId id="424" r:id="rId169"/>
    <p:sldId id="425" r:id="rId170"/>
    <p:sldId id="426" r:id="rId171"/>
    <p:sldId id="427" r:id="rId172"/>
    <p:sldId id="428" r:id="rId173"/>
    <p:sldId id="429" r:id="rId174"/>
    <p:sldId id="430" r:id="rId175"/>
    <p:sldId id="431" r:id="rId176"/>
    <p:sldId id="432" r:id="rId177"/>
    <p:sldId id="433" r:id="rId178"/>
    <p:sldId id="434" r:id="rId179"/>
    <p:sldId id="435" r:id="rId180"/>
    <p:sldId id="436" r:id="rId181"/>
    <p:sldId id="437" r:id="rId182"/>
    <p:sldId id="438" r:id="rId183"/>
    <p:sldId id="439" r:id="rId184"/>
    <p:sldId id="440" r:id="rId185"/>
    <p:sldId id="441" r:id="rId186"/>
    <p:sldId id="442" r:id="rId187"/>
    <p:sldId id="443" r:id="rId188"/>
    <p:sldId id="444" r:id="rId189"/>
    <p:sldId id="445" r:id="rId190"/>
    <p:sldId id="446" r:id="rId191"/>
    <p:sldId id="447" r:id="rId192"/>
    <p:sldId id="448" r:id="rId193"/>
    <p:sldId id="449" r:id="rId194"/>
    <p:sldId id="450" r:id="rId195"/>
    <p:sldId id="451" r:id="rId196"/>
    <p:sldId id="452" r:id="rId197"/>
    <p:sldId id="453" r:id="rId198"/>
    <p:sldId id="454" r:id="rId199"/>
    <p:sldId id="455" r:id="rId200"/>
    <p:sldId id="456" r:id="rId201"/>
    <p:sldId id="457" r:id="rId202"/>
    <p:sldId id="458" r:id="rId203"/>
    <p:sldId id="459" r:id="rId204"/>
  </p:sldIdLst>
  <p:sldSz cx="11879263" cy="70199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89" autoAdjust="0"/>
    <p:restoredTop sz="94660"/>
  </p:normalViewPr>
  <p:slideViewPr>
    <p:cSldViewPr snapToGrid="0">
      <p:cViewPr varScale="1">
        <p:scale>
          <a:sx n="63" d="100"/>
          <a:sy n="63" d="100"/>
        </p:scale>
        <p:origin x="60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theme" Target="theme/theme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84908" y="1148863"/>
            <a:ext cx="8909447" cy="2443974"/>
          </a:xfrm>
        </p:spPr>
        <p:txBody>
          <a:bodyPr anchor="b"/>
          <a:lstStyle>
            <a:lvl1pPr algn="ctr">
              <a:defRPr sz="5846"/>
            </a:lvl1pPr>
          </a:lstStyle>
          <a:p>
            <a:r>
              <a:rPr lang="en-US"/>
              <a:t>Click to edit Master title style</a:t>
            </a:r>
            <a:endParaRPr lang="en-US" dirty="0"/>
          </a:p>
        </p:txBody>
      </p:sp>
      <p:sp>
        <p:nvSpPr>
          <p:cNvPr id="3" name="Subtitle 2"/>
          <p:cNvSpPr>
            <a:spLocks noGrp="1"/>
          </p:cNvSpPr>
          <p:nvPr>
            <p:ph type="subTitle" idx="1"/>
          </p:nvPr>
        </p:nvSpPr>
        <p:spPr>
          <a:xfrm>
            <a:off x="1484908" y="3687086"/>
            <a:ext cx="8909447" cy="1694856"/>
          </a:xfrm>
        </p:spPr>
        <p:txBody>
          <a:bodyPr/>
          <a:lstStyle>
            <a:lvl1pPr marL="0" indent="0" algn="ctr">
              <a:buNone/>
              <a:defRPr sz="2338"/>
            </a:lvl1pPr>
            <a:lvl2pPr marL="445450" indent="0" algn="ctr">
              <a:buNone/>
              <a:defRPr sz="1949"/>
            </a:lvl2pPr>
            <a:lvl3pPr marL="890900" indent="0" algn="ctr">
              <a:buNone/>
              <a:defRPr sz="1754"/>
            </a:lvl3pPr>
            <a:lvl4pPr marL="1336350" indent="0" algn="ctr">
              <a:buNone/>
              <a:defRPr sz="1559"/>
            </a:lvl4pPr>
            <a:lvl5pPr marL="1781800" indent="0" algn="ctr">
              <a:buNone/>
              <a:defRPr sz="1559"/>
            </a:lvl5pPr>
            <a:lvl6pPr marL="2227250" indent="0" algn="ctr">
              <a:buNone/>
              <a:defRPr sz="1559"/>
            </a:lvl6pPr>
            <a:lvl7pPr marL="2672700" indent="0" algn="ctr">
              <a:buNone/>
              <a:defRPr sz="1559"/>
            </a:lvl7pPr>
            <a:lvl8pPr marL="3118150" indent="0" algn="ctr">
              <a:buNone/>
              <a:defRPr sz="1559"/>
            </a:lvl8pPr>
            <a:lvl9pPr marL="3563600" indent="0" algn="ctr">
              <a:buNone/>
              <a:defRPr sz="155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C69267-0B53-4154-BDFF-9B5C35E94949}" type="datetimeFigureOut">
              <a:rPr lang="en-IN" smtClean="0"/>
              <a:t>01-08-2024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BAB8941-D413-468B-BF45-0C92F1DE1E7E}" type="slidenum">
              <a:rPr lang="en-IN" smtClean="0"/>
              <a:t>‹#›</a:t>
            </a:fld>
            <a:endParaRPr lang="en-IN"/>
          </a:p>
        </p:txBody>
      </p:sp>
    </p:spTree>
    <p:extLst>
      <p:ext uri="{BB962C8B-B14F-4D97-AF65-F5344CB8AC3E}">
        <p14:creationId xmlns:p14="http://schemas.microsoft.com/office/powerpoint/2010/main" val="427790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C69267-0B53-4154-BDFF-9B5C35E94949}" type="datetimeFigureOut">
              <a:rPr lang="en-IN" smtClean="0"/>
              <a:t>01-08-2024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BAB8941-D413-468B-BF45-0C92F1DE1E7E}" type="slidenum">
              <a:rPr lang="en-IN" smtClean="0"/>
              <a:t>‹#›</a:t>
            </a:fld>
            <a:endParaRPr lang="en-IN"/>
          </a:p>
        </p:txBody>
      </p:sp>
    </p:spTree>
    <p:extLst>
      <p:ext uri="{BB962C8B-B14F-4D97-AF65-F5344CB8AC3E}">
        <p14:creationId xmlns:p14="http://schemas.microsoft.com/office/powerpoint/2010/main" val="1956049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0512" y="1750107"/>
            <a:ext cx="10245864" cy="2920093"/>
          </a:xfrm>
        </p:spPr>
        <p:txBody>
          <a:bodyPr anchor="b"/>
          <a:lstStyle>
            <a:lvl1pPr>
              <a:defRPr sz="5846"/>
            </a:lvl1pPr>
          </a:lstStyle>
          <a:p>
            <a:r>
              <a:rPr lang="en-US"/>
              <a:t>Click to edit Master title style</a:t>
            </a:r>
            <a:endParaRPr lang="en-US" dirty="0"/>
          </a:p>
        </p:txBody>
      </p:sp>
      <p:sp>
        <p:nvSpPr>
          <p:cNvPr id="3" name="Text Placeholder 2"/>
          <p:cNvSpPr>
            <a:spLocks noGrp="1"/>
          </p:cNvSpPr>
          <p:nvPr>
            <p:ph type="body" idx="1"/>
          </p:nvPr>
        </p:nvSpPr>
        <p:spPr>
          <a:xfrm>
            <a:off x="810512" y="4697826"/>
            <a:ext cx="10245864" cy="1535608"/>
          </a:xfrm>
        </p:spPr>
        <p:txBody>
          <a:bodyPr/>
          <a:lstStyle>
            <a:lvl1pPr marL="0" indent="0">
              <a:buNone/>
              <a:defRPr sz="2338">
                <a:solidFill>
                  <a:schemeClr val="tx1">
                    <a:tint val="75000"/>
                  </a:schemeClr>
                </a:solidFill>
              </a:defRPr>
            </a:lvl1pPr>
            <a:lvl2pPr marL="445450" indent="0">
              <a:buNone/>
              <a:defRPr sz="1949">
                <a:solidFill>
                  <a:schemeClr val="tx1">
                    <a:tint val="75000"/>
                  </a:schemeClr>
                </a:solidFill>
              </a:defRPr>
            </a:lvl2pPr>
            <a:lvl3pPr marL="890900" indent="0">
              <a:buNone/>
              <a:defRPr sz="1754">
                <a:solidFill>
                  <a:schemeClr val="tx1">
                    <a:tint val="75000"/>
                  </a:schemeClr>
                </a:solidFill>
              </a:defRPr>
            </a:lvl3pPr>
            <a:lvl4pPr marL="1336350" indent="0">
              <a:buNone/>
              <a:defRPr sz="1559">
                <a:solidFill>
                  <a:schemeClr val="tx1">
                    <a:tint val="75000"/>
                  </a:schemeClr>
                </a:solidFill>
              </a:defRPr>
            </a:lvl4pPr>
            <a:lvl5pPr marL="1781800" indent="0">
              <a:buNone/>
              <a:defRPr sz="1559">
                <a:solidFill>
                  <a:schemeClr val="tx1">
                    <a:tint val="75000"/>
                  </a:schemeClr>
                </a:solidFill>
              </a:defRPr>
            </a:lvl5pPr>
            <a:lvl6pPr marL="2227250" indent="0">
              <a:buNone/>
              <a:defRPr sz="1559">
                <a:solidFill>
                  <a:schemeClr val="tx1">
                    <a:tint val="75000"/>
                  </a:schemeClr>
                </a:solidFill>
              </a:defRPr>
            </a:lvl6pPr>
            <a:lvl7pPr marL="2672700" indent="0">
              <a:buNone/>
              <a:defRPr sz="1559">
                <a:solidFill>
                  <a:schemeClr val="tx1">
                    <a:tint val="75000"/>
                  </a:schemeClr>
                </a:solidFill>
              </a:defRPr>
            </a:lvl7pPr>
            <a:lvl8pPr marL="3118150" indent="0">
              <a:buNone/>
              <a:defRPr sz="1559">
                <a:solidFill>
                  <a:schemeClr val="tx1">
                    <a:tint val="75000"/>
                  </a:schemeClr>
                </a:solidFill>
              </a:defRPr>
            </a:lvl8pPr>
            <a:lvl9pPr marL="3563600" indent="0">
              <a:buNone/>
              <a:defRPr sz="155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C69267-0B53-4154-BDFF-9B5C35E94949}" type="datetimeFigureOut">
              <a:rPr lang="en-IN" smtClean="0"/>
              <a:t>01-08-2024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BAB8941-D413-468B-BF45-0C92F1DE1E7E}" type="slidenum">
              <a:rPr lang="en-IN" smtClean="0"/>
              <a:t>‹#›</a:t>
            </a:fld>
            <a:endParaRPr lang="en-IN"/>
          </a:p>
        </p:txBody>
      </p:sp>
    </p:spTree>
    <p:extLst>
      <p:ext uri="{BB962C8B-B14F-4D97-AF65-F5344CB8AC3E}">
        <p14:creationId xmlns:p14="http://schemas.microsoft.com/office/powerpoint/2010/main" val="4143936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6699" y="1868730"/>
            <a:ext cx="5048687" cy="44540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3877" y="1868730"/>
            <a:ext cx="5048687" cy="44540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C69267-0B53-4154-BDFF-9B5C35E94949}" type="datetimeFigureOut">
              <a:rPr lang="en-IN" smtClean="0"/>
              <a:t>01-08-2024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BAB8941-D413-468B-BF45-0C92F1DE1E7E}" type="slidenum">
              <a:rPr lang="en-IN" smtClean="0"/>
              <a:t>‹#›</a:t>
            </a:fld>
            <a:endParaRPr lang="en-IN"/>
          </a:p>
        </p:txBody>
      </p:sp>
    </p:spTree>
    <p:extLst>
      <p:ext uri="{BB962C8B-B14F-4D97-AF65-F5344CB8AC3E}">
        <p14:creationId xmlns:p14="http://schemas.microsoft.com/office/powerpoint/2010/main" val="2716247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8247" y="373747"/>
            <a:ext cx="10245864" cy="13568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818247" y="1720857"/>
            <a:ext cx="5025485" cy="843365"/>
          </a:xfrm>
        </p:spPr>
        <p:txBody>
          <a:bodyPr anchor="b"/>
          <a:lstStyle>
            <a:lvl1pPr marL="0" indent="0">
              <a:buNone/>
              <a:defRPr sz="2338" b="1"/>
            </a:lvl1pPr>
            <a:lvl2pPr marL="445450" indent="0">
              <a:buNone/>
              <a:defRPr sz="1949" b="1"/>
            </a:lvl2pPr>
            <a:lvl3pPr marL="890900" indent="0">
              <a:buNone/>
              <a:defRPr sz="1754" b="1"/>
            </a:lvl3pPr>
            <a:lvl4pPr marL="1336350" indent="0">
              <a:buNone/>
              <a:defRPr sz="1559" b="1"/>
            </a:lvl4pPr>
            <a:lvl5pPr marL="1781800" indent="0">
              <a:buNone/>
              <a:defRPr sz="1559" b="1"/>
            </a:lvl5pPr>
            <a:lvl6pPr marL="2227250" indent="0">
              <a:buNone/>
              <a:defRPr sz="1559" b="1"/>
            </a:lvl6pPr>
            <a:lvl7pPr marL="2672700" indent="0">
              <a:buNone/>
              <a:defRPr sz="1559" b="1"/>
            </a:lvl7pPr>
            <a:lvl8pPr marL="3118150" indent="0">
              <a:buNone/>
              <a:defRPr sz="1559" b="1"/>
            </a:lvl8pPr>
            <a:lvl9pPr marL="3563600" indent="0">
              <a:buNone/>
              <a:defRPr sz="1559" b="1"/>
            </a:lvl9pPr>
          </a:lstStyle>
          <a:p>
            <a:pPr lvl="0"/>
            <a:r>
              <a:rPr lang="en-US"/>
              <a:t>Click to edit Master text styles</a:t>
            </a:r>
          </a:p>
        </p:txBody>
      </p:sp>
      <p:sp>
        <p:nvSpPr>
          <p:cNvPr id="4" name="Content Placeholder 3"/>
          <p:cNvSpPr>
            <a:spLocks noGrp="1"/>
          </p:cNvSpPr>
          <p:nvPr>
            <p:ph sz="half" idx="2"/>
          </p:nvPr>
        </p:nvSpPr>
        <p:spPr>
          <a:xfrm>
            <a:off x="818247" y="2564223"/>
            <a:ext cx="5025485" cy="37715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13877" y="1720857"/>
            <a:ext cx="5050234" cy="843365"/>
          </a:xfrm>
        </p:spPr>
        <p:txBody>
          <a:bodyPr anchor="b"/>
          <a:lstStyle>
            <a:lvl1pPr marL="0" indent="0">
              <a:buNone/>
              <a:defRPr sz="2338" b="1"/>
            </a:lvl1pPr>
            <a:lvl2pPr marL="445450" indent="0">
              <a:buNone/>
              <a:defRPr sz="1949" b="1"/>
            </a:lvl2pPr>
            <a:lvl3pPr marL="890900" indent="0">
              <a:buNone/>
              <a:defRPr sz="1754" b="1"/>
            </a:lvl3pPr>
            <a:lvl4pPr marL="1336350" indent="0">
              <a:buNone/>
              <a:defRPr sz="1559" b="1"/>
            </a:lvl4pPr>
            <a:lvl5pPr marL="1781800" indent="0">
              <a:buNone/>
              <a:defRPr sz="1559" b="1"/>
            </a:lvl5pPr>
            <a:lvl6pPr marL="2227250" indent="0">
              <a:buNone/>
              <a:defRPr sz="1559" b="1"/>
            </a:lvl6pPr>
            <a:lvl7pPr marL="2672700" indent="0">
              <a:buNone/>
              <a:defRPr sz="1559" b="1"/>
            </a:lvl7pPr>
            <a:lvl8pPr marL="3118150" indent="0">
              <a:buNone/>
              <a:defRPr sz="1559" b="1"/>
            </a:lvl8pPr>
            <a:lvl9pPr marL="3563600" indent="0">
              <a:buNone/>
              <a:defRPr sz="1559" b="1"/>
            </a:lvl9pPr>
          </a:lstStyle>
          <a:p>
            <a:pPr lvl="0"/>
            <a:r>
              <a:rPr lang="en-US"/>
              <a:t>Click to edit Master text styles</a:t>
            </a:r>
          </a:p>
        </p:txBody>
      </p:sp>
      <p:sp>
        <p:nvSpPr>
          <p:cNvPr id="6" name="Content Placeholder 5"/>
          <p:cNvSpPr>
            <a:spLocks noGrp="1"/>
          </p:cNvSpPr>
          <p:nvPr>
            <p:ph sz="quarter" idx="4"/>
          </p:nvPr>
        </p:nvSpPr>
        <p:spPr>
          <a:xfrm>
            <a:off x="6013877" y="2564223"/>
            <a:ext cx="5050234" cy="37715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C69267-0B53-4154-BDFF-9B5C35E94949}" type="datetimeFigureOut">
              <a:rPr lang="en-IN" smtClean="0"/>
              <a:t>01-08-2024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BAB8941-D413-468B-BF45-0C92F1DE1E7E}" type="slidenum">
              <a:rPr lang="en-IN" smtClean="0"/>
              <a:t>‹#›</a:t>
            </a:fld>
            <a:endParaRPr lang="en-IN"/>
          </a:p>
        </p:txBody>
      </p:sp>
    </p:spTree>
    <p:extLst>
      <p:ext uri="{BB962C8B-B14F-4D97-AF65-F5344CB8AC3E}">
        <p14:creationId xmlns:p14="http://schemas.microsoft.com/office/powerpoint/2010/main" val="3438555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C69267-0B53-4154-BDFF-9B5C35E94949}" type="datetimeFigureOut">
              <a:rPr lang="en-IN" smtClean="0"/>
              <a:t>01-08-2024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BAB8941-D413-468B-BF45-0C92F1DE1E7E}" type="slidenum">
              <a:rPr lang="en-IN" smtClean="0"/>
              <a:t>‹#›</a:t>
            </a:fld>
            <a:endParaRPr lang="en-IN"/>
          </a:p>
        </p:txBody>
      </p:sp>
    </p:spTree>
    <p:extLst>
      <p:ext uri="{BB962C8B-B14F-4D97-AF65-F5344CB8AC3E}">
        <p14:creationId xmlns:p14="http://schemas.microsoft.com/office/powerpoint/2010/main" val="3861035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C69267-0B53-4154-BDFF-9B5C35E94949}" type="datetimeFigureOut">
              <a:rPr lang="en-IN" smtClean="0"/>
              <a:t>01-08-2024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BAB8941-D413-468B-BF45-0C92F1DE1E7E}" type="slidenum">
              <a:rPr lang="en-IN" smtClean="0"/>
              <a:t>‹#›</a:t>
            </a:fld>
            <a:endParaRPr lang="en-IN"/>
          </a:p>
        </p:txBody>
      </p:sp>
    </p:spTree>
    <p:extLst>
      <p:ext uri="{BB962C8B-B14F-4D97-AF65-F5344CB8AC3E}">
        <p14:creationId xmlns:p14="http://schemas.microsoft.com/office/powerpoint/2010/main" val="46195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247" y="467995"/>
            <a:ext cx="3831371" cy="1637983"/>
          </a:xfrm>
        </p:spPr>
        <p:txBody>
          <a:bodyPr anchor="b"/>
          <a:lstStyle>
            <a:lvl1pPr>
              <a:defRPr sz="3118"/>
            </a:lvl1pPr>
          </a:lstStyle>
          <a:p>
            <a:r>
              <a:rPr lang="en-US"/>
              <a:t>Click to edit Master title style</a:t>
            </a:r>
            <a:endParaRPr lang="en-US" dirty="0"/>
          </a:p>
        </p:txBody>
      </p:sp>
      <p:sp>
        <p:nvSpPr>
          <p:cNvPr id="3" name="Content Placeholder 2"/>
          <p:cNvSpPr>
            <a:spLocks noGrp="1"/>
          </p:cNvSpPr>
          <p:nvPr>
            <p:ph idx="1"/>
          </p:nvPr>
        </p:nvSpPr>
        <p:spPr>
          <a:xfrm>
            <a:off x="5050234" y="1010740"/>
            <a:ext cx="6013877" cy="4988697"/>
          </a:xfrm>
        </p:spPr>
        <p:txBody>
          <a:bodyPr/>
          <a:lstStyle>
            <a:lvl1pPr>
              <a:defRPr sz="3118"/>
            </a:lvl1pPr>
            <a:lvl2pPr>
              <a:defRPr sz="2728"/>
            </a:lvl2pPr>
            <a:lvl3pPr>
              <a:defRPr sz="2338"/>
            </a:lvl3pPr>
            <a:lvl4pPr>
              <a:defRPr sz="1949"/>
            </a:lvl4pPr>
            <a:lvl5pPr>
              <a:defRPr sz="1949"/>
            </a:lvl5pPr>
            <a:lvl6pPr>
              <a:defRPr sz="1949"/>
            </a:lvl6pPr>
            <a:lvl7pPr>
              <a:defRPr sz="1949"/>
            </a:lvl7pPr>
            <a:lvl8pPr>
              <a:defRPr sz="1949"/>
            </a:lvl8pPr>
            <a:lvl9pPr>
              <a:defRPr sz="194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8247" y="2105977"/>
            <a:ext cx="3831371" cy="3901584"/>
          </a:xfrm>
        </p:spPr>
        <p:txBody>
          <a:bodyPr/>
          <a:lstStyle>
            <a:lvl1pPr marL="0" indent="0">
              <a:buNone/>
              <a:defRPr sz="1559"/>
            </a:lvl1pPr>
            <a:lvl2pPr marL="445450" indent="0">
              <a:buNone/>
              <a:defRPr sz="1364"/>
            </a:lvl2pPr>
            <a:lvl3pPr marL="890900" indent="0">
              <a:buNone/>
              <a:defRPr sz="1169"/>
            </a:lvl3pPr>
            <a:lvl4pPr marL="1336350" indent="0">
              <a:buNone/>
              <a:defRPr sz="974"/>
            </a:lvl4pPr>
            <a:lvl5pPr marL="1781800" indent="0">
              <a:buNone/>
              <a:defRPr sz="974"/>
            </a:lvl5pPr>
            <a:lvl6pPr marL="2227250" indent="0">
              <a:buNone/>
              <a:defRPr sz="974"/>
            </a:lvl6pPr>
            <a:lvl7pPr marL="2672700" indent="0">
              <a:buNone/>
              <a:defRPr sz="974"/>
            </a:lvl7pPr>
            <a:lvl8pPr marL="3118150" indent="0">
              <a:buNone/>
              <a:defRPr sz="974"/>
            </a:lvl8pPr>
            <a:lvl9pPr marL="3563600" indent="0">
              <a:buNone/>
              <a:defRPr sz="974"/>
            </a:lvl9pPr>
          </a:lstStyle>
          <a:p>
            <a:pPr lvl="0"/>
            <a:r>
              <a:rPr lang="en-US"/>
              <a:t>Click to edit Master text styles</a:t>
            </a:r>
          </a:p>
        </p:txBody>
      </p:sp>
      <p:sp>
        <p:nvSpPr>
          <p:cNvPr id="5" name="Date Placeholder 4"/>
          <p:cNvSpPr>
            <a:spLocks noGrp="1"/>
          </p:cNvSpPr>
          <p:nvPr>
            <p:ph type="dt" sz="half" idx="10"/>
          </p:nvPr>
        </p:nvSpPr>
        <p:spPr/>
        <p:txBody>
          <a:bodyPr/>
          <a:lstStyle/>
          <a:p>
            <a:fld id="{18C69267-0B53-4154-BDFF-9B5C35E94949}" type="datetimeFigureOut">
              <a:rPr lang="en-IN" smtClean="0"/>
              <a:t>01-08-2024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BAB8941-D413-468B-BF45-0C92F1DE1E7E}" type="slidenum">
              <a:rPr lang="en-IN" smtClean="0"/>
              <a:t>‹#›</a:t>
            </a:fld>
            <a:endParaRPr lang="en-IN"/>
          </a:p>
        </p:txBody>
      </p:sp>
    </p:spTree>
    <p:extLst>
      <p:ext uri="{BB962C8B-B14F-4D97-AF65-F5344CB8AC3E}">
        <p14:creationId xmlns:p14="http://schemas.microsoft.com/office/powerpoint/2010/main" val="3624245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247" y="467995"/>
            <a:ext cx="3831371" cy="1637983"/>
          </a:xfrm>
        </p:spPr>
        <p:txBody>
          <a:bodyPr anchor="b"/>
          <a:lstStyle>
            <a:lvl1pPr>
              <a:defRPr sz="3118"/>
            </a:lvl1pPr>
          </a:lstStyle>
          <a:p>
            <a:r>
              <a:rPr lang="en-US"/>
              <a:t>Click to edit Master title style</a:t>
            </a:r>
            <a:endParaRPr lang="en-US" dirty="0"/>
          </a:p>
        </p:txBody>
      </p:sp>
      <p:sp>
        <p:nvSpPr>
          <p:cNvPr id="3" name="Picture Placeholder 2"/>
          <p:cNvSpPr>
            <a:spLocks noGrp="1" noChangeAspect="1"/>
          </p:cNvSpPr>
          <p:nvPr>
            <p:ph type="pic" idx="1"/>
          </p:nvPr>
        </p:nvSpPr>
        <p:spPr>
          <a:xfrm>
            <a:off x="5050234" y="1010740"/>
            <a:ext cx="6013877" cy="4988697"/>
          </a:xfrm>
        </p:spPr>
        <p:txBody>
          <a:bodyPr anchor="t"/>
          <a:lstStyle>
            <a:lvl1pPr marL="0" indent="0">
              <a:buNone/>
              <a:defRPr sz="3118"/>
            </a:lvl1pPr>
            <a:lvl2pPr marL="445450" indent="0">
              <a:buNone/>
              <a:defRPr sz="2728"/>
            </a:lvl2pPr>
            <a:lvl3pPr marL="890900" indent="0">
              <a:buNone/>
              <a:defRPr sz="2338"/>
            </a:lvl3pPr>
            <a:lvl4pPr marL="1336350" indent="0">
              <a:buNone/>
              <a:defRPr sz="1949"/>
            </a:lvl4pPr>
            <a:lvl5pPr marL="1781800" indent="0">
              <a:buNone/>
              <a:defRPr sz="1949"/>
            </a:lvl5pPr>
            <a:lvl6pPr marL="2227250" indent="0">
              <a:buNone/>
              <a:defRPr sz="1949"/>
            </a:lvl6pPr>
            <a:lvl7pPr marL="2672700" indent="0">
              <a:buNone/>
              <a:defRPr sz="1949"/>
            </a:lvl7pPr>
            <a:lvl8pPr marL="3118150" indent="0">
              <a:buNone/>
              <a:defRPr sz="1949"/>
            </a:lvl8pPr>
            <a:lvl9pPr marL="3563600" indent="0">
              <a:buNone/>
              <a:defRPr sz="1949"/>
            </a:lvl9pPr>
          </a:lstStyle>
          <a:p>
            <a:r>
              <a:rPr lang="en-US"/>
              <a:t>Click icon to add picture</a:t>
            </a:r>
            <a:endParaRPr lang="en-US" dirty="0"/>
          </a:p>
        </p:txBody>
      </p:sp>
      <p:sp>
        <p:nvSpPr>
          <p:cNvPr id="4" name="Text Placeholder 3"/>
          <p:cNvSpPr>
            <a:spLocks noGrp="1"/>
          </p:cNvSpPr>
          <p:nvPr>
            <p:ph type="body" sz="half" idx="2"/>
          </p:nvPr>
        </p:nvSpPr>
        <p:spPr>
          <a:xfrm>
            <a:off x="818247" y="2105977"/>
            <a:ext cx="3831371" cy="3901584"/>
          </a:xfrm>
        </p:spPr>
        <p:txBody>
          <a:bodyPr/>
          <a:lstStyle>
            <a:lvl1pPr marL="0" indent="0">
              <a:buNone/>
              <a:defRPr sz="1559"/>
            </a:lvl1pPr>
            <a:lvl2pPr marL="445450" indent="0">
              <a:buNone/>
              <a:defRPr sz="1364"/>
            </a:lvl2pPr>
            <a:lvl3pPr marL="890900" indent="0">
              <a:buNone/>
              <a:defRPr sz="1169"/>
            </a:lvl3pPr>
            <a:lvl4pPr marL="1336350" indent="0">
              <a:buNone/>
              <a:defRPr sz="974"/>
            </a:lvl4pPr>
            <a:lvl5pPr marL="1781800" indent="0">
              <a:buNone/>
              <a:defRPr sz="974"/>
            </a:lvl5pPr>
            <a:lvl6pPr marL="2227250" indent="0">
              <a:buNone/>
              <a:defRPr sz="974"/>
            </a:lvl6pPr>
            <a:lvl7pPr marL="2672700" indent="0">
              <a:buNone/>
              <a:defRPr sz="974"/>
            </a:lvl7pPr>
            <a:lvl8pPr marL="3118150" indent="0">
              <a:buNone/>
              <a:defRPr sz="974"/>
            </a:lvl8pPr>
            <a:lvl9pPr marL="3563600" indent="0">
              <a:buNone/>
              <a:defRPr sz="974"/>
            </a:lvl9pPr>
          </a:lstStyle>
          <a:p>
            <a:pPr lvl="0"/>
            <a:r>
              <a:rPr lang="en-US"/>
              <a:t>Click to edit Master text styles</a:t>
            </a:r>
          </a:p>
        </p:txBody>
      </p:sp>
      <p:sp>
        <p:nvSpPr>
          <p:cNvPr id="5" name="Date Placeholder 4"/>
          <p:cNvSpPr>
            <a:spLocks noGrp="1"/>
          </p:cNvSpPr>
          <p:nvPr>
            <p:ph type="dt" sz="half" idx="10"/>
          </p:nvPr>
        </p:nvSpPr>
        <p:spPr/>
        <p:txBody>
          <a:bodyPr/>
          <a:lstStyle/>
          <a:p>
            <a:fld id="{18C69267-0B53-4154-BDFF-9B5C35E94949}" type="datetimeFigureOut">
              <a:rPr lang="en-IN" smtClean="0"/>
              <a:t>01-08-2024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BAB8941-D413-468B-BF45-0C92F1DE1E7E}" type="slidenum">
              <a:rPr lang="en-IN" smtClean="0"/>
              <a:t>‹#›</a:t>
            </a:fld>
            <a:endParaRPr lang="en-IN"/>
          </a:p>
        </p:txBody>
      </p:sp>
    </p:spTree>
    <p:extLst>
      <p:ext uri="{BB962C8B-B14F-4D97-AF65-F5344CB8AC3E}">
        <p14:creationId xmlns:p14="http://schemas.microsoft.com/office/powerpoint/2010/main" val="1136521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C69267-0B53-4154-BDFF-9B5C35E94949}" type="datetimeFigureOut">
              <a:rPr lang="en-IN" smtClean="0"/>
              <a:t>01-08-2024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BAB8941-D413-468B-BF45-0C92F1DE1E7E}" type="slidenum">
              <a:rPr lang="en-IN" smtClean="0"/>
              <a:t>‹#›</a:t>
            </a:fld>
            <a:endParaRPr lang="en-IN"/>
          </a:p>
        </p:txBody>
      </p:sp>
    </p:spTree>
    <p:extLst>
      <p:ext uri="{BB962C8B-B14F-4D97-AF65-F5344CB8AC3E}">
        <p14:creationId xmlns:p14="http://schemas.microsoft.com/office/powerpoint/2010/main" val="2641551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01098" y="373746"/>
            <a:ext cx="2561466" cy="59490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6700" y="373746"/>
            <a:ext cx="7535907" cy="59490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C69267-0B53-4154-BDFF-9B5C35E94949}" type="datetimeFigureOut">
              <a:rPr lang="en-IN" smtClean="0"/>
              <a:t>01-08-2024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BAB8941-D413-468B-BF45-0C92F1DE1E7E}" type="slidenum">
              <a:rPr lang="en-IN" smtClean="0"/>
              <a:t>‹#›</a:t>
            </a:fld>
            <a:endParaRPr lang="en-IN"/>
          </a:p>
        </p:txBody>
      </p:sp>
    </p:spTree>
    <p:extLst>
      <p:ext uri="{BB962C8B-B14F-4D97-AF65-F5344CB8AC3E}">
        <p14:creationId xmlns:p14="http://schemas.microsoft.com/office/powerpoint/2010/main" val="1364464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 r="-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6700" y="373747"/>
            <a:ext cx="10245864" cy="135686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16700" y="1868730"/>
            <a:ext cx="10245864" cy="445407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16699" y="6506431"/>
            <a:ext cx="2672834" cy="373746"/>
          </a:xfrm>
          <a:prstGeom prst="rect">
            <a:avLst/>
          </a:prstGeom>
        </p:spPr>
        <p:txBody>
          <a:bodyPr vert="horz" lIns="91440" tIns="45720" rIns="91440" bIns="45720" rtlCol="0" anchor="ctr"/>
          <a:lstStyle>
            <a:lvl1pPr algn="l">
              <a:defRPr sz="1169">
                <a:solidFill>
                  <a:schemeClr val="tx1">
                    <a:tint val="75000"/>
                  </a:schemeClr>
                </a:solidFill>
              </a:defRPr>
            </a:lvl1pPr>
          </a:lstStyle>
          <a:p>
            <a:fld id="{18C69267-0B53-4154-BDFF-9B5C35E94949}" type="datetimeFigureOut">
              <a:rPr lang="en-IN" smtClean="0"/>
              <a:t>01-08-2024</a:t>
            </a:fld>
            <a:endParaRPr lang="en-IN"/>
          </a:p>
        </p:txBody>
      </p:sp>
      <p:sp>
        <p:nvSpPr>
          <p:cNvPr id="5" name="Footer Placeholder 4"/>
          <p:cNvSpPr>
            <a:spLocks noGrp="1"/>
          </p:cNvSpPr>
          <p:nvPr>
            <p:ph type="ftr" sz="quarter" idx="3"/>
          </p:nvPr>
        </p:nvSpPr>
        <p:spPr>
          <a:xfrm>
            <a:off x="3935006" y="6506431"/>
            <a:ext cx="4009251" cy="373746"/>
          </a:xfrm>
          <a:prstGeom prst="rect">
            <a:avLst/>
          </a:prstGeom>
        </p:spPr>
        <p:txBody>
          <a:bodyPr vert="horz" lIns="91440" tIns="45720" rIns="91440" bIns="45720" rtlCol="0" anchor="ctr"/>
          <a:lstStyle>
            <a:lvl1pPr algn="ctr">
              <a:defRPr sz="1169">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389730" y="6506431"/>
            <a:ext cx="2672834" cy="373746"/>
          </a:xfrm>
          <a:prstGeom prst="rect">
            <a:avLst/>
          </a:prstGeom>
        </p:spPr>
        <p:txBody>
          <a:bodyPr vert="horz" lIns="91440" tIns="45720" rIns="91440" bIns="45720" rtlCol="0" anchor="ctr"/>
          <a:lstStyle>
            <a:lvl1pPr algn="r">
              <a:defRPr sz="1169">
                <a:solidFill>
                  <a:schemeClr val="tx1">
                    <a:tint val="75000"/>
                  </a:schemeClr>
                </a:solidFill>
              </a:defRPr>
            </a:lvl1pPr>
          </a:lstStyle>
          <a:p>
            <a:fld id="{6BAB8941-D413-468B-BF45-0C92F1DE1E7E}" type="slidenum">
              <a:rPr lang="en-IN" smtClean="0"/>
              <a:t>‹#›</a:t>
            </a:fld>
            <a:endParaRPr lang="en-IN"/>
          </a:p>
        </p:txBody>
      </p:sp>
    </p:spTree>
    <p:extLst>
      <p:ext uri="{BB962C8B-B14F-4D97-AF65-F5344CB8AC3E}">
        <p14:creationId xmlns:p14="http://schemas.microsoft.com/office/powerpoint/2010/main" val="39314613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90900" rtl="0" eaLnBrk="1" latinLnBrk="0" hangingPunct="1">
        <a:lnSpc>
          <a:spcPct val="90000"/>
        </a:lnSpc>
        <a:spcBef>
          <a:spcPct val="0"/>
        </a:spcBef>
        <a:buNone/>
        <a:defRPr sz="4287" kern="1200">
          <a:solidFill>
            <a:schemeClr val="tx1"/>
          </a:solidFill>
          <a:latin typeface="+mj-lt"/>
          <a:ea typeface="+mj-ea"/>
          <a:cs typeface="+mj-cs"/>
        </a:defRPr>
      </a:lvl1pPr>
    </p:titleStyle>
    <p:bodyStyle>
      <a:lvl1pPr marL="222725" indent="-222725" algn="l" defTabSz="890900" rtl="0" eaLnBrk="1" latinLnBrk="0" hangingPunct="1">
        <a:lnSpc>
          <a:spcPct val="90000"/>
        </a:lnSpc>
        <a:spcBef>
          <a:spcPts val="974"/>
        </a:spcBef>
        <a:buFont typeface="Arial" panose="020B0604020202020204" pitchFamily="34" charset="0"/>
        <a:buChar char="•"/>
        <a:defRPr sz="2728" kern="1200">
          <a:solidFill>
            <a:schemeClr val="tx1"/>
          </a:solidFill>
          <a:latin typeface="+mn-lt"/>
          <a:ea typeface="+mn-ea"/>
          <a:cs typeface="+mn-cs"/>
        </a:defRPr>
      </a:lvl1pPr>
      <a:lvl2pPr marL="668175" indent="-222725" algn="l" defTabSz="890900" rtl="0" eaLnBrk="1" latinLnBrk="0" hangingPunct="1">
        <a:lnSpc>
          <a:spcPct val="90000"/>
        </a:lnSpc>
        <a:spcBef>
          <a:spcPts val="487"/>
        </a:spcBef>
        <a:buFont typeface="Arial" panose="020B0604020202020204" pitchFamily="34" charset="0"/>
        <a:buChar char="•"/>
        <a:defRPr sz="2338" kern="1200">
          <a:solidFill>
            <a:schemeClr val="tx1"/>
          </a:solidFill>
          <a:latin typeface="+mn-lt"/>
          <a:ea typeface="+mn-ea"/>
          <a:cs typeface="+mn-cs"/>
        </a:defRPr>
      </a:lvl2pPr>
      <a:lvl3pPr marL="1113625" indent="-222725" algn="l" defTabSz="890900" rtl="0" eaLnBrk="1" latinLnBrk="0" hangingPunct="1">
        <a:lnSpc>
          <a:spcPct val="90000"/>
        </a:lnSpc>
        <a:spcBef>
          <a:spcPts val="487"/>
        </a:spcBef>
        <a:buFont typeface="Arial" panose="020B0604020202020204" pitchFamily="34" charset="0"/>
        <a:buChar char="•"/>
        <a:defRPr sz="1949" kern="1200">
          <a:solidFill>
            <a:schemeClr val="tx1"/>
          </a:solidFill>
          <a:latin typeface="+mn-lt"/>
          <a:ea typeface="+mn-ea"/>
          <a:cs typeface="+mn-cs"/>
        </a:defRPr>
      </a:lvl3pPr>
      <a:lvl4pPr marL="1559075" indent="-222725" algn="l" defTabSz="890900" rtl="0" eaLnBrk="1" latinLnBrk="0" hangingPunct="1">
        <a:lnSpc>
          <a:spcPct val="90000"/>
        </a:lnSpc>
        <a:spcBef>
          <a:spcPts val="487"/>
        </a:spcBef>
        <a:buFont typeface="Arial" panose="020B0604020202020204" pitchFamily="34" charset="0"/>
        <a:buChar char="•"/>
        <a:defRPr sz="1754" kern="1200">
          <a:solidFill>
            <a:schemeClr val="tx1"/>
          </a:solidFill>
          <a:latin typeface="+mn-lt"/>
          <a:ea typeface="+mn-ea"/>
          <a:cs typeface="+mn-cs"/>
        </a:defRPr>
      </a:lvl4pPr>
      <a:lvl5pPr marL="2004525" indent="-222725" algn="l" defTabSz="890900" rtl="0" eaLnBrk="1" latinLnBrk="0" hangingPunct="1">
        <a:lnSpc>
          <a:spcPct val="90000"/>
        </a:lnSpc>
        <a:spcBef>
          <a:spcPts val="487"/>
        </a:spcBef>
        <a:buFont typeface="Arial" panose="020B0604020202020204" pitchFamily="34" charset="0"/>
        <a:buChar char="•"/>
        <a:defRPr sz="1754" kern="1200">
          <a:solidFill>
            <a:schemeClr val="tx1"/>
          </a:solidFill>
          <a:latin typeface="+mn-lt"/>
          <a:ea typeface="+mn-ea"/>
          <a:cs typeface="+mn-cs"/>
        </a:defRPr>
      </a:lvl5pPr>
      <a:lvl6pPr marL="2449975" indent="-222725" algn="l" defTabSz="890900" rtl="0" eaLnBrk="1" latinLnBrk="0" hangingPunct="1">
        <a:lnSpc>
          <a:spcPct val="90000"/>
        </a:lnSpc>
        <a:spcBef>
          <a:spcPts val="487"/>
        </a:spcBef>
        <a:buFont typeface="Arial" panose="020B0604020202020204" pitchFamily="34" charset="0"/>
        <a:buChar char="•"/>
        <a:defRPr sz="1754" kern="1200">
          <a:solidFill>
            <a:schemeClr val="tx1"/>
          </a:solidFill>
          <a:latin typeface="+mn-lt"/>
          <a:ea typeface="+mn-ea"/>
          <a:cs typeface="+mn-cs"/>
        </a:defRPr>
      </a:lvl6pPr>
      <a:lvl7pPr marL="2895425" indent="-222725" algn="l" defTabSz="890900" rtl="0" eaLnBrk="1" latinLnBrk="0" hangingPunct="1">
        <a:lnSpc>
          <a:spcPct val="90000"/>
        </a:lnSpc>
        <a:spcBef>
          <a:spcPts val="487"/>
        </a:spcBef>
        <a:buFont typeface="Arial" panose="020B0604020202020204" pitchFamily="34" charset="0"/>
        <a:buChar char="•"/>
        <a:defRPr sz="1754" kern="1200">
          <a:solidFill>
            <a:schemeClr val="tx1"/>
          </a:solidFill>
          <a:latin typeface="+mn-lt"/>
          <a:ea typeface="+mn-ea"/>
          <a:cs typeface="+mn-cs"/>
        </a:defRPr>
      </a:lvl7pPr>
      <a:lvl8pPr marL="3340875" indent="-222725" algn="l" defTabSz="890900" rtl="0" eaLnBrk="1" latinLnBrk="0" hangingPunct="1">
        <a:lnSpc>
          <a:spcPct val="90000"/>
        </a:lnSpc>
        <a:spcBef>
          <a:spcPts val="487"/>
        </a:spcBef>
        <a:buFont typeface="Arial" panose="020B0604020202020204" pitchFamily="34" charset="0"/>
        <a:buChar char="•"/>
        <a:defRPr sz="1754" kern="1200">
          <a:solidFill>
            <a:schemeClr val="tx1"/>
          </a:solidFill>
          <a:latin typeface="+mn-lt"/>
          <a:ea typeface="+mn-ea"/>
          <a:cs typeface="+mn-cs"/>
        </a:defRPr>
      </a:lvl8pPr>
      <a:lvl9pPr marL="3786325" indent="-222725" algn="l" defTabSz="890900" rtl="0" eaLnBrk="1" latinLnBrk="0" hangingPunct="1">
        <a:lnSpc>
          <a:spcPct val="90000"/>
        </a:lnSpc>
        <a:spcBef>
          <a:spcPts val="487"/>
        </a:spcBef>
        <a:buFont typeface="Arial" panose="020B0604020202020204" pitchFamily="34" charset="0"/>
        <a:buChar char="•"/>
        <a:defRPr sz="1754" kern="1200">
          <a:solidFill>
            <a:schemeClr val="tx1"/>
          </a:solidFill>
          <a:latin typeface="+mn-lt"/>
          <a:ea typeface="+mn-ea"/>
          <a:cs typeface="+mn-cs"/>
        </a:defRPr>
      </a:lvl9pPr>
    </p:bodyStyle>
    <p:otherStyle>
      <a:defPPr>
        <a:defRPr lang="en-US"/>
      </a:defPPr>
      <a:lvl1pPr marL="0" algn="l" defTabSz="890900" rtl="0" eaLnBrk="1" latinLnBrk="0" hangingPunct="1">
        <a:defRPr sz="1754" kern="1200">
          <a:solidFill>
            <a:schemeClr val="tx1"/>
          </a:solidFill>
          <a:latin typeface="+mn-lt"/>
          <a:ea typeface="+mn-ea"/>
          <a:cs typeface="+mn-cs"/>
        </a:defRPr>
      </a:lvl1pPr>
      <a:lvl2pPr marL="445450" algn="l" defTabSz="890900" rtl="0" eaLnBrk="1" latinLnBrk="0" hangingPunct="1">
        <a:defRPr sz="1754" kern="1200">
          <a:solidFill>
            <a:schemeClr val="tx1"/>
          </a:solidFill>
          <a:latin typeface="+mn-lt"/>
          <a:ea typeface="+mn-ea"/>
          <a:cs typeface="+mn-cs"/>
        </a:defRPr>
      </a:lvl2pPr>
      <a:lvl3pPr marL="890900" algn="l" defTabSz="890900" rtl="0" eaLnBrk="1" latinLnBrk="0" hangingPunct="1">
        <a:defRPr sz="1754" kern="1200">
          <a:solidFill>
            <a:schemeClr val="tx1"/>
          </a:solidFill>
          <a:latin typeface="+mn-lt"/>
          <a:ea typeface="+mn-ea"/>
          <a:cs typeface="+mn-cs"/>
        </a:defRPr>
      </a:lvl3pPr>
      <a:lvl4pPr marL="1336350" algn="l" defTabSz="890900" rtl="0" eaLnBrk="1" latinLnBrk="0" hangingPunct="1">
        <a:defRPr sz="1754" kern="1200">
          <a:solidFill>
            <a:schemeClr val="tx1"/>
          </a:solidFill>
          <a:latin typeface="+mn-lt"/>
          <a:ea typeface="+mn-ea"/>
          <a:cs typeface="+mn-cs"/>
        </a:defRPr>
      </a:lvl4pPr>
      <a:lvl5pPr marL="1781800" algn="l" defTabSz="890900" rtl="0" eaLnBrk="1" latinLnBrk="0" hangingPunct="1">
        <a:defRPr sz="1754" kern="1200">
          <a:solidFill>
            <a:schemeClr val="tx1"/>
          </a:solidFill>
          <a:latin typeface="+mn-lt"/>
          <a:ea typeface="+mn-ea"/>
          <a:cs typeface="+mn-cs"/>
        </a:defRPr>
      </a:lvl5pPr>
      <a:lvl6pPr marL="2227250" algn="l" defTabSz="890900" rtl="0" eaLnBrk="1" latinLnBrk="0" hangingPunct="1">
        <a:defRPr sz="1754" kern="1200">
          <a:solidFill>
            <a:schemeClr val="tx1"/>
          </a:solidFill>
          <a:latin typeface="+mn-lt"/>
          <a:ea typeface="+mn-ea"/>
          <a:cs typeface="+mn-cs"/>
        </a:defRPr>
      </a:lvl6pPr>
      <a:lvl7pPr marL="2672700" algn="l" defTabSz="890900" rtl="0" eaLnBrk="1" latinLnBrk="0" hangingPunct="1">
        <a:defRPr sz="1754" kern="1200">
          <a:solidFill>
            <a:schemeClr val="tx1"/>
          </a:solidFill>
          <a:latin typeface="+mn-lt"/>
          <a:ea typeface="+mn-ea"/>
          <a:cs typeface="+mn-cs"/>
        </a:defRPr>
      </a:lvl7pPr>
      <a:lvl8pPr marL="3118150" algn="l" defTabSz="890900" rtl="0" eaLnBrk="1" latinLnBrk="0" hangingPunct="1">
        <a:defRPr sz="1754" kern="1200">
          <a:solidFill>
            <a:schemeClr val="tx1"/>
          </a:solidFill>
          <a:latin typeface="+mn-lt"/>
          <a:ea typeface="+mn-ea"/>
          <a:cs typeface="+mn-cs"/>
        </a:defRPr>
      </a:lvl8pPr>
      <a:lvl9pPr marL="3563600" algn="l" defTabSz="890900" rtl="0" eaLnBrk="1" latinLnBrk="0" hangingPunct="1">
        <a:defRPr sz="175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1.bin"/><Relationship Id="rId1" Type="http://schemas.openxmlformats.org/officeDocument/2006/relationships/slideLayout" Target="../slideLayouts/slideLayout6.xml"/><Relationship Id="rId5" Type="http://schemas.openxmlformats.org/officeDocument/2006/relationships/image" Target="../media/image9.e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5.emf"/><Relationship Id="rId3" Type="http://schemas.openxmlformats.org/officeDocument/2006/relationships/image" Target="../media/image10.emf"/><Relationship Id="rId7" Type="http://schemas.openxmlformats.org/officeDocument/2006/relationships/image" Target="../media/image12.emf"/><Relationship Id="rId12" Type="http://schemas.openxmlformats.org/officeDocument/2006/relationships/oleObject" Target="../embeddings/oleObject8.bin"/><Relationship Id="rId2" Type="http://schemas.openxmlformats.org/officeDocument/2006/relationships/oleObject" Target="../embeddings/oleObject3.bin"/><Relationship Id="rId1" Type="http://schemas.openxmlformats.org/officeDocument/2006/relationships/slideLayout" Target="../slideLayouts/slideLayout6.xml"/><Relationship Id="rId6" Type="http://schemas.openxmlformats.org/officeDocument/2006/relationships/oleObject" Target="../embeddings/oleObject5.bin"/><Relationship Id="rId11" Type="http://schemas.openxmlformats.org/officeDocument/2006/relationships/image" Target="../media/image14.emf"/><Relationship Id="rId5" Type="http://schemas.openxmlformats.org/officeDocument/2006/relationships/image" Target="../media/image11.emf"/><Relationship Id="rId15" Type="http://schemas.openxmlformats.org/officeDocument/2006/relationships/image" Target="../media/image16.e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13.emf"/><Relationship Id="rId14" Type="http://schemas.openxmlformats.org/officeDocument/2006/relationships/oleObject" Target="../embeddings/oleObject9.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7.emf"/><Relationship Id="rId7" Type="http://schemas.openxmlformats.org/officeDocument/2006/relationships/image" Target="../media/image19.emf"/><Relationship Id="rId2" Type="http://schemas.openxmlformats.org/officeDocument/2006/relationships/oleObject" Target="../embeddings/oleObject10.bin"/><Relationship Id="rId1" Type="http://schemas.openxmlformats.org/officeDocument/2006/relationships/slideLayout" Target="../slideLayouts/slideLayout6.xml"/><Relationship Id="rId6" Type="http://schemas.openxmlformats.org/officeDocument/2006/relationships/oleObject" Target="../embeddings/oleObject12.bin"/><Relationship Id="rId5" Type="http://schemas.openxmlformats.org/officeDocument/2006/relationships/image" Target="../media/image18.emf"/><Relationship Id="rId4" Type="http://schemas.openxmlformats.org/officeDocument/2006/relationships/oleObject" Target="../embeddings/oleObject11.bin"/></Relationships>
</file>

<file path=ppt/slides/_rels/slide28.xml.rels><?xml version="1.0" encoding="UTF-8" standalone="yes"?>
<Relationships xmlns="http://schemas.openxmlformats.org/package/2006/relationships"><Relationship Id="rId3" Type="http://schemas.openxmlformats.org/officeDocument/2006/relationships/image" Target="../media/image20.emf"/><Relationship Id="rId7" Type="http://schemas.openxmlformats.org/officeDocument/2006/relationships/image" Target="../media/image22.emf"/><Relationship Id="rId2" Type="http://schemas.openxmlformats.org/officeDocument/2006/relationships/oleObject" Target="../embeddings/oleObject13.bin"/><Relationship Id="rId1" Type="http://schemas.openxmlformats.org/officeDocument/2006/relationships/slideLayout" Target="../slideLayouts/slideLayout6.xml"/><Relationship Id="rId6" Type="http://schemas.openxmlformats.org/officeDocument/2006/relationships/oleObject" Target="../embeddings/oleObject15.bin"/><Relationship Id="rId5" Type="http://schemas.openxmlformats.org/officeDocument/2006/relationships/image" Target="../media/image21.emf"/><Relationship Id="rId4" Type="http://schemas.openxmlformats.org/officeDocument/2006/relationships/oleObject" Target="../embeddings/oleObject14.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oleObject" Target="../embeddings/oleObject16.bin"/><Relationship Id="rId1" Type="http://schemas.openxmlformats.org/officeDocument/2006/relationships/slideLayout" Target="../slideLayouts/slideLayout6.xml"/><Relationship Id="rId5" Type="http://schemas.openxmlformats.org/officeDocument/2006/relationships/image" Target="../media/image28.emf"/><Relationship Id="rId4" Type="http://schemas.openxmlformats.org/officeDocument/2006/relationships/oleObject" Target="../embeddings/oleObject17.bin"/></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oleObject" Target="../embeddings/oleObject18.bin"/><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oleObject" Target="../embeddings/oleObject19.bin"/><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oleObject" Target="../embeddings/oleObject20.bin"/><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oleObject" Target="../embeddings/oleObject21.bin"/><Relationship Id="rId1" Type="http://schemas.openxmlformats.org/officeDocument/2006/relationships/slideLayout" Target="../slideLayouts/slideLayout6.xml"/><Relationship Id="rId5" Type="http://schemas.openxmlformats.org/officeDocument/2006/relationships/image" Target="../media/image33.emf"/><Relationship Id="rId4" Type="http://schemas.openxmlformats.org/officeDocument/2006/relationships/oleObject" Target="../embeddings/oleObject22.bin"/></Relationships>
</file>

<file path=ppt/slides/_rels/slide53.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oleObject" Target="../embeddings/oleObject23.bin"/><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oleObject" Target="../embeddings/oleObject24.bin"/><Relationship Id="rId1" Type="http://schemas.openxmlformats.org/officeDocument/2006/relationships/slideLayout" Target="../slideLayouts/slideLayout6.xml"/><Relationship Id="rId5" Type="http://schemas.openxmlformats.org/officeDocument/2006/relationships/image" Target="../media/image38.emf"/><Relationship Id="rId4" Type="http://schemas.openxmlformats.org/officeDocument/2006/relationships/oleObject" Target="../embeddings/oleObject25.bin"/></Relationships>
</file>

<file path=ppt/slides/_rels/slide57.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oleObject" Target="../embeddings/oleObject26.bin"/><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oleObject" Target="../embeddings/oleObject27.bin"/><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oleObject" Target="../embeddings/oleObject28.bin"/><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oleObject" Target="../embeddings/oleObject29.bin"/><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oleObject" Target="../embeddings/oleObject30.bin"/><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oleObject" Target="../embeddings/oleObject31.bin"/><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oleObject" Target="../embeddings/oleObject32.bin"/><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oleObject" Target="../embeddings/oleObject33.bin"/><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oleObject" Target="../embeddings/oleObject34.bin"/><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oleObject" Target="../embeddings/oleObject35.bin"/><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oleObject" Target="../embeddings/oleObject36.bin"/><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oleObject" Target="../embeddings/oleObject37.bin"/><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oleObject" Target="../embeddings/oleObject38.bin"/><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54.gif"/><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image" Target="../media/image59.png"/><Relationship Id="rId1" Type="http://schemas.openxmlformats.org/officeDocument/2006/relationships/slideLayout" Target="../slideLayouts/slideLayout6.xml"/><Relationship Id="rId4" Type="http://schemas.openxmlformats.org/officeDocument/2006/relationships/image" Target="../media/image60.emf"/></Relationships>
</file>

<file path=ppt/slides/_rels/slide100.xml.rels><?xml version="1.0" encoding="UTF-8" standalone="yes"?>
<Relationships xmlns="http://schemas.openxmlformats.org/package/2006/relationships"><Relationship Id="rId2" Type="http://schemas.openxmlformats.org/officeDocument/2006/relationships/image" Target="../media/image61.gif"/><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oleObject" Target="../embeddings/oleObject40.bin"/><Relationship Id="rId1" Type="http://schemas.openxmlformats.org/officeDocument/2006/relationships/slideLayout" Target="../slideLayouts/slideLayout6.xml"/><Relationship Id="rId5" Type="http://schemas.openxmlformats.org/officeDocument/2006/relationships/image" Target="../media/image63.emf"/><Relationship Id="rId4" Type="http://schemas.openxmlformats.org/officeDocument/2006/relationships/oleObject" Target="../embeddings/oleObject41.bin"/></Relationships>
</file>

<file path=ppt/slides/_rels/slide102.xml.rels><?xml version="1.0" encoding="UTF-8" standalone="yes"?>
<Relationships xmlns="http://schemas.openxmlformats.org/package/2006/relationships"><Relationship Id="rId8" Type="http://schemas.openxmlformats.org/officeDocument/2006/relationships/oleObject" Target="../embeddings/oleObject45.bin"/><Relationship Id="rId3" Type="http://schemas.openxmlformats.org/officeDocument/2006/relationships/image" Target="../media/image64.emf"/><Relationship Id="rId7" Type="http://schemas.openxmlformats.org/officeDocument/2006/relationships/image" Target="../media/image66.emf"/><Relationship Id="rId2" Type="http://schemas.openxmlformats.org/officeDocument/2006/relationships/oleObject" Target="../embeddings/oleObject42.bin"/><Relationship Id="rId1" Type="http://schemas.openxmlformats.org/officeDocument/2006/relationships/slideLayout" Target="../slideLayouts/slideLayout6.xml"/><Relationship Id="rId6" Type="http://schemas.openxmlformats.org/officeDocument/2006/relationships/oleObject" Target="../embeddings/oleObject44.bin"/><Relationship Id="rId5" Type="http://schemas.openxmlformats.org/officeDocument/2006/relationships/image" Target="../media/image65.emf"/><Relationship Id="rId4" Type="http://schemas.openxmlformats.org/officeDocument/2006/relationships/oleObject" Target="../embeddings/oleObject43.bin"/><Relationship Id="rId9" Type="http://schemas.openxmlformats.org/officeDocument/2006/relationships/image" Target="../media/image67.emf"/></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8" Type="http://schemas.openxmlformats.org/officeDocument/2006/relationships/oleObject" Target="../embeddings/oleObject49.bin"/><Relationship Id="rId3" Type="http://schemas.openxmlformats.org/officeDocument/2006/relationships/image" Target="../media/image68.emf"/><Relationship Id="rId7" Type="http://schemas.openxmlformats.org/officeDocument/2006/relationships/image" Target="../media/image70.emf"/><Relationship Id="rId2" Type="http://schemas.openxmlformats.org/officeDocument/2006/relationships/oleObject" Target="../embeddings/oleObject46.bin"/><Relationship Id="rId1" Type="http://schemas.openxmlformats.org/officeDocument/2006/relationships/slideLayout" Target="../slideLayouts/slideLayout6.xml"/><Relationship Id="rId6" Type="http://schemas.openxmlformats.org/officeDocument/2006/relationships/oleObject" Target="../embeddings/oleObject48.bin"/><Relationship Id="rId11" Type="http://schemas.openxmlformats.org/officeDocument/2006/relationships/image" Target="../media/image72.wmf"/><Relationship Id="rId5" Type="http://schemas.openxmlformats.org/officeDocument/2006/relationships/image" Target="../media/image69.emf"/><Relationship Id="rId10" Type="http://schemas.openxmlformats.org/officeDocument/2006/relationships/oleObject" Target="../embeddings/oleObject50.bin"/><Relationship Id="rId4" Type="http://schemas.openxmlformats.org/officeDocument/2006/relationships/oleObject" Target="../embeddings/oleObject47.bin"/><Relationship Id="rId9" Type="http://schemas.openxmlformats.org/officeDocument/2006/relationships/image" Target="../media/image71.wmf"/></Relationships>
</file>

<file path=ppt/slides/_rels/slide105.xml.rels><?xml version="1.0" encoding="UTF-8" standalone="yes"?>
<Relationships xmlns="http://schemas.openxmlformats.org/package/2006/relationships"><Relationship Id="rId8" Type="http://schemas.openxmlformats.org/officeDocument/2006/relationships/oleObject" Target="../embeddings/oleObject54.bin"/><Relationship Id="rId13" Type="http://schemas.openxmlformats.org/officeDocument/2006/relationships/image" Target="../media/image78.emf"/><Relationship Id="rId3" Type="http://schemas.openxmlformats.org/officeDocument/2006/relationships/image" Target="../media/image73.wmf"/><Relationship Id="rId7" Type="http://schemas.openxmlformats.org/officeDocument/2006/relationships/image" Target="../media/image75.emf"/><Relationship Id="rId12" Type="http://schemas.openxmlformats.org/officeDocument/2006/relationships/oleObject" Target="../embeddings/oleObject56.bin"/><Relationship Id="rId17" Type="http://schemas.openxmlformats.org/officeDocument/2006/relationships/image" Target="../media/image80.emf"/><Relationship Id="rId2" Type="http://schemas.openxmlformats.org/officeDocument/2006/relationships/oleObject" Target="../embeddings/oleObject51.bin"/><Relationship Id="rId16" Type="http://schemas.openxmlformats.org/officeDocument/2006/relationships/oleObject" Target="../embeddings/oleObject58.bin"/><Relationship Id="rId1" Type="http://schemas.openxmlformats.org/officeDocument/2006/relationships/slideLayout" Target="../slideLayouts/slideLayout6.xml"/><Relationship Id="rId6" Type="http://schemas.openxmlformats.org/officeDocument/2006/relationships/oleObject" Target="../embeddings/oleObject53.bin"/><Relationship Id="rId11" Type="http://schemas.openxmlformats.org/officeDocument/2006/relationships/image" Target="../media/image77.emf"/><Relationship Id="rId5" Type="http://schemas.openxmlformats.org/officeDocument/2006/relationships/image" Target="../media/image74.wmf"/><Relationship Id="rId15" Type="http://schemas.openxmlformats.org/officeDocument/2006/relationships/image" Target="../media/image79.emf"/><Relationship Id="rId10" Type="http://schemas.openxmlformats.org/officeDocument/2006/relationships/oleObject" Target="../embeddings/oleObject55.bin"/><Relationship Id="rId4" Type="http://schemas.openxmlformats.org/officeDocument/2006/relationships/oleObject" Target="../embeddings/oleObject52.bin"/><Relationship Id="rId9" Type="http://schemas.openxmlformats.org/officeDocument/2006/relationships/image" Target="../media/image76.emf"/><Relationship Id="rId14" Type="http://schemas.openxmlformats.org/officeDocument/2006/relationships/oleObject" Target="../embeddings/oleObject57.bin"/></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8" Type="http://schemas.openxmlformats.org/officeDocument/2006/relationships/oleObject" Target="../embeddings/oleObject62.bin"/><Relationship Id="rId3" Type="http://schemas.openxmlformats.org/officeDocument/2006/relationships/image" Target="../media/image81.emf"/><Relationship Id="rId7" Type="http://schemas.openxmlformats.org/officeDocument/2006/relationships/image" Target="../media/image83.emf"/><Relationship Id="rId2" Type="http://schemas.openxmlformats.org/officeDocument/2006/relationships/oleObject" Target="../embeddings/oleObject59.bin"/><Relationship Id="rId1" Type="http://schemas.openxmlformats.org/officeDocument/2006/relationships/slideLayout" Target="../slideLayouts/slideLayout6.xml"/><Relationship Id="rId6" Type="http://schemas.openxmlformats.org/officeDocument/2006/relationships/oleObject" Target="../embeddings/oleObject61.bin"/><Relationship Id="rId5" Type="http://schemas.openxmlformats.org/officeDocument/2006/relationships/image" Target="../media/image82.emf"/><Relationship Id="rId4" Type="http://schemas.openxmlformats.org/officeDocument/2006/relationships/oleObject" Target="../embeddings/oleObject60.bin"/><Relationship Id="rId9" Type="http://schemas.openxmlformats.org/officeDocument/2006/relationships/image" Target="../media/image84.emf"/></Relationships>
</file>

<file path=ppt/slides/_rels/slide109.xml.rels><?xml version="1.0" encoding="UTF-8" standalone="yes"?>
<Relationships xmlns="http://schemas.openxmlformats.org/package/2006/relationships"><Relationship Id="rId8" Type="http://schemas.openxmlformats.org/officeDocument/2006/relationships/oleObject" Target="../embeddings/oleObject65.bin"/><Relationship Id="rId3" Type="http://schemas.microsoft.com/office/2007/relationships/hdphoto" Target="../media/hdphoto2.wdp"/><Relationship Id="rId7" Type="http://schemas.openxmlformats.org/officeDocument/2006/relationships/image" Target="../media/image87.emf"/><Relationship Id="rId2" Type="http://schemas.openxmlformats.org/officeDocument/2006/relationships/image" Target="../media/image85.png"/><Relationship Id="rId1" Type="http://schemas.openxmlformats.org/officeDocument/2006/relationships/slideLayout" Target="../slideLayouts/slideLayout6.xml"/><Relationship Id="rId6" Type="http://schemas.openxmlformats.org/officeDocument/2006/relationships/oleObject" Target="../embeddings/oleObject64.bin"/><Relationship Id="rId11" Type="http://schemas.openxmlformats.org/officeDocument/2006/relationships/image" Target="../media/image89.emf"/><Relationship Id="rId5" Type="http://schemas.openxmlformats.org/officeDocument/2006/relationships/image" Target="../media/image86.emf"/><Relationship Id="rId10" Type="http://schemas.openxmlformats.org/officeDocument/2006/relationships/oleObject" Target="../embeddings/oleObject66.bin"/><Relationship Id="rId4" Type="http://schemas.openxmlformats.org/officeDocument/2006/relationships/oleObject" Target="../embeddings/oleObject63.bin"/><Relationship Id="rId9" Type="http://schemas.openxmlformats.org/officeDocument/2006/relationships/image" Target="../media/image88.emf"/></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3" Type="http://schemas.openxmlformats.org/officeDocument/2006/relationships/image" Target="../media/image81.emf"/><Relationship Id="rId7" Type="http://schemas.openxmlformats.org/officeDocument/2006/relationships/image" Target="../media/image91.emf"/><Relationship Id="rId2" Type="http://schemas.openxmlformats.org/officeDocument/2006/relationships/oleObject" Target="../embeddings/oleObject67.bin"/><Relationship Id="rId1" Type="http://schemas.openxmlformats.org/officeDocument/2006/relationships/slideLayout" Target="../slideLayouts/slideLayout6.xml"/><Relationship Id="rId6" Type="http://schemas.openxmlformats.org/officeDocument/2006/relationships/oleObject" Target="../embeddings/oleObject69.bin"/><Relationship Id="rId5" Type="http://schemas.openxmlformats.org/officeDocument/2006/relationships/image" Target="../media/image90.emf"/><Relationship Id="rId4" Type="http://schemas.openxmlformats.org/officeDocument/2006/relationships/oleObject" Target="../embeddings/oleObject68.bin"/></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2.emf"/><Relationship Id="rId7" Type="http://schemas.openxmlformats.org/officeDocument/2006/relationships/image" Target="../media/image94.emf"/><Relationship Id="rId2" Type="http://schemas.openxmlformats.org/officeDocument/2006/relationships/oleObject" Target="../embeddings/oleObject70.bin"/><Relationship Id="rId1" Type="http://schemas.openxmlformats.org/officeDocument/2006/relationships/slideLayout" Target="../slideLayouts/slideLayout6.xml"/><Relationship Id="rId6" Type="http://schemas.openxmlformats.org/officeDocument/2006/relationships/oleObject" Target="../embeddings/oleObject72.bin"/><Relationship Id="rId5" Type="http://schemas.openxmlformats.org/officeDocument/2006/relationships/image" Target="../media/image93.emf"/><Relationship Id="rId4" Type="http://schemas.openxmlformats.org/officeDocument/2006/relationships/oleObject" Target="../embeddings/oleObject71.bin"/><Relationship Id="rId9" Type="http://schemas.microsoft.com/office/2007/relationships/hdphoto" Target="../media/hdphoto3.wdp"/></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image" Target="../media/image96.wmf"/><Relationship Id="rId2" Type="http://schemas.openxmlformats.org/officeDocument/2006/relationships/oleObject" Target="../embeddings/oleObject73.bin"/><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3" Type="http://schemas.openxmlformats.org/officeDocument/2006/relationships/image" Target="../media/image98.gif"/><Relationship Id="rId2" Type="http://schemas.openxmlformats.org/officeDocument/2006/relationships/image" Target="../media/image97.gif"/><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8" Type="http://schemas.openxmlformats.org/officeDocument/2006/relationships/oleObject" Target="../embeddings/oleObject77.bin"/><Relationship Id="rId3" Type="http://schemas.openxmlformats.org/officeDocument/2006/relationships/image" Target="../media/image99.emf"/><Relationship Id="rId7" Type="http://schemas.openxmlformats.org/officeDocument/2006/relationships/image" Target="../media/image101.emf"/><Relationship Id="rId2" Type="http://schemas.openxmlformats.org/officeDocument/2006/relationships/oleObject" Target="../embeddings/oleObject74.bin"/><Relationship Id="rId1" Type="http://schemas.openxmlformats.org/officeDocument/2006/relationships/slideLayout" Target="../slideLayouts/slideLayout6.xml"/><Relationship Id="rId6" Type="http://schemas.openxmlformats.org/officeDocument/2006/relationships/oleObject" Target="../embeddings/oleObject76.bin"/><Relationship Id="rId5" Type="http://schemas.openxmlformats.org/officeDocument/2006/relationships/image" Target="../media/image100.emf"/><Relationship Id="rId4" Type="http://schemas.openxmlformats.org/officeDocument/2006/relationships/oleObject" Target="../embeddings/oleObject75.bin"/><Relationship Id="rId9" Type="http://schemas.openxmlformats.org/officeDocument/2006/relationships/image" Target="../media/image102.emf"/></Relationships>
</file>

<file path=ppt/slides/_rels/slide143.xml.rels><?xml version="1.0" encoding="UTF-8" standalone="yes"?>
<Relationships xmlns="http://schemas.openxmlformats.org/package/2006/relationships"><Relationship Id="rId8" Type="http://schemas.openxmlformats.org/officeDocument/2006/relationships/oleObject" Target="../embeddings/oleObject81.bin"/><Relationship Id="rId3" Type="http://schemas.openxmlformats.org/officeDocument/2006/relationships/image" Target="../media/image103.emf"/><Relationship Id="rId7" Type="http://schemas.openxmlformats.org/officeDocument/2006/relationships/image" Target="../media/image105.emf"/><Relationship Id="rId2" Type="http://schemas.openxmlformats.org/officeDocument/2006/relationships/oleObject" Target="../embeddings/oleObject78.bin"/><Relationship Id="rId1" Type="http://schemas.openxmlformats.org/officeDocument/2006/relationships/slideLayout" Target="../slideLayouts/slideLayout6.xml"/><Relationship Id="rId6" Type="http://schemas.openxmlformats.org/officeDocument/2006/relationships/oleObject" Target="../embeddings/oleObject80.bin"/><Relationship Id="rId5" Type="http://schemas.openxmlformats.org/officeDocument/2006/relationships/image" Target="../media/image104.emf"/><Relationship Id="rId4" Type="http://schemas.openxmlformats.org/officeDocument/2006/relationships/oleObject" Target="../embeddings/oleObject79.bin"/><Relationship Id="rId9" Type="http://schemas.openxmlformats.org/officeDocument/2006/relationships/image" Target="../media/image106.emf"/></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6.xml"/><Relationship Id="rId5" Type="http://schemas.openxmlformats.org/officeDocument/2006/relationships/image" Target="../media/image112.png"/><Relationship Id="rId4" Type="http://schemas.openxmlformats.org/officeDocument/2006/relationships/image" Target="../media/image111.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3" Type="http://schemas.openxmlformats.org/officeDocument/2006/relationships/image" Target="../media/image116.gif"/><Relationship Id="rId2" Type="http://schemas.openxmlformats.org/officeDocument/2006/relationships/image" Target="../media/image115.gif"/><Relationship Id="rId1" Type="http://schemas.openxmlformats.org/officeDocument/2006/relationships/slideLayout" Target="../slideLayouts/slideLayout6.xml"/><Relationship Id="rId4" Type="http://schemas.openxmlformats.org/officeDocument/2006/relationships/image" Target="../media/image117.png"/></Relationships>
</file>

<file path=ppt/slides/_rels/slide164.xml.rels><?xml version="1.0" encoding="UTF-8" standalone="yes"?>
<Relationships xmlns="http://schemas.openxmlformats.org/package/2006/relationships"><Relationship Id="rId2" Type="http://schemas.openxmlformats.org/officeDocument/2006/relationships/image" Target="../media/image118.gif"/><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8" Type="http://schemas.openxmlformats.org/officeDocument/2006/relationships/oleObject" Target="../embeddings/oleObject85.bin"/><Relationship Id="rId3" Type="http://schemas.openxmlformats.org/officeDocument/2006/relationships/image" Target="../media/image119.emf"/><Relationship Id="rId7" Type="http://schemas.openxmlformats.org/officeDocument/2006/relationships/image" Target="../media/image121.emf"/><Relationship Id="rId2" Type="http://schemas.openxmlformats.org/officeDocument/2006/relationships/oleObject" Target="../embeddings/oleObject82.bin"/><Relationship Id="rId1" Type="http://schemas.openxmlformats.org/officeDocument/2006/relationships/slideLayout" Target="../slideLayouts/slideLayout6.xml"/><Relationship Id="rId6" Type="http://schemas.openxmlformats.org/officeDocument/2006/relationships/oleObject" Target="../embeddings/oleObject84.bin"/><Relationship Id="rId11" Type="http://schemas.openxmlformats.org/officeDocument/2006/relationships/image" Target="../media/image123.emf"/><Relationship Id="rId5" Type="http://schemas.openxmlformats.org/officeDocument/2006/relationships/image" Target="../media/image120.emf"/><Relationship Id="rId10" Type="http://schemas.openxmlformats.org/officeDocument/2006/relationships/oleObject" Target="../embeddings/oleObject86.bin"/><Relationship Id="rId4" Type="http://schemas.openxmlformats.org/officeDocument/2006/relationships/oleObject" Target="../embeddings/oleObject83.bin"/><Relationship Id="rId9" Type="http://schemas.openxmlformats.org/officeDocument/2006/relationships/image" Target="../media/image122.emf"/></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oleObject" Target="../embeddings/oleObject87.bin"/><Relationship Id="rId1" Type="http://schemas.openxmlformats.org/officeDocument/2006/relationships/slideLayout" Target="../slideLayouts/slideLayout6.xml"/><Relationship Id="rId5" Type="http://schemas.openxmlformats.org/officeDocument/2006/relationships/image" Target="../media/image125.emf"/><Relationship Id="rId4" Type="http://schemas.openxmlformats.org/officeDocument/2006/relationships/oleObject" Target="../embeddings/oleObject88.bin"/></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8" Type="http://schemas.openxmlformats.org/officeDocument/2006/relationships/oleObject" Target="../embeddings/oleObject92.bin"/><Relationship Id="rId3" Type="http://schemas.openxmlformats.org/officeDocument/2006/relationships/image" Target="../media/image127.emf"/><Relationship Id="rId7" Type="http://schemas.openxmlformats.org/officeDocument/2006/relationships/image" Target="../media/image129.emf"/><Relationship Id="rId2" Type="http://schemas.openxmlformats.org/officeDocument/2006/relationships/oleObject" Target="../embeddings/oleObject89.bin"/><Relationship Id="rId1" Type="http://schemas.openxmlformats.org/officeDocument/2006/relationships/slideLayout" Target="../slideLayouts/slideLayout6.xml"/><Relationship Id="rId6" Type="http://schemas.openxmlformats.org/officeDocument/2006/relationships/oleObject" Target="../embeddings/oleObject91.bin"/><Relationship Id="rId5" Type="http://schemas.openxmlformats.org/officeDocument/2006/relationships/image" Target="../media/image128.emf"/><Relationship Id="rId4" Type="http://schemas.openxmlformats.org/officeDocument/2006/relationships/oleObject" Target="../embeddings/oleObject90.bin"/><Relationship Id="rId9" Type="http://schemas.openxmlformats.org/officeDocument/2006/relationships/image" Target="../media/image130.emf"/></Relationships>
</file>

<file path=ppt/slides/_rels/slide174.xml.rels><?xml version="1.0" encoding="UTF-8" standalone="yes"?>
<Relationships xmlns="http://schemas.openxmlformats.org/package/2006/relationships"><Relationship Id="rId3" Type="http://schemas.openxmlformats.org/officeDocument/2006/relationships/image" Target="../media/image131.emf"/><Relationship Id="rId7" Type="http://schemas.openxmlformats.org/officeDocument/2006/relationships/image" Target="../media/image133.wmf"/><Relationship Id="rId2" Type="http://schemas.openxmlformats.org/officeDocument/2006/relationships/oleObject" Target="../embeddings/oleObject93.bin"/><Relationship Id="rId1" Type="http://schemas.openxmlformats.org/officeDocument/2006/relationships/slideLayout" Target="../slideLayouts/slideLayout6.xml"/><Relationship Id="rId6" Type="http://schemas.openxmlformats.org/officeDocument/2006/relationships/oleObject" Target="../embeddings/oleObject95.bin"/><Relationship Id="rId5" Type="http://schemas.openxmlformats.org/officeDocument/2006/relationships/image" Target="../media/image132.emf"/><Relationship Id="rId4" Type="http://schemas.openxmlformats.org/officeDocument/2006/relationships/oleObject" Target="../embeddings/oleObject94.bin"/></Relationships>
</file>

<file path=ppt/slides/_rels/slide175.xml.rels><?xml version="1.0" encoding="UTF-8" standalone="yes"?>
<Relationships xmlns="http://schemas.openxmlformats.org/package/2006/relationships"><Relationship Id="rId8" Type="http://schemas.openxmlformats.org/officeDocument/2006/relationships/oleObject" Target="../embeddings/oleObject99.bin"/><Relationship Id="rId3" Type="http://schemas.openxmlformats.org/officeDocument/2006/relationships/image" Target="../media/image134.emf"/><Relationship Id="rId7" Type="http://schemas.openxmlformats.org/officeDocument/2006/relationships/image" Target="../media/image136.emf"/><Relationship Id="rId2" Type="http://schemas.openxmlformats.org/officeDocument/2006/relationships/oleObject" Target="../embeddings/oleObject96.bin"/><Relationship Id="rId1" Type="http://schemas.openxmlformats.org/officeDocument/2006/relationships/slideLayout" Target="../slideLayouts/slideLayout6.xml"/><Relationship Id="rId6" Type="http://schemas.openxmlformats.org/officeDocument/2006/relationships/oleObject" Target="../embeddings/oleObject98.bin"/><Relationship Id="rId5" Type="http://schemas.openxmlformats.org/officeDocument/2006/relationships/image" Target="../media/image135.emf"/><Relationship Id="rId4" Type="http://schemas.openxmlformats.org/officeDocument/2006/relationships/oleObject" Target="../embeddings/oleObject97.bin"/><Relationship Id="rId9" Type="http://schemas.openxmlformats.org/officeDocument/2006/relationships/image" Target="../media/image137.emf"/></Relationships>
</file>

<file path=ppt/slides/_rels/slide176.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3" Type="http://schemas.openxmlformats.org/officeDocument/2006/relationships/image" Target="../media/image139.emf"/><Relationship Id="rId2" Type="http://schemas.openxmlformats.org/officeDocument/2006/relationships/oleObject" Target="../embeddings/oleObject100.bin"/><Relationship Id="rId1" Type="http://schemas.openxmlformats.org/officeDocument/2006/relationships/slideLayout" Target="../slideLayouts/slideLayout6.xml"/><Relationship Id="rId5" Type="http://schemas.openxmlformats.org/officeDocument/2006/relationships/image" Target="../media/image140.emf"/><Relationship Id="rId4" Type="http://schemas.openxmlformats.org/officeDocument/2006/relationships/oleObject" Target="../embeddings/oleObject101.bin"/></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3" Type="http://schemas.openxmlformats.org/officeDocument/2006/relationships/image" Target="../media/image141.emf"/><Relationship Id="rId2" Type="http://schemas.openxmlformats.org/officeDocument/2006/relationships/oleObject" Target="../embeddings/oleObject102.bin"/><Relationship Id="rId1" Type="http://schemas.openxmlformats.org/officeDocument/2006/relationships/slideLayout" Target="../slideLayouts/slideLayout6.xml"/><Relationship Id="rId5" Type="http://schemas.openxmlformats.org/officeDocument/2006/relationships/image" Target="../media/image142.emf"/><Relationship Id="rId4" Type="http://schemas.openxmlformats.org/officeDocument/2006/relationships/oleObject" Target="../embeddings/oleObject103.bin"/></Relationships>
</file>

<file path=ppt/slides/_rels/slide180.xml.rels><?xml version="1.0" encoding="UTF-8" standalone="yes"?>
<Relationships xmlns="http://schemas.openxmlformats.org/package/2006/relationships"><Relationship Id="rId3" Type="http://schemas.openxmlformats.org/officeDocument/2006/relationships/image" Target="../media/image143.emf"/><Relationship Id="rId2" Type="http://schemas.openxmlformats.org/officeDocument/2006/relationships/oleObject" Target="../embeddings/oleObject104.bin"/><Relationship Id="rId1" Type="http://schemas.openxmlformats.org/officeDocument/2006/relationships/slideLayout" Target="../slideLayouts/slideLayout6.xml"/><Relationship Id="rId5" Type="http://schemas.openxmlformats.org/officeDocument/2006/relationships/image" Target="../media/image144.emf"/><Relationship Id="rId4" Type="http://schemas.openxmlformats.org/officeDocument/2006/relationships/oleObject" Target="../embeddings/oleObject105.bin"/></Relationships>
</file>

<file path=ppt/slides/_rels/slide181.xml.rels><?xml version="1.0" encoding="UTF-8" standalone="yes"?>
<Relationships xmlns="http://schemas.openxmlformats.org/package/2006/relationships"><Relationship Id="rId3" Type="http://schemas.openxmlformats.org/officeDocument/2006/relationships/image" Target="../media/image145.emf"/><Relationship Id="rId7" Type="http://schemas.openxmlformats.org/officeDocument/2006/relationships/image" Target="../media/image147.emf"/><Relationship Id="rId2" Type="http://schemas.openxmlformats.org/officeDocument/2006/relationships/oleObject" Target="../embeddings/oleObject106.bin"/><Relationship Id="rId1" Type="http://schemas.openxmlformats.org/officeDocument/2006/relationships/slideLayout" Target="../slideLayouts/slideLayout6.xml"/><Relationship Id="rId6" Type="http://schemas.openxmlformats.org/officeDocument/2006/relationships/oleObject" Target="../embeddings/oleObject108.bin"/><Relationship Id="rId5" Type="http://schemas.openxmlformats.org/officeDocument/2006/relationships/image" Target="../media/image146.emf"/><Relationship Id="rId4" Type="http://schemas.openxmlformats.org/officeDocument/2006/relationships/oleObject" Target="../embeddings/oleObject107.bin"/></Relationships>
</file>

<file path=ppt/slides/_rels/slide182.xml.rels><?xml version="1.0" encoding="UTF-8" standalone="yes"?>
<Relationships xmlns="http://schemas.openxmlformats.org/package/2006/relationships"><Relationship Id="rId3" Type="http://schemas.openxmlformats.org/officeDocument/2006/relationships/oleObject" Target="../embeddings/oleObject109.bin"/><Relationship Id="rId2" Type="http://schemas.openxmlformats.org/officeDocument/2006/relationships/image" Target="../media/image148.png"/><Relationship Id="rId1" Type="http://schemas.openxmlformats.org/officeDocument/2006/relationships/slideLayout" Target="../slideLayouts/slideLayout6.xml"/><Relationship Id="rId6" Type="http://schemas.openxmlformats.org/officeDocument/2006/relationships/image" Target="../media/image150.emf"/><Relationship Id="rId5" Type="http://schemas.openxmlformats.org/officeDocument/2006/relationships/oleObject" Target="../embeddings/oleObject110.bin"/><Relationship Id="rId4" Type="http://schemas.openxmlformats.org/officeDocument/2006/relationships/image" Target="../media/image149.emf"/></Relationships>
</file>

<file path=ppt/slides/_rels/slide183.xml.rels><?xml version="1.0" encoding="UTF-8" standalone="yes"?>
<Relationships xmlns="http://schemas.openxmlformats.org/package/2006/relationships"><Relationship Id="rId8" Type="http://schemas.openxmlformats.org/officeDocument/2006/relationships/oleObject" Target="../embeddings/oleObject114.bin"/><Relationship Id="rId3" Type="http://schemas.openxmlformats.org/officeDocument/2006/relationships/image" Target="../media/image151.emf"/><Relationship Id="rId7" Type="http://schemas.openxmlformats.org/officeDocument/2006/relationships/image" Target="../media/image153.emf"/><Relationship Id="rId2" Type="http://schemas.openxmlformats.org/officeDocument/2006/relationships/oleObject" Target="../embeddings/oleObject111.bin"/><Relationship Id="rId1" Type="http://schemas.openxmlformats.org/officeDocument/2006/relationships/slideLayout" Target="../slideLayouts/slideLayout6.xml"/><Relationship Id="rId6" Type="http://schemas.openxmlformats.org/officeDocument/2006/relationships/oleObject" Target="../embeddings/oleObject113.bin"/><Relationship Id="rId5" Type="http://schemas.openxmlformats.org/officeDocument/2006/relationships/image" Target="../media/image152.emf"/><Relationship Id="rId4" Type="http://schemas.openxmlformats.org/officeDocument/2006/relationships/oleObject" Target="../embeddings/oleObject112.bin"/><Relationship Id="rId9" Type="http://schemas.openxmlformats.org/officeDocument/2006/relationships/image" Target="../media/image154.emf"/></Relationships>
</file>

<file path=ppt/slides/_rels/slide184.xml.rels><?xml version="1.0" encoding="UTF-8" standalone="yes"?>
<Relationships xmlns="http://schemas.openxmlformats.org/package/2006/relationships"><Relationship Id="rId8" Type="http://schemas.openxmlformats.org/officeDocument/2006/relationships/oleObject" Target="../embeddings/oleObject118.bin"/><Relationship Id="rId3" Type="http://schemas.openxmlformats.org/officeDocument/2006/relationships/image" Target="../media/image155.emf"/><Relationship Id="rId7" Type="http://schemas.openxmlformats.org/officeDocument/2006/relationships/image" Target="../media/image157.emf"/><Relationship Id="rId2" Type="http://schemas.openxmlformats.org/officeDocument/2006/relationships/oleObject" Target="../embeddings/oleObject115.bin"/><Relationship Id="rId1" Type="http://schemas.openxmlformats.org/officeDocument/2006/relationships/slideLayout" Target="../slideLayouts/slideLayout6.xml"/><Relationship Id="rId6" Type="http://schemas.openxmlformats.org/officeDocument/2006/relationships/oleObject" Target="../embeddings/oleObject117.bin"/><Relationship Id="rId5" Type="http://schemas.openxmlformats.org/officeDocument/2006/relationships/image" Target="../media/image156.wmf"/><Relationship Id="rId4" Type="http://schemas.openxmlformats.org/officeDocument/2006/relationships/oleObject" Target="../embeddings/oleObject116.bin"/><Relationship Id="rId9" Type="http://schemas.openxmlformats.org/officeDocument/2006/relationships/image" Target="../media/image158.emf"/></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6.xml"/><Relationship Id="rId5" Type="http://schemas.openxmlformats.org/officeDocument/2006/relationships/image" Target="../media/image163.png"/><Relationship Id="rId4" Type="http://schemas.openxmlformats.org/officeDocument/2006/relationships/image" Target="../media/image162.png"/></Relationships>
</file>

<file path=ppt/slides/_rels/slide191.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8.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6.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2.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67.png"/><Relationship Id="rId1" Type="http://schemas.openxmlformats.org/officeDocument/2006/relationships/slideLayout" Target="../slideLayouts/slideLayout6.xml"/></Relationships>
</file>

<file path=ppt/slides/_rels/slide203.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Documents and Settings\Administrator\Desktop\B2.jpg">
            <a:extLst>
              <a:ext uri="{FF2B5EF4-FFF2-40B4-BE49-F238E27FC236}">
                <a16:creationId xmlns:a16="http://schemas.microsoft.com/office/drawing/2014/main" id="{FE436E42-D26B-BB95-BAED-8C63C731A7C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94000"/>
                    </a14:imgEffect>
                    <a14:imgEffect>
                      <a14:colorTemperature colorTemp="7875"/>
                    </a14:imgEffect>
                    <a14:imgEffect>
                      <a14:saturation sat="205000"/>
                    </a14:imgEffect>
                    <a14:imgEffect>
                      <a14:brightnessContrast bright="-17000" contrast="1000"/>
                    </a14:imgEffect>
                  </a14:imgLayer>
                </a14:imgProps>
              </a:ext>
              <a:ext uri="{28A0092B-C50C-407E-A947-70E740481C1C}">
                <a14:useLocalDpi xmlns:a14="http://schemas.microsoft.com/office/drawing/2010/main" val="0"/>
              </a:ext>
            </a:extLst>
          </a:blip>
          <a:stretch>
            <a:fillRect/>
          </a:stretch>
        </p:blipFill>
        <p:spPr bwMode="auto">
          <a:xfrm>
            <a:off x="596766" y="918292"/>
            <a:ext cx="10443411" cy="4702861"/>
          </a:xfrm>
          <a:prstGeom prst="roundRect">
            <a:avLst>
              <a:gd name="adj" fmla="val 11111"/>
            </a:avLst>
          </a:prstGeom>
          <a:ln w="190500" cap="rnd">
            <a:solidFill>
              <a:schemeClr val="accent6">
                <a:lumMod val="60000"/>
                <a:lumOff val="40000"/>
              </a:schemeClr>
            </a:solidFill>
            <a:prstDash val="solid"/>
          </a:ln>
          <a:effectLst>
            <a:outerShdw blurRad="292100" dist="88900" dir="3660000" sx="95000" sy="95000" algn="tl" rotWithShape="0">
              <a:srgbClr val="000000">
                <a:alpha val="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A4076F3-3DAE-C3B7-9426-3C3EF7FECB70}"/>
              </a:ext>
            </a:extLst>
          </p:cNvPr>
          <p:cNvSpPr txBox="1"/>
          <p:nvPr/>
        </p:nvSpPr>
        <p:spPr>
          <a:xfrm>
            <a:off x="809280" y="1954924"/>
            <a:ext cx="9971015" cy="2123658"/>
          </a:xfrm>
          <a:prstGeom prst="rect">
            <a:avLst/>
          </a:prstGeom>
          <a:solidFill>
            <a:srgbClr val="C00000"/>
          </a:solidFill>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en-US" sz="6600" b="1" dirty="0">
                <a:latin typeface="Tahoma" panose="020B0604030504040204" pitchFamily="34" charset="0"/>
                <a:ea typeface="Tahoma" panose="020B0604030504040204" pitchFamily="34" charset="0"/>
                <a:cs typeface="Tahoma" panose="020B0604030504040204" pitchFamily="34" charset="0"/>
              </a:rPr>
              <a:t>THERMAL PROPERTIES OF MATTER</a:t>
            </a:r>
          </a:p>
        </p:txBody>
      </p:sp>
    </p:spTree>
    <p:extLst>
      <p:ext uri="{BB962C8B-B14F-4D97-AF65-F5344CB8AC3E}">
        <p14:creationId xmlns:p14="http://schemas.microsoft.com/office/powerpoint/2010/main" val="553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par>
                                <p:cTn id="11" presetID="22" presetClass="entr" presetSubtype="8" fill="hold" grpId="0" nodeType="withEffect">
                                  <p:stCondLst>
                                    <p:cond delay="100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34959A-E043-4772-F9C1-71B914A0F948}"/>
              </a:ext>
            </a:extLst>
          </p:cNvPr>
          <p:cNvSpPr txBox="1"/>
          <p:nvPr/>
        </p:nvSpPr>
        <p:spPr>
          <a:xfrm>
            <a:off x="412804" y="2594725"/>
            <a:ext cx="11053654" cy="10795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430"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TEMPERATURE AND HEAT</a:t>
            </a:r>
          </a:p>
        </p:txBody>
      </p:sp>
    </p:spTree>
    <p:extLst>
      <p:ext uri="{BB962C8B-B14F-4D97-AF65-F5344CB8AC3E}">
        <p14:creationId xmlns:p14="http://schemas.microsoft.com/office/powerpoint/2010/main" val="2669056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D307C5-D934-BF58-A3B9-793946493B20}"/>
              </a:ext>
            </a:extLst>
          </p:cNvPr>
          <p:cNvSpPr txBox="1"/>
          <p:nvPr/>
        </p:nvSpPr>
        <p:spPr>
          <a:xfrm>
            <a:off x="593963" y="576046"/>
            <a:ext cx="3642085" cy="496503"/>
          </a:xfrm>
          <a:prstGeom prst="rect">
            <a:avLst/>
          </a:prstGeom>
        </p:spPr>
        <p:style>
          <a:lnRef idx="0">
            <a:schemeClr val="accent2"/>
          </a:lnRef>
          <a:fillRef idx="3">
            <a:schemeClr val="accent2"/>
          </a:fillRef>
          <a:effectRef idx="3">
            <a:schemeClr val="accent2"/>
          </a:effectRef>
          <a:fontRef idx="minor">
            <a:schemeClr val="lt1"/>
          </a:fontRef>
        </p:style>
        <p:txBody>
          <a:bodyPr wrap="none" lIns="75926" tIns="37964" rIns="75926" bIns="37964" rtlCol="0">
            <a:spAutoFit/>
          </a:bodyPr>
          <a:lstStyle/>
          <a:p>
            <a:r>
              <a:rPr lang="en-US" sz="2728" b="1" dirty="0">
                <a:solidFill>
                  <a:schemeClr val="bg1"/>
                </a:solidFill>
                <a:ea typeface="Cambria Math" pitchFamily="18" charset="0"/>
                <a:cs typeface="Times New Roman" pitchFamily="18" charset="0"/>
              </a:rPr>
              <a:t>Heat and temperature : </a:t>
            </a:r>
          </a:p>
        </p:txBody>
      </p:sp>
      <p:sp>
        <p:nvSpPr>
          <p:cNvPr id="5" name="TextBox 4">
            <a:extLst>
              <a:ext uri="{FF2B5EF4-FFF2-40B4-BE49-F238E27FC236}">
                <a16:creationId xmlns:a16="http://schemas.microsoft.com/office/drawing/2014/main" id="{D61433DC-137E-EE69-B7B5-D370691E2CC2}"/>
              </a:ext>
            </a:extLst>
          </p:cNvPr>
          <p:cNvSpPr txBox="1"/>
          <p:nvPr/>
        </p:nvSpPr>
        <p:spPr>
          <a:xfrm>
            <a:off x="589044" y="1319737"/>
            <a:ext cx="1277021"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p>
            <a:r>
              <a:rPr lang="en-US" sz="2728" b="1" dirty="0">
                <a:solidFill>
                  <a:schemeClr val="tx1"/>
                </a:solidFill>
                <a:ea typeface="Cambria Math" pitchFamily="18" charset="0"/>
                <a:cs typeface="Times New Roman" pitchFamily="18" charset="0"/>
              </a:rPr>
              <a:t>Heat :</a:t>
            </a:r>
            <a:r>
              <a:rPr lang="en-US" sz="2728" b="1" dirty="0">
                <a:solidFill>
                  <a:schemeClr val="tx1"/>
                </a:solidFill>
                <a:latin typeface="Bookman Old Style" panose="02050604050505020204" pitchFamily="18" charset="0"/>
                <a:ea typeface="Cambria Math" pitchFamily="18" charset="0"/>
                <a:cs typeface="Times New Roman" pitchFamily="18" charset="0"/>
              </a:rPr>
              <a:t> </a:t>
            </a:r>
          </a:p>
        </p:txBody>
      </p:sp>
      <p:sp>
        <p:nvSpPr>
          <p:cNvPr id="6" name="TextBox 5">
            <a:extLst>
              <a:ext uri="{FF2B5EF4-FFF2-40B4-BE49-F238E27FC236}">
                <a16:creationId xmlns:a16="http://schemas.microsoft.com/office/drawing/2014/main" id="{4FAD130F-4A2A-C721-FAB0-CE4E7E277674}"/>
              </a:ext>
            </a:extLst>
          </p:cNvPr>
          <p:cNvSpPr txBox="1"/>
          <p:nvPr/>
        </p:nvSpPr>
        <p:spPr>
          <a:xfrm>
            <a:off x="510622" y="2211177"/>
            <a:ext cx="10134310" cy="916337"/>
          </a:xfrm>
          <a:prstGeom prst="rect">
            <a:avLst/>
          </a:prstGeom>
          <a:noFill/>
        </p:spPr>
        <p:txBody>
          <a:bodyPr wrap="square" lIns="75926" tIns="37964" rIns="75926" bIns="37964" rtlCol="0">
            <a:spAutoFit/>
          </a:bodyPr>
          <a:lstStyle/>
          <a:p>
            <a:pPr marL="334087" indent="-334087" algn="just">
              <a:buFont typeface="Wingdings" pitchFamily="2" charset="2"/>
              <a:buChar char="Ø"/>
            </a:pPr>
            <a:r>
              <a:rPr lang="en-US" sz="2728" b="1" dirty="0">
                <a:solidFill>
                  <a:schemeClr val="bg1"/>
                </a:solidFill>
                <a:ea typeface="Cambria Math" pitchFamily="18" charset="0"/>
                <a:cs typeface="Times New Roman" pitchFamily="18" charset="0"/>
              </a:rPr>
              <a:t>Heat is a form of energy transferred between two bodies due to difference in temperature. </a:t>
            </a:r>
          </a:p>
        </p:txBody>
      </p:sp>
      <p:sp>
        <p:nvSpPr>
          <p:cNvPr id="7" name="Rectangle 6">
            <a:extLst>
              <a:ext uri="{FF2B5EF4-FFF2-40B4-BE49-F238E27FC236}">
                <a16:creationId xmlns:a16="http://schemas.microsoft.com/office/drawing/2014/main" id="{0106267D-5DDA-EE43-82AE-5DD4EF2D7139}"/>
              </a:ext>
            </a:extLst>
          </p:cNvPr>
          <p:cNvSpPr/>
          <p:nvPr/>
        </p:nvSpPr>
        <p:spPr>
          <a:xfrm>
            <a:off x="589045" y="3335094"/>
            <a:ext cx="10055887" cy="929633"/>
          </a:xfrm>
          <a:prstGeom prst="rect">
            <a:avLst/>
          </a:prstGeom>
        </p:spPr>
        <p:txBody>
          <a:bodyPr wrap="square">
            <a:spAutoFit/>
          </a:bodyPr>
          <a:lstStyle/>
          <a:p>
            <a:pPr marL="334087" indent="-334087" algn="just">
              <a:buFont typeface="Wingdings" pitchFamily="2" charset="2"/>
              <a:buChar char="Ø"/>
            </a:pPr>
            <a:r>
              <a:rPr lang="en-US" sz="2728" b="1" dirty="0">
                <a:solidFill>
                  <a:schemeClr val="bg1"/>
                </a:solidFill>
                <a:ea typeface="Cambria Math" pitchFamily="18" charset="0"/>
                <a:cs typeface="Times New Roman" pitchFamily="18" charset="0"/>
              </a:rPr>
              <a:t>Heat energy always flows from a body at high temperature to a body at low temperature. </a:t>
            </a:r>
          </a:p>
        </p:txBody>
      </p:sp>
      <p:sp>
        <p:nvSpPr>
          <p:cNvPr id="8" name="Oval 7">
            <a:extLst>
              <a:ext uri="{FF2B5EF4-FFF2-40B4-BE49-F238E27FC236}">
                <a16:creationId xmlns:a16="http://schemas.microsoft.com/office/drawing/2014/main" id="{F7F8CDAA-C645-5C2D-C770-4B9BC55279C1}"/>
              </a:ext>
            </a:extLst>
          </p:cNvPr>
          <p:cNvSpPr/>
          <p:nvPr/>
        </p:nvSpPr>
        <p:spPr>
          <a:xfrm>
            <a:off x="882154" y="5176581"/>
            <a:ext cx="3594962" cy="995982"/>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728" b="1" dirty="0">
                <a:latin typeface="Bookman Old Style" panose="02050604050505020204" pitchFamily="18" charset="0"/>
                <a:cs typeface="Times New Roman" pitchFamily="18" charset="0"/>
              </a:rPr>
              <a:t>Higher Temperature</a:t>
            </a:r>
          </a:p>
        </p:txBody>
      </p:sp>
      <p:sp>
        <p:nvSpPr>
          <p:cNvPr id="9" name="Oval 8">
            <a:extLst>
              <a:ext uri="{FF2B5EF4-FFF2-40B4-BE49-F238E27FC236}">
                <a16:creationId xmlns:a16="http://schemas.microsoft.com/office/drawing/2014/main" id="{3F18F09A-47D8-C948-C95E-C82B055DD24B}"/>
              </a:ext>
            </a:extLst>
          </p:cNvPr>
          <p:cNvSpPr/>
          <p:nvPr/>
        </p:nvSpPr>
        <p:spPr>
          <a:xfrm>
            <a:off x="4586958" y="5254612"/>
            <a:ext cx="4028477" cy="794542"/>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728" b="1" dirty="0">
                <a:solidFill>
                  <a:schemeClr val="tx1"/>
                </a:solidFill>
                <a:latin typeface="Bookman Old Style" panose="02050604050505020204" pitchFamily="18" charset="0"/>
                <a:cs typeface="Times New Roman" pitchFamily="18" charset="0"/>
              </a:rPr>
              <a:t>Lower Temperature</a:t>
            </a:r>
          </a:p>
        </p:txBody>
      </p:sp>
      <p:sp>
        <p:nvSpPr>
          <p:cNvPr id="10" name="Right Arrow 9">
            <a:extLst>
              <a:ext uri="{FF2B5EF4-FFF2-40B4-BE49-F238E27FC236}">
                <a16:creationId xmlns:a16="http://schemas.microsoft.com/office/drawing/2014/main" id="{379CFC1B-8407-3477-4F4A-A334F2028FC4}"/>
              </a:ext>
            </a:extLst>
          </p:cNvPr>
          <p:cNvSpPr/>
          <p:nvPr/>
        </p:nvSpPr>
        <p:spPr>
          <a:xfrm>
            <a:off x="3846030" y="4976193"/>
            <a:ext cx="1262172" cy="278420"/>
          </a:xfrm>
          <a:prstGeom prst="rightArrow">
            <a:avLst/>
          </a:prstGeom>
          <a:solidFill>
            <a:srgbClr val="FF33CC"/>
          </a:solidFill>
          <a:ln>
            <a:solidFill>
              <a:srgbClr val="0070C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b="1">
              <a:latin typeface="Bookman Old Style" panose="020506040505050202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7888F40D-820D-4069-2494-31A2C55BB0E5}"/>
              </a:ext>
            </a:extLst>
          </p:cNvPr>
          <p:cNvSpPr/>
          <p:nvPr/>
        </p:nvSpPr>
        <p:spPr>
          <a:xfrm>
            <a:off x="3375432" y="4421349"/>
            <a:ext cx="2404052" cy="509799"/>
          </a:xfrm>
          <a:prstGeom prst="rect">
            <a:avLst/>
          </a:prstGeom>
          <a:effectLst>
            <a:glow rad="139700">
              <a:schemeClr val="accent1">
                <a:satMod val="175000"/>
                <a:alpha val="40000"/>
              </a:schemeClr>
            </a:glow>
          </a:effectLst>
        </p:spPr>
        <p:txBody>
          <a:bodyPr wrap="none">
            <a:spAutoFit/>
          </a:bodyPr>
          <a:lstStyle/>
          <a:p>
            <a:r>
              <a:rPr lang="en-US" sz="2728" b="1" cap="all"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latin typeface="Bookman Old Style" panose="02050604050505020204" pitchFamily="18" charset="0"/>
                <a:cs typeface="Times New Roman" pitchFamily="18" charset="0"/>
              </a:rPr>
              <a:t>HEAT FLOW</a:t>
            </a:r>
          </a:p>
        </p:txBody>
      </p:sp>
      <p:pic>
        <p:nvPicPr>
          <p:cNvPr id="12" name="Picture 2" descr="D:\TAT\IMAGES\poems-clip-art-summer.jpg.png">
            <a:extLst>
              <a:ext uri="{FF2B5EF4-FFF2-40B4-BE49-F238E27FC236}">
                <a16:creationId xmlns:a16="http://schemas.microsoft.com/office/drawing/2014/main" id="{1CC332AB-02CB-1043-4440-C986368E9FC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10104" y="524677"/>
            <a:ext cx="2153116" cy="1179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29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12"/>
                                        </p:tgtEl>
                                      </p:cBhvr>
                                    </p:animEffect>
                                    <p:set>
                                      <p:cBhvr>
                                        <p:cTn id="29" dur="1" fill="hold">
                                          <p:stCondLst>
                                            <p:cond delay="499"/>
                                          </p:stCondLst>
                                        </p:cTn>
                                        <p:tgtEl>
                                          <p:spTgt spid="12"/>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iterate type="lt">
                                    <p:tmPct val="10000"/>
                                  </p:iterate>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iterate type="lt">
                                    <p:tmPct val="10000"/>
                                  </p:iterate>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par>
                                <p:cTn id="45" presetID="22" presetClass="entr" presetSubtype="8" fill="hold" nodeType="withEffect">
                                  <p:stCondLst>
                                    <p:cond delay="0"/>
                                  </p:stCondLst>
                                  <p:iterate type="lt">
                                    <p:tmPct val="10000"/>
                                  </p:iterate>
                                  <p:childTnLst>
                                    <p:set>
                                      <p:cBhvr>
                                        <p:cTn id="46" dur="1" fill="hold">
                                          <p:stCondLst>
                                            <p:cond delay="0"/>
                                          </p:stCondLst>
                                        </p:cTn>
                                        <p:tgtEl>
                                          <p:spTgt spid="8"/>
                                        </p:tgtEl>
                                        <p:attrNameLst>
                                          <p:attrName>style.visibility</p:attrName>
                                        </p:attrNameLst>
                                      </p:cBhvr>
                                      <p:to>
                                        <p:strVal val="visible"/>
                                      </p:to>
                                    </p:set>
                                    <p:animEffect transition="in" filter="wipe(left)">
                                      <p:cBhvr>
                                        <p:cTn id="47" dur="500"/>
                                        <p:tgtEl>
                                          <p:spTgt spid="8"/>
                                        </p:tgtEl>
                                      </p:cBhvr>
                                    </p:animEffect>
                                  </p:childTnLst>
                                </p:cTn>
                              </p:par>
                              <p:par>
                                <p:cTn id="48" presetID="22" presetClass="entr" presetSubtype="8" fill="hold" nodeType="withEffect">
                                  <p:stCondLst>
                                    <p:cond delay="0"/>
                                  </p:stCondLst>
                                  <p:iterate type="lt">
                                    <p:tmPct val="10000"/>
                                  </p:iterate>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24CA29-B883-A439-7810-A0A8E9808276}"/>
              </a:ext>
            </a:extLst>
          </p:cNvPr>
          <p:cNvSpPr txBox="1"/>
          <p:nvPr/>
        </p:nvSpPr>
        <p:spPr>
          <a:xfrm>
            <a:off x="702476" y="962991"/>
            <a:ext cx="2478197" cy="49650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2"/>
          </a:lnRef>
          <a:fillRef idx="3">
            <a:schemeClr val="accent2"/>
          </a:fillRef>
          <a:effectRef idx="3">
            <a:schemeClr val="accent2"/>
          </a:effectRef>
          <a:fontRef idx="minor">
            <a:schemeClr val="lt1"/>
          </a:fontRef>
        </p:style>
        <p:txBody>
          <a:bodyPr wrap="square" lIns="75926" tIns="37964" rIns="75926" bIns="37964" rtlCol="0">
            <a:spAutoFit/>
          </a:bodyPr>
          <a:lstStyle/>
          <a:p>
            <a:r>
              <a:rPr lang="en-US" sz="2728" b="1" dirty="0">
                <a:solidFill>
                  <a:schemeClr val="bg1"/>
                </a:solidFill>
                <a:ea typeface="Cambria Math" pitchFamily="18" charset="0"/>
                <a:cs typeface="Times New Roman" pitchFamily="18" charset="0"/>
              </a:rPr>
              <a:t>TEMPERATURE:</a:t>
            </a:r>
          </a:p>
        </p:txBody>
      </p:sp>
      <p:sp>
        <p:nvSpPr>
          <p:cNvPr id="5" name="TextBox 4">
            <a:extLst>
              <a:ext uri="{FF2B5EF4-FFF2-40B4-BE49-F238E27FC236}">
                <a16:creationId xmlns:a16="http://schemas.microsoft.com/office/drawing/2014/main" id="{10583187-1D93-DB1D-9528-61BFCF0C13F1}"/>
              </a:ext>
            </a:extLst>
          </p:cNvPr>
          <p:cNvSpPr txBox="1"/>
          <p:nvPr/>
        </p:nvSpPr>
        <p:spPr>
          <a:xfrm>
            <a:off x="617530" y="2143609"/>
            <a:ext cx="9006527" cy="916337"/>
          </a:xfrm>
          <a:prstGeom prst="rect">
            <a:avLst/>
          </a:prstGeom>
          <a:noFill/>
        </p:spPr>
        <p:txBody>
          <a:bodyPr wrap="square" lIns="75926" tIns="37964" rIns="75926" bIns="37964" rtlCol="0">
            <a:spAutoFit/>
          </a:body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cs typeface="Times New Roman" pitchFamily="18" charset="0"/>
                <a:sym typeface="Wingdings"/>
              </a:rPr>
              <a:t>Temperature is a physical quantity which measures the degree of hotness or coldness of a body. </a:t>
            </a:r>
            <a:endParaRPr lang="en-US" sz="2728" b="1" dirty="0">
              <a:solidFill>
                <a:schemeClr val="bg1"/>
              </a:solidFill>
              <a:ea typeface="Cambria Math" panose="020405030504060302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F9AADD6-961D-54EF-9F7B-719E30FE62A9}"/>
              </a:ext>
            </a:extLst>
          </p:cNvPr>
          <p:cNvSpPr txBox="1"/>
          <p:nvPr/>
        </p:nvSpPr>
        <p:spPr>
          <a:xfrm>
            <a:off x="617531" y="3443945"/>
            <a:ext cx="9006527" cy="1336172"/>
          </a:xfrm>
          <a:prstGeom prst="rect">
            <a:avLst/>
          </a:prstGeom>
          <a:noFill/>
        </p:spPr>
        <p:txBody>
          <a:bodyPr wrap="square" lIns="75926" tIns="37964" rIns="75926" bIns="37964" rtlCol="0">
            <a:spAutoFit/>
          </a:body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cs typeface="Times New Roman" pitchFamily="18" charset="0"/>
                <a:sym typeface="Wingdings"/>
              </a:rPr>
              <a:t>It can also be defined as the thermal condition of a body which determines its ability to transfer heat to other bodies. </a:t>
            </a:r>
            <a:endParaRPr lang="en-US" sz="2728" b="1" dirty="0">
              <a:solidFill>
                <a:schemeClr val="bg1"/>
              </a:solidFill>
              <a:ea typeface="Cambria Math" pitchFamily="18" charset="0"/>
              <a:cs typeface="Times New Roman" pitchFamily="18" charset="0"/>
            </a:endParaRPr>
          </a:p>
        </p:txBody>
      </p:sp>
      <p:sp>
        <p:nvSpPr>
          <p:cNvPr id="7" name="Cloud Callout 8">
            <a:extLst>
              <a:ext uri="{FF2B5EF4-FFF2-40B4-BE49-F238E27FC236}">
                <a16:creationId xmlns:a16="http://schemas.microsoft.com/office/drawing/2014/main" id="{8E9C9521-4BE5-C653-3DB2-7EF3A5D65670}"/>
              </a:ext>
            </a:extLst>
          </p:cNvPr>
          <p:cNvSpPr/>
          <p:nvPr/>
        </p:nvSpPr>
        <p:spPr>
          <a:xfrm>
            <a:off x="5422084" y="679134"/>
            <a:ext cx="3399068" cy="1164947"/>
          </a:xfrm>
          <a:prstGeom prst="cloudCallout">
            <a:avLst>
              <a:gd name="adj1" fmla="val 70920"/>
              <a:gd name="adj2" fmla="val 61579"/>
            </a:avLst>
          </a:prstGeom>
        </p:spPr>
        <p:style>
          <a:lnRef idx="1">
            <a:schemeClr val="accent1"/>
          </a:lnRef>
          <a:fillRef idx="2">
            <a:schemeClr val="accent1"/>
          </a:fillRef>
          <a:effectRef idx="1">
            <a:schemeClr val="accent1"/>
          </a:effectRef>
          <a:fontRef idx="minor">
            <a:schemeClr val="dk1"/>
          </a:fontRef>
        </p:style>
        <p:txBody>
          <a:bodyPr lIns="75926" tIns="37964" rIns="75926" bIns="37964" rtlCol="0" anchor="ctr"/>
          <a:lstStyle/>
          <a:p>
            <a:pPr algn="ctr"/>
            <a:r>
              <a:rPr lang="en-US" sz="2728" b="1" dirty="0">
                <a:solidFill>
                  <a:schemeClr val="tx1"/>
                </a:solidFill>
                <a:ea typeface="Cambria Math" pitchFamily="18" charset="0"/>
                <a:cs typeface="Times New Roman" pitchFamily="18" charset="0"/>
              </a:rPr>
              <a:t>What is temperature?</a:t>
            </a:r>
          </a:p>
        </p:txBody>
      </p:sp>
      <p:pic>
        <p:nvPicPr>
          <p:cNvPr id="8" name="Picture 7">
            <a:extLst>
              <a:ext uri="{FF2B5EF4-FFF2-40B4-BE49-F238E27FC236}">
                <a16:creationId xmlns:a16="http://schemas.microsoft.com/office/drawing/2014/main" id="{0A2BC11F-C829-846B-29C1-12EB9AE1EC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4057" y="1663176"/>
            <a:ext cx="1585578" cy="1780297"/>
          </a:xfrm>
          <a:prstGeom prst="rect">
            <a:avLst/>
          </a:prstGeom>
        </p:spPr>
      </p:pic>
      <p:grpSp>
        <p:nvGrpSpPr>
          <p:cNvPr id="9" name="Group 8">
            <a:extLst>
              <a:ext uri="{FF2B5EF4-FFF2-40B4-BE49-F238E27FC236}">
                <a16:creationId xmlns:a16="http://schemas.microsoft.com/office/drawing/2014/main" id="{71F1401C-99D5-432D-26E0-7355FF58D4C4}"/>
              </a:ext>
            </a:extLst>
          </p:cNvPr>
          <p:cNvGrpSpPr/>
          <p:nvPr/>
        </p:nvGrpSpPr>
        <p:grpSpPr>
          <a:xfrm>
            <a:off x="816699" y="5099533"/>
            <a:ext cx="9580512" cy="1015941"/>
            <a:chOff x="546314" y="5423021"/>
            <a:chExt cx="4896457" cy="1112475"/>
          </a:xfrm>
        </p:grpSpPr>
        <p:sp>
          <p:nvSpPr>
            <p:cNvPr id="10" name="Round Diagonal Corner Rectangle 7">
              <a:extLst>
                <a:ext uri="{FF2B5EF4-FFF2-40B4-BE49-F238E27FC236}">
                  <a16:creationId xmlns:a16="http://schemas.microsoft.com/office/drawing/2014/main" id="{E60168BD-8FDD-C608-EADA-E26AA2BE9A3A}"/>
                </a:ext>
              </a:extLst>
            </p:cNvPr>
            <p:cNvSpPr/>
            <p:nvPr/>
          </p:nvSpPr>
          <p:spPr>
            <a:xfrm>
              <a:off x="546315" y="5423021"/>
              <a:ext cx="4886325" cy="1112475"/>
            </a:xfrm>
            <a:prstGeom prst="round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949">
                <a:latin typeface="Bookman Old Style" panose="02050604050505020204" pitchFamily="18" charset="0"/>
              </a:endParaRPr>
            </a:p>
          </p:txBody>
        </p:sp>
        <p:sp>
          <p:nvSpPr>
            <p:cNvPr id="11" name="TextBox 10">
              <a:extLst>
                <a:ext uri="{FF2B5EF4-FFF2-40B4-BE49-F238E27FC236}">
                  <a16:creationId xmlns:a16="http://schemas.microsoft.com/office/drawing/2014/main" id="{219B854D-344C-48E0-4D89-9815CCDB3577}"/>
                </a:ext>
              </a:extLst>
            </p:cNvPr>
            <p:cNvSpPr txBox="1"/>
            <p:nvPr/>
          </p:nvSpPr>
          <p:spPr>
            <a:xfrm>
              <a:off x="546314" y="5449917"/>
              <a:ext cx="4896457" cy="1003320"/>
            </a:xfrm>
            <a:prstGeom prst="rect">
              <a:avLst/>
            </a:prstGeom>
            <a:noFill/>
          </p:spPr>
          <p:txBody>
            <a:bodyPr wrap="square" lIns="75926" tIns="37964" rIns="75926" bIns="37964" rtlCol="0">
              <a:spAutoFit/>
            </a:bodyPr>
            <a:lstStyle/>
            <a:p>
              <a:pPr algn="just">
                <a:tabLst>
                  <a:tab pos="428382" algn="l"/>
                </a:tabLst>
              </a:pPr>
              <a:r>
                <a:rPr lang="en-US" sz="2728" b="1" dirty="0">
                  <a:ea typeface="Cambria Math" pitchFamily="18" charset="0"/>
                  <a:cs typeface="Times New Roman" pitchFamily="18" charset="0"/>
                  <a:sym typeface="Wingdings"/>
                </a:rPr>
                <a:t>It is the property which determines the direction of flow of heat between two bodies in the thermal contact with each other.</a:t>
              </a:r>
              <a:endParaRPr lang="en-US" sz="2728" b="1" dirty="0">
                <a:ea typeface="Cambria Math" pitchFamily="18" charset="0"/>
                <a:cs typeface="Times New Roman" pitchFamily="18" charset="0"/>
              </a:endParaRPr>
            </a:p>
          </p:txBody>
        </p:sp>
      </p:grpSp>
    </p:spTree>
    <p:extLst>
      <p:ext uri="{BB962C8B-B14F-4D97-AF65-F5344CB8AC3E}">
        <p14:creationId xmlns:p14="http://schemas.microsoft.com/office/powerpoint/2010/main" val="66343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0" nodeType="clickEffect">
                                  <p:stCondLst>
                                    <p:cond delay="0"/>
                                  </p:stCondLst>
                                  <p:iterate type="lt">
                                    <p:tmPct val="0"/>
                                  </p:iterate>
                                  <p:childTnLst>
                                    <p:animEffect transition="out" filter="fade">
                                      <p:cBhvr>
                                        <p:cTn id="29" dur="500"/>
                                        <p:tgtEl>
                                          <p:spTgt spid="5"/>
                                        </p:tgtEl>
                                      </p:cBhvr>
                                    </p:animEffect>
                                    <p:set>
                                      <p:cBhvr>
                                        <p:cTn id="30" dur="1" fill="hold">
                                          <p:stCondLst>
                                            <p:cond delay="499"/>
                                          </p:stCondLst>
                                        </p:cTn>
                                        <p:tgtEl>
                                          <p:spTgt spid="5"/>
                                        </p:tgtEl>
                                        <p:attrNameLst>
                                          <p:attrName>style.visibility</p:attrName>
                                        </p:attrNameLst>
                                      </p:cBhvr>
                                      <p:to>
                                        <p:strVal val="hidden"/>
                                      </p:to>
                                    </p:set>
                                  </p:childTnLst>
                                </p:cTn>
                              </p:par>
                              <p:par>
                                <p:cTn id="31" presetID="10" presetClass="exit" presetSubtype="0" fill="hold" nodeType="withEffect">
                                  <p:stCondLst>
                                    <p:cond delay="0"/>
                                  </p:stCondLst>
                                  <p:iterate type="lt">
                                    <p:tmPct val="0"/>
                                  </p:iterate>
                                  <p:childTnLst>
                                    <p:animEffect transition="out" filter="fade">
                                      <p:cBhvr>
                                        <p:cTn id="32" dur="500"/>
                                        <p:tgtEl>
                                          <p:spTgt spid="6"/>
                                        </p:tgtEl>
                                      </p:cBhvr>
                                    </p:animEffect>
                                    <p:set>
                                      <p:cBhvr>
                                        <p:cTn id="33" dur="1" fill="hold">
                                          <p:stCondLst>
                                            <p:cond delay="499"/>
                                          </p:stCondLst>
                                        </p:cTn>
                                        <p:tgtEl>
                                          <p:spTgt spid="6"/>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64" presetClass="path" presetSubtype="0" accel="50000" decel="50000" fill="hold" nodeType="clickEffect">
                                  <p:stCondLst>
                                    <p:cond delay="0"/>
                                  </p:stCondLst>
                                  <p:childTnLst>
                                    <p:animMotion origin="layout" path="M -0.00417 0.02963 L -0.00417 -0.20718 " pathEditMode="relative" rAng="0" ptsTypes="AA">
                                      <p:cBhvr>
                                        <p:cTn id="41" dur="2000" fill="hold"/>
                                        <p:tgtEl>
                                          <p:spTgt spid="9"/>
                                        </p:tgtEl>
                                        <p:attrNameLst>
                                          <p:attrName>ppt_x</p:attrName>
                                          <p:attrName>ppt_y</p:attrName>
                                        </p:attrNameLst>
                                      </p:cBhvr>
                                      <p:rCtr x="0" y="-118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 grpId="1"/>
      <p:bldP spid="6" grpId="0"/>
      <p:bldP spid="6" grpId="1"/>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BB8E15C-C4B8-34A8-B014-CC59F2540D98}"/>
              </a:ext>
            </a:extLst>
          </p:cNvPr>
          <p:cNvSpPr txBox="1"/>
          <p:nvPr/>
        </p:nvSpPr>
        <p:spPr>
          <a:xfrm>
            <a:off x="521795" y="1561021"/>
            <a:ext cx="10104576" cy="916337"/>
          </a:xfrm>
          <a:prstGeom prst="rect">
            <a:avLst/>
          </a:prstGeom>
          <a:noFill/>
        </p:spPr>
        <p:txBody>
          <a:bodyPr wrap="square" lIns="75926" tIns="37964" rIns="75926" bIns="37964" rtlCol="0">
            <a:spAutoFit/>
          </a:body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cs typeface="Times New Roman" pitchFamily="18" charset="0"/>
                <a:sym typeface="Wingdings"/>
              </a:rPr>
              <a:t>When two bodies are at the same temperature, then they are said to be in a thermal equilibrium with each other.</a:t>
            </a:r>
            <a:endParaRPr lang="en-US" sz="2728" b="1" dirty="0">
              <a:solidFill>
                <a:schemeClr val="bg1"/>
              </a:solidFill>
              <a:ea typeface="Cambria Math" pitchFamily="18" charset="0"/>
              <a:cs typeface="Times New Roman" pitchFamily="18" charset="0"/>
            </a:endParaRPr>
          </a:p>
        </p:txBody>
      </p:sp>
      <p:sp>
        <p:nvSpPr>
          <p:cNvPr id="5" name="TextBox 4">
            <a:extLst>
              <a:ext uri="{FF2B5EF4-FFF2-40B4-BE49-F238E27FC236}">
                <a16:creationId xmlns:a16="http://schemas.microsoft.com/office/drawing/2014/main" id="{9A136B0E-92A8-F90E-1A85-92A35B814CC0}"/>
              </a:ext>
            </a:extLst>
          </p:cNvPr>
          <p:cNvSpPr txBox="1"/>
          <p:nvPr/>
        </p:nvSpPr>
        <p:spPr>
          <a:xfrm>
            <a:off x="521795" y="2750171"/>
            <a:ext cx="10104576" cy="496503"/>
          </a:xfrm>
          <a:prstGeom prst="rect">
            <a:avLst/>
          </a:prstGeom>
          <a:noFill/>
        </p:spPr>
        <p:txBody>
          <a:bodyPr wrap="square" lIns="75926" tIns="37964" rIns="75926" bIns="37964" rtlCol="0">
            <a:spAutoFit/>
          </a:body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cs typeface="Times New Roman" pitchFamily="18" charset="0"/>
                <a:sym typeface="Wingdings"/>
              </a:rPr>
              <a:t>Temperature is the macroscopic property of a body or system.</a:t>
            </a:r>
            <a:endParaRPr lang="en-US" sz="2728" b="1" dirty="0">
              <a:solidFill>
                <a:schemeClr val="bg1"/>
              </a:solidFill>
              <a:ea typeface="Cambria Math" pitchFamily="18" charset="0"/>
              <a:cs typeface="Times New Roman" pitchFamily="18" charset="0"/>
            </a:endParaRPr>
          </a:p>
        </p:txBody>
      </p:sp>
      <p:sp>
        <p:nvSpPr>
          <p:cNvPr id="6" name="TextBox 5">
            <a:extLst>
              <a:ext uri="{FF2B5EF4-FFF2-40B4-BE49-F238E27FC236}">
                <a16:creationId xmlns:a16="http://schemas.microsoft.com/office/drawing/2014/main" id="{33DCC815-1124-D16B-A976-1BED59DB28EF}"/>
              </a:ext>
            </a:extLst>
          </p:cNvPr>
          <p:cNvSpPr txBox="1"/>
          <p:nvPr/>
        </p:nvSpPr>
        <p:spPr>
          <a:xfrm>
            <a:off x="521795" y="747556"/>
            <a:ext cx="2602929" cy="496503"/>
          </a:xfrm>
          <a:prstGeom prst="rect">
            <a:avLst/>
          </a:prstGeom>
        </p:spPr>
        <p:style>
          <a:lnRef idx="0">
            <a:schemeClr val="accent1"/>
          </a:lnRef>
          <a:fillRef idx="3">
            <a:schemeClr val="accent1"/>
          </a:fillRef>
          <a:effectRef idx="3">
            <a:schemeClr val="accent1"/>
          </a:effectRef>
          <a:fontRef idx="minor">
            <a:schemeClr val="lt1"/>
          </a:fontRef>
        </p:style>
        <p:txBody>
          <a:bodyPr wrap="square" lIns="75926" tIns="37964" rIns="75926" bIns="37964" rtlCol="0">
            <a:spAutoFit/>
          </a:bodyPr>
          <a:lstStyle/>
          <a:p>
            <a:r>
              <a:rPr lang="en-US" sz="2728" b="1" dirty="0">
                <a:solidFill>
                  <a:schemeClr val="bg1"/>
                </a:solidFill>
                <a:ea typeface="Cambria Math" pitchFamily="18" charset="0"/>
                <a:cs typeface="Times New Roman" pitchFamily="18" charset="0"/>
              </a:rPr>
              <a:t>TEMPERATURE:</a:t>
            </a:r>
          </a:p>
        </p:txBody>
      </p:sp>
      <p:sp>
        <p:nvSpPr>
          <p:cNvPr id="7" name="Cloud 6">
            <a:extLst>
              <a:ext uri="{FF2B5EF4-FFF2-40B4-BE49-F238E27FC236}">
                <a16:creationId xmlns:a16="http://schemas.microsoft.com/office/drawing/2014/main" id="{245A257C-29E7-5490-8027-F157D480E8B5}"/>
              </a:ext>
            </a:extLst>
          </p:cNvPr>
          <p:cNvSpPr/>
          <p:nvPr/>
        </p:nvSpPr>
        <p:spPr>
          <a:xfrm>
            <a:off x="1096158" y="4181728"/>
            <a:ext cx="4231987" cy="1734223"/>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p>
            <a:pPr algn="ctr">
              <a:tabLst>
                <a:tab pos="428382" algn="l"/>
              </a:tabLst>
            </a:pPr>
            <a:r>
              <a:rPr lang="en-US" sz="2728" b="1" dirty="0">
                <a:ea typeface="Cambria Math" pitchFamily="18" charset="0"/>
                <a:cs typeface="Times New Roman" pitchFamily="18" charset="0"/>
                <a:sym typeface="Wingdings"/>
              </a:rPr>
              <a:t>Temperature is a scalar physical quantity.. </a:t>
            </a:r>
            <a:endParaRPr lang="en-US" sz="2728" b="1" dirty="0">
              <a:ea typeface="Cambria Math" pitchFamily="18" charset="0"/>
              <a:cs typeface="Times New Roman" pitchFamily="18" charset="0"/>
            </a:endParaRPr>
          </a:p>
        </p:txBody>
      </p:sp>
      <p:pic>
        <p:nvPicPr>
          <p:cNvPr id="8" name="Picture 2" descr="D:\TAT\IMAGES\large_feverish_boy.jpg">
            <a:extLst>
              <a:ext uri="{FF2B5EF4-FFF2-40B4-BE49-F238E27FC236}">
                <a16:creationId xmlns:a16="http://schemas.microsoft.com/office/drawing/2014/main" id="{69C2790D-7B15-C1C5-BFCB-7AFFE57D0C2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63341" y="3869458"/>
            <a:ext cx="3739100" cy="2165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336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Table 27">
            <a:extLst>
              <a:ext uri="{FF2B5EF4-FFF2-40B4-BE49-F238E27FC236}">
                <a16:creationId xmlns:a16="http://schemas.microsoft.com/office/drawing/2014/main" id="{13BFDB94-DAA3-F0B2-B105-7B1C84421EF9}"/>
              </a:ext>
            </a:extLst>
          </p:cNvPr>
          <p:cNvGraphicFramePr>
            <a:graphicFrameLocks noGrp="1"/>
          </p:cNvGraphicFramePr>
          <p:nvPr>
            <p:extLst>
              <p:ext uri="{D42A27DB-BD31-4B8C-83A1-F6EECF244321}">
                <p14:modId xmlns:p14="http://schemas.microsoft.com/office/powerpoint/2010/main" val="58543979"/>
              </p:ext>
            </p:extLst>
          </p:nvPr>
        </p:nvGraphicFramePr>
        <p:xfrm>
          <a:off x="816699" y="749754"/>
          <a:ext cx="10125215" cy="4758466"/>
        </p:xfrm>
        <a:graphic>
          <a:graphicData uri="http://schemas.openxmlformats.org/drawingml/2006/table">
            <a:tbl>
              <a:tblPr firstRow="1" bandRow="1">
                <a:tableStyleId>{93296810-A885-4BE3-A3E7-6D5BEEA58F35}</a:tableStyleId>
              </a:tblPr>
              <a:tblGrid>
                <a:gridCol w="5094278">
                  <a:extLst>
                    <a:ext uri="{9D8B030D-6E8A-4147-A177-3AD203B41FA5}">
                      <a16:colId xmlns:a16="http://schemas.microsoft.com/office/drawing/2014/main" val="4136574496"/>
                    </a:ext>
                  </a:extLst>
                </a:gridCol>
                <a:gridCol w="5030937">
                  <a:extLst>
                    <a:ext uri="{9D8B030D-6E8A-4147-A177-3AD203B41FA5}">
                      <a16:colId xmlns:a16="http://schemas.microsoft.com/office/drawing/2014/main" val="3560680652"/>
                    </a:ext>
                  </a:extLst>
                </a:gridCol>
              </a:tblGrid>
              <a:tr h="51564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700" b="1" cap="all" dirty="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cs typeface="Times New Roman" pitchFamily="18" charset="0"/>
                      </a:endParaRPr>
                    </a:p>
                  </a:txBody>
                  <a:tcPr marL="89094" marR="89094" marT="44547" marB="44547"/>
                </a:tc>
                <a:tc>
                  <a:txBody>
                    <a:bodyPr/>
                    <a:lstStyle/>
                    <a:p>
                      <a:pPr algn="ctr"/>
                      <a:endParaRPr lang="en-IN" sz="2700" dirty="0">
                        <a:solidFill>
                          <a:schemeClr val="tx1"/>
                        </a:solidFill>
                      </a:endParaRPr>
                    </a:p>
                  </a:txBody>
                  <a:tcPr marL="89094" marR="89094" marT="44547" marB="44547"/>
                </a:tc>
                <a:extLst>
                  <a:ext uri="{0D108BD9-81ED-4DB2-BD59-A6C34878D82A}">
                    <a16:rowId xmlns:a16="http://schemas.microsoft.com/office/drawing/2014/main" val="2335990905"/>
                  </a:ext>
                </a:extLst>
              </a:tr>
              <a:tr h="1596895">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700" b="1" dirty="0">
                          <a:solidFill>
                            <a:schemeClr val="tx1"/>
                          </a:solidFill>
                          <a:latin typeface="+mn-lt"/>
                          <a:cs typeface="Times New Roman" pitchFamily="18" charset="0"/>
                        </a:rPr>
                        <a:t>Temperature is the thermal condition that determines the direction of heat flow.</a:t>
                      </a:r>
                      <a:endParaRPr lang="en-US" sz="2700" dirty="0">
                        <a:solidFill>
                          <a:schemeClr val="tx1"/>
                        </a:solidFill>
                        <a:latin typeface="+mn-lt"/>
                        <a:cs typeface="Times New Roman" panose="02020603050405020304" pitchFamily="18" charset="0"/>
                      </a:endParaRPr>
                    </a:p>
                  </a:txBody>
                  <a:tcPr marL="89094" marR="89094" marT="44547" marB="44547"/>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700" b="1" dirty="0">
                          <a:solidFill>
                            <a:schemeClr val="tx1"/>
                          </a:solidFill>
                          <a:latin typeface="+mn-lt"/>
                          <a:cs typeface="Times New Roman" pitchFamily="18" charset="0"/>
                        </a:rPr>
                        <a:t>Heat is energy transferred from higher temperature to    lower temperature.</a:t>
                      </a:r>
                      <a:endParaRPr lang="en-US" sz="2700" dirty="0">
                        <a:solidFill>
                          <a:schemeClr val="tx1"/>
                        </a:solidFill>
                        <a:latin typeface="+mn-lt"/>
                        <a:cs typeface="Times New Roman" pitchFamily="18" charset="0"/>
                      </a:endParaRPr>
                    </a:p>
                    <a:p>
                      <a:endParaRPr lang="en-IN" sz="1700" dirty="0"/>
                    </a:p>
                  </a:txBody>
                  <a:tcPr marL="89094" marR="89094" marT="44547" marB="44547"/>
                </a:tc>
                <a:extLst>
                  <a:ext uri="{0D108BD9-81ED-4DB2-BD59-A6C34878D82A}">
                    <a16:rowId xmlns:a16="http://schemas.microsoft.com/office/drawing/2014/main" val="1252978353"/>
                  </a:ext>
                </a:extLst>
              </a:tr>
              <a:tr h="9402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700" b="1" dirty="0">
                          <a:solidFill>
                            <a:schemeClr val="tx1"/>
                          </a:solidFill>
                          <a:latin typeface="+mn-lt"/>
                          <a:cs typeface="Times New Roman" pitchFamily="18" charset="0"/>
                        </a:rPr>
                        <a:t>Temperature is average energy of the particles.</a:t>
                      </a:r>
                      <a:endParaRPr lang="en-IN" sz="1700" dirty="0"/>
                    </a:p>
                  </a:txBody>
                  <a:tcPr marL="89094" marR="89094" marT="44547" marB="4454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700" b="1" dirty="0">
                          <a:solidFill>
                            <a:schemeClr val="tx1"/>
                          </a:solidFill>
                          <a:latin typeface="+mn-lt"/>
                          <a:cs typeface="Times New Roman" pitchFamily="18" charset="0"/>
                        </a:rPr>
                        <a:t>Heat is total energy of particles.</a:t>
                      </a:r>
                      <a:endParaRPr lang="en-US" sz="2700" dirty="0">
                        <a:solidFill>
                          <a:schemeClr val="tx1"/>
                        </a:solidFill>
                        <a:latin typeface="+mn-lt"/>
                        <a:cs typeface="Times New Roman" pitchFamily="18" charset="0"/>
                      </a:endParaRPr>
                    </a:p>
                    <a:p>
                      <a:endParaRPr lang="en-IN" sz="1700" dirty="0"/>
                    </a:p>
                  </a:txBody>
                  <a:tcPr marL="89094" marR="89094" marT="44547" marB="44547"/>
                </a:tc>
                <a:extLst>
                  <a:ext uri="{0D108BD9-81ED-4DB2-BD59-A6C34878D82A}">
                    <a16:rowId xmlns:a16="http://schemas.microsoft.com/office/drawing/2014/main" val="1845526496"/>
                  </a:ext>
                </a:extLst>
              </a:tr>
              <a:tr h="7653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700" b="1" dirty="0">
                          <a:solidFill>
                            <a:schemeClr val="tx1"/>
                          </a:solidFill>
                          <a:latin typeface="+mn-lt"/>
                          <a:cs typeface="Times New Roman" pitchFamily="18" charset="0"/>
                        </a:rPr>
                        <a:t>Temperature is degree of hotness.</a:t>
                      </a:r>
                      <a:endParaRPr lang="en-US" sz="2700" dirty="0">
                        <a:solidFill>
                          <a:schemeClr val="tx1"/>
                        </a:solidFill>
                        <a:latin typeface="+mn-lt"/>
                        <a:cs typeface="Times New Roman" pitchFamily="18" charset="0"/>
                      </a:endParaRPr>
                    </a:p>
                    <a:p>
                      <a:endParaRPr lang="en-IN" sz="1700" dirty="0"/>
                    </a:p>
                  </a:txBody>
                  <a:tcPr marL="89094" marR="89094" marT="44547" marB="4454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700" b="1" dirty="0">
                          <a:solidFill>
                            <a:schemeClr val="tx1"/>
                          </a:solidFill>
                          <a:latin typeface="+mn-lt"/>
                          <a:cs typeface="Times New Roman" pitchFamily="18" charset="0"/>
                        </a:rPr>
                        <a:t>Heat is the form of energy.</a:t>
                      </a:r>
                      <a:endParaRPr lang="en-US" sz="2700" dirty="0">
                        <a:solidFill>
                          <a:schemeClr val="tx1"/>
                        </a:solidFill>
                        <a:latin typeface="+mn-lt"/>
                        <a:cs typeface="Times New Roman" pitchFamily="18" charset="0"/>
                      </a:endParaRPr>
                    </a:p>
                    <a:p>
                      <a:endParaRPr lang="en-IN" sz="1700" dirty="0"/>
                    </a:p>
                  </a:txBody>
                  <a:tcPr marL="89094" marR="89094" marT="44547" marB="44547"/>
                </a:tc>
                <a:extLst>
                  <a:ext uri="{0D108BD9-81ED-4DB2-BD59-A6C34878D82A}">
                    <a16:rowId xmlns:a16="http://schemas.microsoft.com/office/drawing/2014/main" val="419051742"/>
                  </a:ext>
                </a:extLst>
              </a:tr>
              <a:tr h="9402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700" b="1" dirty="0">
                          <a:solidFill>
                            <a:schemeClr val="tx1"/>
                          </a:solidFill>
                          <a:latin typeface="+mn-lt"/>
                          <a:cs typeface="Times New Roman" pitchFamily="18" charset="0"/>
                        </a:rPr>
                        <a:t>Unit of temperature is Celsius or Kelvin or Fahrenheit.</a:t>
                      </a:r>
                      <a:endParaRPr lang="en-IN" sz="1700" dirty="0"/>
                    </a:p>
                  </a:txBody>
                  <a:tcPr marL="89094" marR="89094" marT="44547" marB="4454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700" b="1" dirty="0">
                          <a:solidFill>
                            <a:schemeClr val="tx1"/>
                          </a:solidFill>
                          <a:latin typeface="+mn-lt"/>
                          <a:cs typeface="Times New Roman" pitchFamily="18" charset="0"/>
                        </a:rPr>
                        <a:t>Unit of heat is Joule or Calorie.</a:t>
                      </a:r>
                    </a:p>
                    <a:p>
                      <a:endParaRPr lang="en-IN" sz="1700" dirty="0"/>
                    </a:p>
                  </a:txBody>
                  <a:tcPr marL="89094" marR="89094" marT="44547" marB="44547"/>
                </a:tc>
                <a:extLst>
                  <a:ext uri="{0D108BD9-81ED-4DB2-BD59-A6C34878D82A}">
                    <a16:rowId xmlns:a16="http://schemas.microsoft.com/office/drawing/2014/main" val="3460598921"/>
                  </a:ext>
                </a:extLst>
              </a:tr>
            </a:tbl>
          </a:graphicData>
        </a:graphic>
      </p:graphicFrame>
      <p:sp>
        <p:nvSpPr>
          <p:cNvPr id="32" name="Rectangle 31">
            <a:extLst>
              <a:ext uri="{FF2B5EF4-FFF2-40B4-BE49-F238E27FC236}">
                <a16:creationId xmlns:a16="http://schemas.microsoft.com/office/drawing/2014/main" id="{18ECDD2C-3108-44FD-2884-C9F65C3C1AB0}"/>
              </a:ext>
            </a:extLst>
          </p:cNvPr>
          <p:cNvSpPr/>
          <p:nvPr/>
        </p:nvSpPr>
        <p:spPr>
          <a:xfrm>
            <a:off x="3205508" y="759913"/>
            <a:ext cx="2029200" cy="449823"/>
          </a:xfrm>
          <a:prstGeom prst="rect">
            <a:avLst/>
          </a:prstGeom>
          <a:noFill/>
        </p:spPr>
        <p:txBody>
          <a:bodyPr wrap="none" lIns="89094" tIns="44547" rIns="89094" bIns="44547">
            <a:spAutoFit/>
          </a:bodyPr>
          <a:lstStyle/>
          <a:p>
            <a:pPr algn="ctr"/>
            <a:r>
              <a:rPr lang="en-US" sz="2338" b="1" dirty="0">
                <a:ln w="0"/>
                <a:effectLst>
                  <a:outerShdw blurRad="38100" dist="19050" dir="2700000" algn="tl" rotWithShape="0">
                    <a:schemeClr val="dk1">
                      <a:alpha val="40000"/>
                    </a:schemeClr>
                  </a:outerShdw>
                </a:effectLst>
              </a:rPr>
              <a:t>TEMPERATURE</a:t>
            </a:r>
          </a:p>
        </p:txBody>
      </p:sp>
      <p:sp>
        <p:nvSpPr>
          <p:cNvPr id="33" name="Rectangle 32">
            <a:extLst>
              <a:ext uri="{FF2B5EF4-FFF2-40B4-BE49-F238E27FC236}">
                <a16:creationId xmlns:a16="http://schemas.microsoft.com/office/drawing/2014/main" id="{C062F14C-F7E7-2097-FC83-0358B51C8E1E}"/>
              </a:ext>
            </a:extLst>
          </p:cNvPr>
          <p:cNvSpPr/>
          <p:nvPr/>
        </p:nvSpPr>
        <p:spPr>
          <a:xfrm>
            <a:off x="7615610" y="749754"/>
            <a:ext cx="924573" cy="509799"/>
          </a:xfrm>
          <a:prstGeom prst="rect">
            <a:avLst/>
          </a:prstGeom>
          <a:noFill/>
        </p:spPr>
        <p:txBody>
          <a:bodyPr wrap="none" lIns="89094" tIns="44547" rIns="89094" bIns="44547">
            <a:spAutoFit/>
          </a:bodyPr>
          <a:lstStyle/>
          <a:p>
            <a:pPr algn="ctr"/>
            <a:r>
              <a:rPr lang="en-US" sz="2728" b="1" dirty="0">
                <a:ln w="0"/>
                <a:effectLst>
                  <a:outerShdw blurRad="38100" dist="19050" dir="2700000" algn="tl" rotWithShape="0">
                    <a:schemeClr val="dk1">
                      <a:alpha val="40000"/>
                    </a:schemeClr>
                  </a:outerShdw>
                </a:effectLst>
              </a:rPr>
              <a:t>HEAT</a:t>
            </a:r>
          </a:p>
        </p:txBody>
      </p:sp>
    </p:spTree>
    <p:extLst>
      <p:ext uri="{BB962C8B-B14F-4D97-AF65-F5344CB8AC3E}">
        <p14:creationId xmlns:p14="http://schemas.microsoft.com/office/powerpoint/2010/main" val="1980992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0DC7ED-0C9D-5C01-8C1E-56418498763F}"/>
              </a:ext>
            </a:extLst>
          </p:cNvPr>
          <p:cNvSpPr txBox="1"/>
          <p:nvPr/>
        </p:nvSpPr>
        <p:spPr>
          <a:xfrm>
            <a:off x="816699" y="2282686"/>
            <a:ext cx="9937003" cy="2123658"/>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600"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MEASUREMENT OF TEMPERATURE</a:t>
            </a:r>
          </a:p>
        </p:txBody>
      </p:sp>
    </p:spTree>
    <p:extLst>
      <p:ext uri="{BB962C8B-B14F-4D97-AF65-F5344CB8AC3E}">
        <p14:creationId xmlns:p14="http://schemas.microsoft.com/office/powerpoint/2010/main" val="3332853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93C3EA9-C9E0-ADEE-3DFC-CF981C50BB92}"/>
              </a:ext>
            </a:extLst>
          </p:cNvPr>
          <p:cNvSpPr txBox="1"/>
          <p:nvPr/>
        </p:nvSpPr>
        <p:spPr>
          <a:xfrm>
            <a:off x="590107" y="566319"/>
            <a:ext cx="4933749" cy="496503"/>
          </a:xfrm>
          <a:prstGeom prst="rect">
            <a:avLst/>
          </a:prstGeom>
        </p:spPr>
        <p:style>
          <a:lnRef idx="1">
            <a:schemeClr val="accent2"/>
          </a:lnRef>
          <a:fillRef idx="2">
            <a:schemeClr val="accent2"/>
          </a:fillRef>
          <a:effectRef idx="1">
            <a:schemeClr val="accent2"/>
          </a:effectRef>
          <a:fontRef idx="minor">
            <a:schemeClr val="dk1"/>
          </a:fontRef>
        </p:style>
        <p:txBody>
          <a:bodyPr wrap="square" lIns="75926" tIns="37964" rIns="75926" bIns="37964" rtlCol="0">
            <a:spAutoFit/>
          </a:bodyPr>
          <a:lstStyle/>
          <a:p>
            <a:r>
              <a:rPr lang="en-US" sz="2728" b="1" dirty="0">
                <a:solidFill>
                  <a:schemeClr val="tx1"/>
                </a:solidFill>
                <a:ea typeface="Cambria Math" pitchFamily="18" charset="0"/>
                <a:cs typeface="Times New Roman" pitchFamily="18" charset="0"/>
              </a:rPr>
              <a:t>Measurement of Temperature:</a:t>
            </a:r>
          </a:p>
        </p:txBody>
      </p:sp>
      <p:sp>
        <p:nvSpPr>
          <p:cNvPr id="5" name="Rectangle 4">
            <a:extLst>
              <a:ext uri="{FF2B5EF4-FFF2-40B4-BE49-F238E27FC236}">
                <a16:creationId xmlns:a16="http://schemas.microsoft.com/office/drawing/2014/main" id="{2734BB2D-C0E2-4C91-47A5-C323F597CF95}"/>
              </a:ext>
            </a:extLst>
          </p:cNvPr>
          <p:cNvSpPr/>
          <p:nvPr/>
        </p:nvSpPr>
        <p:spPr>
          <a:xfrm>
            <a:off x="768191" y="1346841"/>
            <a:ext cx="9709689" cy="929633"/>
          </a:xfrm>
          <a:prstGeom prst="rect">
            <a:avLst/>
          </a:prstGeom>
        </p:spPr>
        <p:txBody>
          <a:bodyPr wrap="square">
            <a:spAutoFit/>
          </a:bodyPr>
          <a:lstStyle/>
          <a:p>
            <a:pPr marL="334087" indent="-334087" algn="just">
              <a:buFont typeface="Wingdings" pitchFamily="2" charset="2"/>
              <a:buChar char="Ø"/>
            </a:pPr>
            <a:r>
              <a:rPr lang="en-US" sz="2728" b="1" dirty="0">
                <a:solidFill>
                  <a:schemeClr val="bg1"/>
                </a:solidFill>
                <a:cs typeface="Times New Roman" pitchFamily="18" charset="0"/>
              </a:rPr>
              <a:t>The science of temperature and its measurement is called as </a:t>
            </a:r>
            <a:r>
              <a:rPr lang="en-US" sz="2728" b="1" dirty="0">
                <a:solidFill>
                  <a:srgbClr val="FFFF00"/>
                </a:solidFill>
                <a:cs typeface="Times New Roman" pitchFamily="18" charset="0"/>
              </a:rPr>
              <a:t>thermometry.</a:t>
            </a:r>
          </a:p>
        </p:txBody>
      </p:sp>
      <p:sp>
        <p:nvSpPr>
          <p:cNvPr id="6" name="Rectangle 5">
            <a:extLst>
              <a:ext uri="{FF2B5EF4-FFF2-40B4-BE49-F238E27FC236}">
                <a16:creationId xmlns:a16="http://schemas.microsoft.com/office/drawing/2014/main" id="{B6081C48-8475-8FDB-BFD1-FB1EC0AF620F}"/>
              </a:ext>
            </a:extLst>
          </p:cNvPr>
          <p:cNvSpPr/>
          <p:nvPr/>
        </p:nvSpPr>
        <p:spPr>
          <a:xfrm>
            <a:off x="937575" y="3823823"/>
            <a:ext cx="2456924" cy="509799"/>
          </a:xfrm>
          <a:prstGeom prst="rect">
            <a:avLst/>
          </a:prstGeom>
        </p:spPr>
        <p:txBody>
          <a:bodyPr wrap="square">
            <a:spAutoFit/>
          </a:bodyPr>
          <a:lstStyle/>
          <a:p>
            <a:r>
              <a:rPr lang="en-US" sz="2728" b="1" dirty="0" err="1">
                <a:solidFill>
                  <a:schemeClr val="bg1"/>
                </a:solidFill>
                <a:cs typeface="Times New Roman" pitchFamily="18" charset="0"/>
              </a:rPr>
              <a:t>Thermo</a:t>
            </a:r>
            <a:r>
              <a:rPr lang="en-US" sz="2728" b="1" dirty="0">
                <a:solidFill>
                  <a:schemeClr val="bg1"/>
                </a:solidFill>
                <a:cs typeface="Times New Roman" pitchFamily="18" charset="0"/>
              </a:rPr>
              <a:t> means:</a:t>
            </a:r>
          </a:p>
        </p:txBody>
      </p:sp>
      <p:sp>
        <p:nvSpPr>
          <p:cNvPr id="7" name="Rectangle 6">
            <a:extLst>
              <a:ext uri="{FF2B5EF4-FFF2-40B4-BE49-F238E27FC236}">
                <a16:creationId xmlns:a16="http://schemas.microsoft.com/office/drawing/2014/main" id="{7943C0DE-F66D-A7A0-8132-FEBF5E8BD234}"/>
              </a:ext>
            </a:extLst>
          </p:cNvPr>
          <p:cNvSpPr/>
          <p:nvPr/>
        </p:nvSpPr>
        <p:spPr>
          <a:xfrm>
            <a:off x="937575" y="4997653"/>
            <a:ext cx="2737143" cy="509799"/>
          </a:xfrm>
          <a:prstGeom prst="rect">
            <a:avLst/>
          </a:prstGeom>
        </p:spPr>
        <p:txBody>
          <a:bodyPr wrap="square">
            <a:spAutoFit/>
          </a:bodyPr>
          <a:lstStyle/>
          <a:p>
            <a:r>
              <a:rPr lang="en-US" sz="2728" b="1" dirty="0">
                <a:solidFill>
                  <a:schemeClr val="bg1"/>
                </a:solidFill>
                <a:cs typeface="Times New Roman" pitchFamily="18" charset="0"/>
              </a:rPr>
              <a:t>Meter means:</a:t>
            </a:r>
            <a:endParaRPr lang="en-US" sz="2728" i="1" dirty="0">
              <a:solidFill>
                <a:schemeClr val="bg1"/>
              </a:solidFill>
            </a:endParaRPr>
          </a:p>
        </p:txBody>
      </p:sp>
      <p:sp>
        <p:nvSpPr>
          <p:cNvPr id="8" name="Rectangle 7">
            <a:extLst>
              <a:ext uri="{FF2B5EF4-FFF2-40B4-BE49-F238E27FC236}">
                <a16:creationId xmlns:a16="http://schemas.microsoft.com/office/drawing/2014/main" id="{C9B7ABFB-0576-01D4-7E93-DAF44D73ECE3}"/>
              </a:ext>
            </a:extLst>
          </p:cNvPr>
          <p:cNvSpPr/>
          <p:nvPr/>
        </p:nvSpPr>
        <p:spPr>
          <a:xfrm>
            <a:off x="794364" y="2342310"/>
            <a:ext cx="9683517" cy="929633"/>
          </a:xfrm>
          <a:prstGeom prst="rect">
            <a:avLst/>
          </a:prstGeom>
        </p:spPr>
        <p:txBody>
          <a:bodyPr wrap="square">
            <a:spAutoFit/>
          </a:bodyPr>
          <a:lstStyle/>
          <a:p>
            <a:pPr marL="334087" indent="-334087" algn="just">
              <a:buFont typeface="Wingdings" pitchFamily="2" charset="2"/>
              <a:buChar char="Ø"/>
            </a:pPr>
            <a:r>
              <a:rPr lang="en-US" sz="2728" b="1" dirty="0">
                <a:solidFill>
                  <a:schemeClr val="bg1"/>
                </a:solidFill>
                <a:cs typeface="Times New Roman" pitchFamily="18" charset="0"/>
              </a:rPr>
              <a:t>An instrument designed to measure temperature is called as thermometer.</a:t>
            </a:r>
          </a:p>
        </p:txBody>
      </p:sp>
      <p:sp>
        <p:nvSpPr>
          <p:cNvPr id="9" name="Rectangle 8">
            <a:extLst>
              <a:ext uri="{FF2B5EF4-FFF2-40B4-BE49-F238E27FC236}">
                <a16:creationId xmlns:a16="http://schemas.microsoft.com/office/drawing/2014/main" id="{54211B51-74F3-028A-095B-44D3A5AF59FA}"/>
              </a:ext>
            </a:extLst>
          </p:cNvPr>
          <p:cNvSpPr/>
          <p:nvPr/>
        </p:nvSpPr>
        <p:spPr>
          <a:xfrm>
            <a:off x="3589815" y="3840065"/>
            <a:ext cx="1261782" cy="509799"/>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sz="2728" b="1" i="1" dirty="0">
                <a:solidFill>
                  <a:schemeClr val="bg1"/>
                </a:solidFill>
                <a:cs typeface="Times New Roman" pitchFamily="18" charset="0"/>
              </a:rPr>
              <a:t>Heat</a:t>
            </a:r>
            <a:endParaRPr lang="en-US" sz="2728" dirty="0">
              <a:solidFill>
                <a:schemeClr val="bg1"/>
              </a:solidFill>
            </a:endParaRPr>
          </a:p>
        </p:txBody>
      </p:sp>
      <p:sp>
        <p:nvSpPr>
          <p:cNvPr id="10" name="Rectangle 9">
            <a:extLst>
              <a:ext uri="{FF2B5EF4-FFF2-40B4-BE49-F238E27FC236}">
                <a16:creationId xmlns:a16="http://schemas.microsoft.com/office/drawing/2014/main" id="{B74982DC-7561-3048-B8B9-4B0270311172}"/>
              </a:ext>
            </a:extLst>
          </p:cNvPr>
          <p:cNvSpPr/>
          <p:nvPr/>
        </p:nvSpPr>
        <p:spPr>
          <a:xfrm>
            <a:off x="3570245" y="5013895"/>
            <a:ext cx="2824295" cy="509799"/>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p>
            <a:r>
              <a:rPr lang="en-US" sz="2728" b="1" i="1" dirty="0">
                <a:solidFill>
                  <a:schemeClr val="bg1"/>
                </a:solidFill>
                <a:cs typeface="Times New Roman" pitchFamily="18" charset="0"/>
              </a:rPr>
              <a:t>Measuring device</a:t>
            </a:r>
            <a:endParaRPr lang="en-US" sz="2728" dirty="0">
              <a:solidFill>
                <a:schemeClr val="bg1"/>
              </a:solidFill>
            </a:endParaRPr>
          </a:p>
        </p:txBody>
      </p:sp>
    </p:spTree>
    <p:extLst>
      <p:ext uri="{BB962C8B-B14F-4D97-AF65-F5344CB8AC3E}">
        <p14:creationId xmlns:p14="http://schemas.microsoft.com/office/powerpoint/2010/main" val="212423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iterate type="lt">
                                    <p:tmPct val="10000"/>
                                  </p:iterate>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bldP spid="6" grpId="0"/>
      <p:bldP spid="7" grpId="0"/>
      <p:bldP spid="8" grpId="0"/>
      <p:bldP spid="9"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459ADC-6E06-9617-7216-D3612D5D6796}"/>
              </a:ext>
            </a:extLst>
          </p:cNvPr>
          <p:cNvSpPr txBox="1"/>
          <p:nvPr/>
        </p:nvSpPr>
        <p:spPr>
          <a:xfrm>
            <a:off x="1244657" y="1318206"/>
            <a:ext cx="2355848" cy="509799"/>
          </a:xfrm>
          <a:prstGeom prst="rect">
            <a:avLst/>
          </a:prstGeom>
          <a:ln>
            <a:noFill/>
          </a:ln>
          <a:effectLst>
            <a:outerShdw blurRad="107950" dist="12700" dir="5400000" algn="ctr">
              <a:srgbClr val="000000"/>
            </a:outerShdw>
          </a:effectLst>
          <a:scene3d>
            <a:camera prst="orthographicFront">
              <a:rot lat="0" lon="0" rev="0"/>
            </a:camera>
            <a:lightRig rig="soft" dir="t"/>
          </a:scene3d>
          <a:sp3d contourW="44450" prstMaterial="matte">
            <a:bevelT w="63500" h="63500" prst="artDeco"/>
            <a:contourClr>
              <a:srgbClr val="FFFFFF"/>
            </a:contourClr>
          </a:sp3d>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2728" b="1" dirty="0">
                <a:solidFill>
                  <a:schemeClr val="bg1"/>
                </a:solidFill>
                <a:cs typeface="Times New Roman" pitchFamily="18" charset="0"/>
              </a:rPr>
              <a:t>TEMPERATURE</a:t>
            </a:r>
          </a:p>
        </p:txBody>
      </p:sp>
      <p:cxnSp>
        <p:nvCxnSpPr>
          <p:cNvPr id="5" name="Straight Arrow Connector 4">
            <a:extLst>
              <a:ext uri="{FF2B5EF4-FFF2-40B4-BE49-F238E27FC236}">
                <a16:creationId xmlns:a16="http://schemas.microsoft.com/office/drawing/2014/main" id="{F027A49E-9D59-285E-02B9-D0D77A227C91}"/>
              </a:ext>
            </a:extLst>
          </p:cNvPr>
          <p:cNvCxnSpPr>
            <a:cxnSpLocks/>
          </p:cNvCxnSpPr>
          <p:nvPr/>
        </p:nvCxnSpPr>
        <p:spPr>
          <a:xfrm>
            <a:off x="3600505" y="1596629"/>
            <a:ext cx="1496648" cy="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CCC6188-CF85-8009-3D50-5098A390142D}"/>
              </a:ext>
            </a:extLst>
          </p:cNvPr>
          <p:cNvSpPr txBox="1"/>
          <p:nvPr/>
        </p:nvSpPr>
        <p:spPr>
          <a:xfrm>
            <a:off x="5118353" y="1341730"/>
            <a:ext cx="2299596" cy="509799"/>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728" b="1" dirty="0">
                <a:solidFill>
                  <a:schemeClr val="bg1"/>
                </a:solidFill>
                <a:cs typeface="Times New Roman" pitchFamily="18" charset="0"/>
              </a:rPr>
              <a:t>Thermometer</a:t>
            </a:r>
          </a:p>
        </p:txBody>
      </p:sp>
      <p:sp>
        <p:nvSpPr>
          <p:cNvPr id="7" name="TextBox 6">
            <a:extLst>
              <a:ext uri="{FF2B5EF4-FFF2-40B4-BE49-F238E27FC236}">
                <a16:creationId xmlns:a16="http://schemas.microsoft.com/office/drawing/2014/main" id="{6AB80C52-02C6-0B4B-540B-18FCB6F184F5}"/>
              </a:ext>
            </a:extLst>
          </p:cNvPr>
          <p:cNvSpPr txBox="1"/>
          <p:nvPr/>
        </p:nvSpPr>
        <p:spPr>
          <a:xfrm>
            <a:off x="1805883" y="2082474"/>
            <a:ext cx="1117310" cy="50979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US" sz="2728" b="1" dirty="0">
                <a:solidFill>
                  <a:schemeClr val="tx1"/>
                </a:solidFill>
                <a:cs typeface="Times New Roman" pitchFamily="18" charset="0"/>
              </a:rPr>
              <a:t>TYPES</a:t>
            </a:r>
          </a:p>
        </p:txBody>
      </p:sp>
      <p:sp>
        <p:nvSpPr>
          <p:cNvPr id="8" name="TextBox 7">
            <a:extLst>
              <a:ext uri="{FF2B5EF4-FFF2-40B4-BE49-F238E27FC236}">
                <a16:creationId xmlns:a16="http://schemas.microsoft.com/office/drawing/2014/main" id="{41A36C57-5E06-B50B-F67A-8BCCAE48F2C9}"/>
              </a:ext>
            </a:extLst>
          </p:cNvPr>
          <p:cNvSpPr txBox="1"/>
          <p:nvPr/>
        </p:nvSpPr>
        <p:spPr>
          <a:xfrm>
            <a:off x="8619395" y="1309750"/>
            <a:ext cx="1354138" cy="50979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728" b="1" dirty="0">
                <a:solidFill>
                  <a:schemeClr val="tx1"/>
                </a:solidFill>
                <a:cs typeface="Times New Roman" pitchFamily="18" charset="0"/>
              </a:rPr>
              <a:t>SCALES</a:t>
            </a:r>
          </a:p>
        </p:txBody>
      </p:sp>
      <p:sp>
        <p:nvSpPr>
          <p:cNvPr id="9" name="TextBox 8">
            <a:extLst>
              <a:ext uri="{FF2B5EF4-FFF2-40B4-BE49-F238E27FC236}">
                <a16:creationId xmlns:a16="http://schemas.microsoft.com/office/drawing/2014/main" id="{A41A19C2-4B0F-2488-023C-6A0511E3893D}"/>
              </a:ext>
            </a:extLst>
          </p:cNvPr>
          <p:cNvSpPr txBox="1"/>
          <p:nvPr/>
        </p:nvSpPr>
        <p:spPr>
          <a:xfrm>
            <a:off x="1823230" y="4760453"/>
            <a:ext cx="5139760" cy="509799"/>
          </a:xfrm>
          <a:prstGeom prst="rect">
            <a:avLst/>
          </a:prstGeom>
          <a:noFill/>
        </p:spPr>
        <p:txBody>
          <a:bodyPr wrap="square" rtlCol="0">
            <a:spAutoFit/>
          </a:bodyPr>
          <a:lstStyle/>
          <a:p>
            <a:r>
              <a:rPr lang="en-US" sz="2728" b="1" dirty="0">
                <a:solidFill>
                  <a:schemeClr val="bg1"/>
                </a:solidFill>
                <a:cs typeface="Times New Roman" pitchFamily="18" charset="0"/>
              </a:rPr>
              <a:t>1) Liquid in glass thermometer</a:t>
            </a:r>
          </a:p>
        </p:txBody>
      </p:sp>
      <p:sp>
        <p:nvSpPr>
          <p:cNvPr id="10" name="TextBox 9">
            <a:extLst>
              <a:ext uri="{FF2B5EF4-FFF2-40B4-BE49-F238E27FC236}">
                <a16:creationId xmlns:a16="http://schemas.microsoft.com/office/drawing/2014/main" id="{6C9FBBA6-EECC-50ED-AE40-84054EE0206E}"/>
              </a:ext>
            </a:extLst>
          </p:cNvPr>
          <p:cNvSpPr txBox="1"/>
          <p:nvPr/>
        </p:nvSpPr>
        <p:spPr>
          <a:xfrm>
            <a:off x="1823230" y="5321207"/>
            <a:ext cx="5794161" cy="509799"/>
          </a:xfrm>
          <a:prstGeom prst="rect">
            <a:avLst/>
          </a:prstGeom>
          <a:noFill/>
        </p:spPr>
        <p:txBody>
          <a:bodyPr wrap="square" rtlCol="0">
            <a:spAutoFit/>
          </a:bodyPr>
          <a:lstStyle/>
          <a:p>
            <a:r>
              <a:rPr lang="en-US" sz="2728" b="1" dirty="0">
                <a:solidFill>
                  <a:schemeClr val="bg1"/>
                </a:solidFill>
                <a:cs typeface="Times New Roman" pitchFamily="18" charset="0"/>
              </a:rPr>
              <a:t>2) Constant volume gas thermometer</a:t>
            </a:r>
          </a:p>
        </p:txBody>
      </p:sp>
      <p:sp>
        <p:nvSpPr>
          <p:cNvPr id="11" name="TextBox 10">
            <a:extLst>
              <a:ext uri="{FF2B5EF4-FFF2-40B4-BE49-F238E27FC236}">
                <a16:creationId xmlns:a16="http://schemas.microsoft.com/office/drawing/2014/main" id="{23A4E70B-9266-5495-E1D4-DB8C34C154BF}"/>
              </a:ext>
            </a:extLst>
          </p:cNvPr>
          <p:cNvSpPr txBox="1"/>
          <p:nvPr/>
        </p:nvSpPr>
        <p:spPr>
          <a:xfrm>
            <a:off x="1823230" y="5911679"/>
            <a:ext cx="5331056" cy="509799"/>
          </a:xfrm>
          <a:prstGeom prst="rect">
            <a:avLst/>
          </a:prstGeom>
          <a:noFill/>
        </p:spPr>
        <p:txBody>
          <a:bodyPr wrap="square" rtlCol="0">
            <a:spAutoFit/>
          </a:bodyPr>
          <a:lstStyle/>
          <a:p>
            <a:r>
              <a:rPr lang="en-US" sz="2728" b="1" dirty="0">
                <a:solidFill>
                  <a:schemeClr val="bg1"/>
                </a:solidFill>
                <a:cs typeface="Times New Roman" pitchFamily="18" charset="0"/>
              </a:rPr>
              <a:t>3) Resistance thermometer</a:t>
            </a:r>
          </a:p>
        </p:txBody>
      </p:sp>
      <p:sp>
        <p:nvSpPr>
          <p:cNvPr id="12" name="TextBox 11">
            <a:extLst>
              <a:ext uri="{FF2B5EF4-FFF2-40B4-BE49-F238E27FC236}">
                <a16:creationId xmlns:a16="http://schemas.microsoft.com/office/drawing/2014/main" id="{7E5A037C-236C-95AC-687A-BC455EFE5B21}"/>
              </a:ext>
            </a:extLst>
          </p:cNvPr>
          <p:cNvSpPr txBox="1"/>
          <p:nvPr/>
        </p:nvSpPr>
        <p:spPr>
          <a:xfrm>
            <a:off x="8049284" y="1948440"/>
            <a:ext cx="2389091" cy="509799"/>
          </a:xfrm>
          <a:prstGeom prst="rect">
            <a:avLst/>
          </a:prstGeom>
          <a:noFill/>
        </p:spPr>
        <p:txBody>
          <a:bodyPr wrap="square" rtlCol="0">
            <a:spAutoFit/>
          </a:bodyPr>
          <a:lstStyle/>
          <a:p>
            <a:r>
              <a:rPr lang="en-US" sz="2728" b="1" dirty="0">
                <a:solidFill>
                  <a:schemeClr val="bg1"/>
                </a:solidFill>
                <a:cs typeface="Times New Roman" pitchFamily="18" charset="0"/>
              </a:rPr>
              <a:t>1) Celsius scale </a:t>
            </a:r>
          </a:p>
        </p:txBody>
      </p:sp>
      <p:sp>
        <p:nvSpPr>
          <p:cNvPr id="13" name="TextBox 12">
            <a:extLst>
              <a:ext uri="{FF2B5EF4-FFF2-40B4-BE49-F238E27FC236}">
                <a16:creationId xmlns:a16="http://schemas.microsoft.com/office/drawing/2014/main" id="{C000C3D4-358F-1B13-CB36-2D9637ECB3B1}"/>
              </a:ext>
            </a:extLst>
          </p:cNvPr>
          <p:cNvSpPr txBox="1"/>
          <p:nvPr/>
        </p:nvSpPr>
        <p:spPr>
          <a:xfrm>
            <a:off x="8049283" y="2586409"/>
            <a:ext cx="2915991" cy="509799"/>
          </a:xfrm>
          <a:prstGeom prst="rect">
            <a:avLst/>
          </a:prstGeom>
          <a:noFill/>
        </p:spPr>
        <p:txBody>
          <a:bodyPr wrap="square" rtlCol="0">
            <a:spAutoFit/>
          </a:bodyPr>
          <a:lstStyle/>
          <a:p>
            <a:r>
              <a:rPr lang="en-US" sz="2728" b="1" dirty="0">
                <a:solidFill>
                  <a:schemeClr val="bg1"/>
                </a:solidFill>
                <a:cs typeface="Times New Roman" pitchFamily="18" charset="0"/>
              </a:rPr>
              <a:t>2) Fahrenheit scale </a:t>
            </a:r>
          </a:p>
        </p:txBody>
      </p:sp>
      <p:sp>
        <p:nvSpPr>
          <p:cNvPr id="14" name="TextBox 13">
            <a:extLst>
              <a:ext uri="{FF2B5EF4-FFF2-40B4-BE49-F238E27FC236}">
                <a16:creationId xmlns:a16="http://schemas.microsoft.com/office/drawing/2014/main" id="{D93F81B2-2D1D-5B3E-EE0E-CF2CE2FE944E}"/>
              </a:ext>
            </a:extLst>
          </p:cNvPr>
          <p:cNvSpPr txBox="1"/>
          <p:nvPr/>
        </p:nvSpPr>
        <p:spPr>
          <a:xfrm>
            <a:off x="8106031" y="3134487"/>
            <a:ext cx="2222138" cy="509799"/>
          </a:xfrm>
          <a:prstGeom prst="rect">
            <a:avLst/>
          </a:prstGeom>
          <a:noFill/>
        </p:spPr>
        <p:txBody>
          <a:bodyPr wrap="square" rtlCol="0">
            <a:spAutoFit/>
          </a:bodyPr>
          <a:lstStyle/>
          <a:p>
            <a:r>
              <a:rPr lang="en-US" sz="2728" b="1" dirty="0">
                <a:solidFill>
                  <a:schemeClr val="bg1"/>
                </a:solidFill>
                <a:cs typeface="Times New Roman" pitchFamily="18" charset="0"/>
              </a:rPr>
              <a:t>3) Kelvin scale</a:t>
            </a:r>
          </a:p>
        </p:txBody>
      </p:sp>
      <p:cxnSp>
        <p:nvCxnSpPr>
          <p:cNvPr id="15" name="Straight Arrow Connector 14">
            <a:extLst>
              <a:ext uri="{FF2B5EF4-FFF2-40B4-BE49-F238E27FC236}">
                <a16:creationId xmlns:a16="http://schemas.microsoft.com/office/drawing/2014/main" id="{41FA7710-6B73-8F5C-49D2-DDC06490B98E}"/>
              </a:ext>
            </a:extLst>
          </p:cNvPr>
          <p:cNvCxnSpPr>
            <a:cxnSpLocks/>
          </p:cNvCxnSpPr>
          <p:nvPr/>
        </p:nvCxnSpPr>
        <p:spPr>
          <a:xfrm flipH="1">
            <a:off x="3022518" y="1678677"/>
            <a:ext cx="2011889" cy="529027"/>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DFECCC4-6152-4C77-1471-07B3C3636497}"/>
              </a:ext>
            </a:extLst>
          </p:cNvPr>
          <p:cNvCxnSpPr/>
          <p:nvPr/>
        </p:nvCxnSpPr>
        <p:spPr>
          <a:xfrm flipV="1">
            <a:off x="7430905" y="1561623"/>
            <a:ext cx="1127635" cy="27813"/>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58245EF-3146-8D72-F166-1304B7435572}"/>
              </a:ext>
            </a:extLst>
          </p:cNvPr>
          <p:cNvSpPr txBox="1"/>
          <p:nvPr/>
        </p:nvSpPr>
        <p:spPr>
          <a:xfrm>
            <a:off x="1981620" y="2622419"/>
            <a:ext cx="4751705" cy="509799"/>
          </a:xfrm>
          <a:prstGeom prst="rect">
            <a:avLst/>
          </a:prstGeom>
          <a:noFill/>
        </p:spPr>
        <p:txBody>
          <a:bodyPr wrap="square" rtlCol="0">
            <a:spAutoFit/>
          </a:bodyPr>
          <a:lstStyle/>
          <a:p>
            <a:r>
              <a:rPr lang="en-US" sz="2728" b="1" dirty="0">
                <a:solidFill>
                  <a:schemeClr val="bg1"/>
                </a:solidFill>
                <a:cs typeface="Times New Roman" pitchFamily="18" charset="0"/>
              </a:rPr>
              <a:t>P-constant </a:t>
            </a:r>
            <a:r>
              <a:rPr lang="en-US" sz="2728" b="1" dirty="0">
                <a:solidFill>
                  <a:schemeClr val="bg1"/>
                </a:solidFill>
                <a:cs typeface="Times New Roman" pitchFamily="18" charset="0"/>
                <a:sym typeface="Symbol"/>
              </a:rPr>
              <a:t></a:t>
            </a:r>
            <a:r>
              <a:rPr lang="en-US" sz="2728" b="1" dirty="0">
                <a:solidFill>
                  <a:schemeClr val="bg1"/>
                </a:solidFill>
                <a:cs typeface="Times New Roman" pitchFamily="18" charset="0"/>
              </a:rPr>
              <a:t> </a:t>
            </a:r>
            <a:r>
              <a:rPr lang="en-US" sz="2728" b="1" dirty="0">
                <a:solidFill>
                  <a:schemeClr val="bg1"/>
                </a:solidFill>
                <a:cs typeface="Times New Roman" pitchFamily="18" charset="0"/>
                <a:sym typeface="Symbol"/>
              </a:rPr>
              <a:t></a:t>
            </a:r>
            <a:r>
              <a:rPr lang="en-US" sz="2728" b="1" dirty="0">
                <a:solidFill>
                  <a:schemeClr val="bg1"/>
                </a:solidFill>
                <a:cs typeface="Times New Roman" pitchFamily="18" charset="0"/>
              </a:rPr>
              <a:t>T is given by </a:t>
            </a:r>
            <a:r>
              <a:rPr lang="en-US" sz="2728" b="1" dirty="0">
                <a:solidFill>
                  <a:schemeClr val="bg1"/>
                </a:solidFill>
                <a:cs typeface="Times New Roman" pitchFamily="18" charset="0"/>
                <a:sym typeface="Symbol"/>
              </a:rPr>
              <a:t>V</a:t>
            </a:r>
            <a:r>
              <a:rPr lang="en-US" sz="2728" b="1" dirty="0">
                <a:solidFill>
                  <a:schemeClr val="bg1"/>
                </a:solidFill>
                <a:cs typeface="Times New Roman" pitchFamily="18" charset="0"/>
              </a:rPr>
              <a:t> </a:t>
            </a:r>
          </a:p>
        </p:txBody>
      </p:sp>
      <p:sp>
        <p:nvSpPr>
          <p:cNvPr id="18" name="TextBox 17">
            <a:extLst>
              <a:ext uri="{FF2B5EF4-FFF2-40B4-BE49-F238E27FC236}">
                <a16:creationId xmlns:a16="http://schemas.microsoft.com/office/drawing/2014/main" id="{4B5979E7-6C9F-F0C9-189E-EE3887BFF0CC}"/>
              </a:ext>
            </a:extLst>
          </p:cNvPr>
          <p:cNvSpPr txBox="1"/>
          <p:nvPr/>
        </p:nvSpPr>
        <p:spPr>
          <a:xfrm>
            <a:off x="1960172" y="3200401"/>
            <a:ext cx="4825950" cy="509799"/>
          </a:xfrm>
          <a:prstGeom prst="rect">
            <a:avLst/>
          </a:prstGeom>
          <a:noFill/>
        </p:spPr>
        <p:txBody>
          <a:bodyPr wrap="square" rtlCol="0">
            <a:spAutoFit/>
          </a:bodyPr>
          <a:lstStyle/>
          <a:p>
            <a:r>
              <a:rPr lang="en-US" sz="2728" b="1" dirty="0">
                <a:solidFill>
                  <a:schemeClr val="bg1"/>
                </a:solidFill>
                <a:cs typeface="Times New Roman" pitchFamily="18" charset="0"/>
              </a:rPr>
              <a:t>V-constant </a:t>
            </a:r>
            <a:r>
              <a:rPr lang="en-US" sz="2728" b="1" dirty="0">
                <a:solidFill>
                  <a:schemeClr val="bg1"/>
                </a:solidFill>
                <a:cs typeface="Times New Roman" pitchFamily="18" charset="0"/>
                <a:sym typeface="Symbol"/>
              </a:rPr>
              <a:t></a:t>
            </a:r>
            <a:r>
              <a:rPr lang="en-US" sz="2728" b="1" dirty="0">
                <a:solidFill>
                  <a:schemeClr val="bg1"/>
                </a:solidFill>
                <a:cs typeface="Times New Roman" pitchFamily="18" charset="0"/>
              </a:rPr>
              <a:t> </a:t>
            </a:r>
            <a:r>
              <a:rPr lang="en-US" sz="2728" b="1" dirty="0">
                <a:solidFill>
                  <a:schemeClr val="bg1"/>
                </a:solidFill>
                <a:cs typeface="Times New Roman" pitchFamily="18" charset="0"/>
                <a:sym typeface="Symbol"/>
              </a:rPr>
              <a:t></a:t>
            </a:r>
            <a:r>
              <a:rPr lang="en-US" sz="2728" b="1" dirty="0">
                <a:solidFill>
                  <a:schemeClr val="bg1"/>
                </a:solidFill>
                <a:cs typeface="Times New Roman" pitchFamily="18" charset="0"/>
              </a:rPr>
              <a:t>T is given by </a:t>
            </a:r>
            <a:r>
              <a:rPr lang="en-US" sz="2728" b="1" dirty="0">
                <a:solidFill>
                  <a:schemeClr val="bg1"/>
                </a:solidFill>
                <a:cs typeface="Times New Roman" pitchFamily="18" charset="0"/>
                <a:sym typeface="Symbol"/>
              </a:rPr>
              <a:t>P</a:t>
            </a:r>
            <a:r>
              <a:rPr lang="en-US" sz="2728" b="1" dirty="0">
                <a:solidFill>
                  <a:schemeClr val="bg1"/>
                </a:solidFill>
                <a:cs typeface="Times New Roman" pitchFamily="18" charset="0"/>
              </a:rPr>
              <a:t> </a:t>
            </a:r>
          </a:p>
        </p:txBody>
      </p:sp>
      <p:sp>
        <p:nvSpPr>
          <p:cNvPr id="19" name="TextBox 18">
            <a:extLst>
              <a:ext uri="{FF2B5EF4-FFF2-40B4-BE49-F238E27FC236}">
                <a16:creationId xmlns:a16="http://schemas.microsoft.com/office/drawing/2014/main" id="{AEEFC30F-9DE5-0008-2E03-B495B4FFCB5C}"/>
              </a:ext>
            </a:extLst>
          </p:cNvPr>
          <p:cNvSpPr txBox="1"/>
          <p:nvPr/>
        </p:nvSpPr>
        <p:spPr>
          <a:xfrm>
            <a:off x="3950880" y="3775039"/>
            <a:ext cx="2812379" cy="509799"/>
          </a:xfrm>
          <a:prstGeom prst="rect">
            <a:avLst/>
          </a:prstGeom>
          <a:noFill/>
        </p:spPr>
        <p:txBody>
          <a:bodyPr wrap="square" rtlCol="0">
            <a:spAutoFit/>
          </a:bodyPr>
          <a:lstStyle/>
          <a:p>
            <a:r>
              <a:rPr lang="en-US" sz="2728" b="1" dirty="0">
                <a:solidFill>
                  <a:schemeClr val="bg1"/>
                </a:solidFill>
                <a:cs typeface="Times New Roman" pitchFamily="18" charset="0"/>
                <a:sym typeface="Symbol"/>
              </a:rPr>
              <a:t>T is</a:t>
            </a:r>
            <a:r>
              <a:rPr lang="en-US" sz="2728" b="1" dirty="0">
                <a:solidFill>
                  <a:schemeClr val="bg1"/>
                </a:solidFill>
                <a:cs typeface="Times New Roman" pitchFamily="18" charset="0"/>
              </a:rPr>
              <a:t> given by </a:t>
            </a:r>
            <a:r>
              <a:rPr lang="en-US" sz="2728" b="1" dirty="0">
                <a:solidFill>
                  <a:schemeClr val="bg1"/>
                </a:solidFill>
                <a:cs typeface="Times New Roman" pitchFamily="18" charset="0"/>
                <a:sym typeface="Symbol"/>
              </a:rPr>
              <a:t>R</a:t>
            </a:r>
            <a:r>
              <a:rPr lang="en-US" sz="2728" b="1" dirty="0">
                <a:solidFill>
                  <a:schemeClr val="bg1"/>
                </a:solidFill>
                <a:cs typeface="Times New Roman" pitchFamily="18" charset="0"/>
              </a:rPr>
              <a:t> </a:t>
            </a:r>
          </a:p>
        </p:txBody>
      </p:sp>
      <p:sp>
        <p:nvSpPr>
          <p:cNvPr id="20" name="TextBox 19">
            <a:extLst>
              <a:ext uri="{FF2B5EF4-FFF2-40B4-BE49-F238E27FC236}">
                <a16:creationId xmlns:a16="http://schemas.microsoft.com/office/drawing/2014/main" id="{EF073571-184F-A36A-F864-6E672EC53FFF}"/>
              </a:ext>
            </a:extLst>
          </p:cNvPr>
          <p:cNvSpPr txBox="1"/>
          <p:nvPr/>
        </p:nvSpPr>
        <p:spPr>
          <a:xfrm>
            <a:off x="1096933" y="554505"/>
            <a:ext cx="1962183" cy="509799"/>
          </a:xfrm>
          <a:prstGeom prst="rect">
            <a:avLst/>
          </a:prstGeom>
          <a:noFill/>
        </p:spPr>
        <p:txBody>
          <a:bodyPr wrap="square" rtlCol="0">
            <a:spAutoFit/>
          </a:bodyPr>
          <a:lstStyle/>
          <a:p>
            <a:r>
              <a:rPr lang="en-US" sz="2728" b="1" dirty="0">
                <a:solidFill>
                  <a:schemeClr val="bg1"/>
                </a:solidFill>
              </a:rPr>
              <a:t>Instrument</a:t>
            </a:r>
          </a:p>
        </p:txBody>
      </p:sp>
    </p:spTree>
    <p:extLst>
      <p:ext uri="{BB962C8B-B14F-4D97-AF65-F5344CB8AC3E}">
        <p14:creationId xmlns:p14="http://schemas.microsoft.com/office/powerpoint/2010/main" val="12838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3" presetClass="entr" presetSubtype="16"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23" presetClass="entr" presetSubtype="16"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23" presetClass="entr" presetSubtype="16"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23" presetClass="entr" presetSubtype="1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500" fill="hold"/>
                                        <p:tgtEl>
                                          <p:spTgt spid="18"/>
                                        </p:tgtEl>
                                        <p:attrNameLst>
                                          <p:attrName>ppt_w</p:attrName>
                                        </p:attrNameLst>
                                      </p:cBhvr>
                                      <p:tavLst>
                                        <p:tav tm="0">
                                          <p:val>
                                            <p:fltVal val="0"/>
                                          </p:val>
                                        </p:tav>
                                        <p:tav tm="100000">
                                          <p:val>
                                            <p:strVal val="#ppt_w"/>
                                          </p:val>
                                        </p:tav>
                                      </p:tavLst>
                                    </p:anim>
                                    <p:anim calcmode="lin" valueType="num">
                                      <p:cBhvr>
                                        <p:cTn id="57"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23" presetClass="entr" presetSubtype="16" fill="hold" nodeType="click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p:cTn id="62" dur="500" fill="hold"/>
                                        <p:tgtEl>
                                          <p:spTgt spid="11"/>
                                        </p:tgtEl>
                                        <p:attrNameLst>
                                          <p:attrName>ppt_w</p:attrName>
                                        </p:attrNameLst>
                                      </p:cBhvr>
                                      <p:tavLst>
                                        <p:tav tm="0">
                                          <p:val>
                                            <p:fltVal val="0"/>
                                          </p:val>
                                        </p:tav>
                                        <p:tav tm="100000">
                                          <p:val>
                                            <p:strVal val="#ppt_w"/>
                                          </p:val>
                                        </p:tav>
                                      </p:tavLst>
                                    </p:anim>
                                    <p:anim calcmode="lin" valueType="num">
                                      <p:cBhvr>
                                        <p:cTn id="63"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64" fill="hold">
                      <p:stCondLst>
                        <p:cond delay="indefinite"/>
                      </p:stCondLst>
                      <p:childTnLst>
                        <p:par>
                          <p:cTn id="65" fill="hold">
                            <p:stCondLst>
                              <p:cond delay="0"/>
                            </p:stCondLst>
                            <p:childTnLst>
                              <p:par>
                                <p:cTn id="66" presetID="23" presetClass="entr" presetSubtype="16" fill="hold" nodeType="click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500" fill="hold"/>
                                        <p:tgtEl>
                                          <p:spTgt spid="19"/>
                                        </p:tgtEl>
                                        <p:attrNameLst>
                                          <p:attrName>ppt_w</p:attrName>
                                        </p:attrNameLst>
                                      </p:cBhvr>
                                      <p:tavLst>
                                        <p:tav tm="0">
                                          <p:val>
                                            <p:fltVal val="0"/>
                                          </p:val>
                                        </p:tav>
                                        <p:tav tm="100000">
                                          <p:val>
                                            <p:strVal val="#ppt_w"/>
                                          </p:val>
                                        </p:tav>
                                      </p:tavLst>
                                    </p:anim>
                                    <p:anim calcmode="lin" valueType="num">
                                      <p:cBhvr>
                                        <p:cTn id="69" dur="500" fill="hold"/>
                                        <p:tgtEl>
                                          <p:spTgt spid="19"/>
                                        </p:tgtEl>
                                        <p:attrNameLst>
                                          <p:attrName>ppt_h</p:attrName>
                                        </p:attrNameLst>
                                      </p:cBhvr>
                                      <p:tavLst>
                                        <p:tav tm="0">
                                          <p:val>
                                            <p:fltVal val="0"/>
                                          </p:val>
                                        </p:tav>
                                        <p:tav tm="100000">
                                          <p:val>
                                            <p:strVal val="#ppt_h"/>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left)">
                                      <p:cBhvr>
                                        <p:cTn id="74" dur="500"/>
                                        <p:tgtEl>
                                          <p:spTgt spid="16"/>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childTnLst>
                    </p:cTn>
                  </p:par>
                  <p:par>
                    <p:cTn id="80" fill="hold">
                      <p:stCondLst>
                        <p:cond delay="indefinite"/>
                      </p:stCondLst>
                      <p:childTnLst>
                        <p:par>
                          <p:cTn id="81" fill="hold">
                            <p:stCondLst>
                              <p:cond delay="0"/>
                            </p:stCondLst>
                            <p:childTnLst>
                              <p:par>
                                <p:cTn id="82" presetID="23" presetClass="entr" presetSubtype="16"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fill="hold"/>
                                        <p:tgtEl>
                                          <p:spTgt spid="12"/>
                                        </p:tgtEl>
                                        <p:attrNameLst>
                                          <p:attrName>ppt_w</p:attrName>
                                        </p:attrNameLst>
                                      </p:cBhvr>
                                      <p:tavLst>
                                        <p:tav tm="0">
                                          <p:val>
                                            <p:fltVal val="0"/>
                                          </p:val>
                                        </p:tav>
                                        <p:tav tm="100000">
                                          <p:val>
                                            <p:strVal val="#ppt_w"/>
                                          </p:val>
                                        </p:tav>
                                      </p:tavLst>
                                    </p:anim>
                                    <p:anim calcmode="lin" valueType="num">
                                      <p:cBhvr>
                                        <p:cTn id="85"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86" fill="hold">
                      <p:stCondLst>
                        <p:cond delay="indefinite"/>
                      </p:stCondLst>
                      <p:childTnLst>
                        <p:par>
                          <p:cTn id="87" fill="hold">
                            <p:stCondLst>
                              <p:cond delay="0"/>
                            </p:stCondLst>
                            <p:childTnLst>
                              <p:par>
                                <p:cTn id="88" presetID="23" presetClass="entr" presetSubtype="16" fill="hold" nodeType="clickEffect">
                                  <p:stCondLst>
                                    <p:cond delay="0"/>
                                  </p:stCondLst>
                                  <p:childTnLst>
                                    <p:set>
                                      <p:cBhvr>
                                        <p:cTn id="89" dur="1" fill="hold">
                                          <p:stCondLst>
                                            <p:cond delay="0"/>
                                          </p:stCondLst>
                                        </p:cTn>
                                        <p:tgtEl>
                                          <p:spTgt spid="13"/>
                                        </p:tgtEl>
                                        <p:attrNameLst>
                                          <p:attrName>style.visibility</p:attrName>
                                        </p:attrNameLst>
                                      </p:cBhvr>
                                      <p:to>
                                        <p:strVal val="visible"/>
                                      </p:to>
                                    </p:set>
                                    <p:anim calcmode="lin" valueType="num">
                                      <p:cBhvr>
                                        <p:cTn id="90" dur="500" fill="hold"/>
                                        <p:tgtEl>
                                          <p:spTgt spid="13"/>
                                        </p:tgtEl>
                                        <p:attrNameLst>
                                          <p:attrName>ppt_w</p:attrName>
                                        </p:attrNameLst>
                                      </p:cBhvr>
                                      <p:tavLst>
                                        <p:tav tm="0">
                                          <p:val>
                                            <p:fltVal val="0"/>
                                          </p:val>
                                        </p:tav>
                                        <p:tav tm="100000">
                                          <p:val>
                                            <p:strVal val="#ppt_w"/>
                                          </p:val>
                                        </p:tav>
                                      </p:tavLst>
                                    </p:anim>
                                    <p:anim calcmode="lin" valueType="num">
                                      <p:cBhvr>
                                        <p:cTn id="91"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92" fill="hold">
                      <p:stCondLst>
                        <p:cond delay="indefinite"/>
                      </p:stCondLst>
                      <p:childTnLst>
                        <p:par>
                          <p:cTn id="93" fill="hold">
                            <p:stCondLst>
                              <p:cond delay="0"/>
                            </p:stCondLst>
                            <p:childTnLst>
                              <p:par>
                                <p:cTn id="94" presetID="23" presetClass="entr" presetSubtype="16" fill="hold" nodeType="clickEffect">
                                  <p:stCondLst>
                                    <p:cond delay="0"/>
                                  </p:stCondLst>
                                  <p:childTnLst>
                                    <p:set>
                                      <p:cBhvr>
                                        <p:cTn id="95" dur="1" fill="hold">
                                          <p:stCondLst>
                                            <p:cond delay="0"/>
                                          </p:stCondLst>
                                        </p:cTn>
                                        <p:tgtEl>
                                          <p:spTgt spid="14"/>
                                        </p:tgtEl>
                                        <p:attrNameLst>
                                          <p:attrName>style.visibility</p:attrName>
                                        </p:attrNameLst>
                                      </p:cBhvr>
                                      <p:to>
                                        <p:strVal val="visible"/>
                                      </p:to>
                                    </p:set>
                                    <p:anim calcmode="lin" valueType="num">
                                      <p:cBhvr>
                                        <p:cTn id="96" dur="500" fill="hold"/>
                                        <p:tgtEl>
                                          <p:spTgt spid="14"/>
                                        </p:tgtEl>
                                        <p:attrNameLst>
                                          <p:attrName>ppt_w</p:attrName>
                                        </p:attrNameLst>
                                      </p:cBhvr>
                                      <p:tavLst>
                                        <p:tav tm="0">
                                          <p:val>
                                            <p:fltVal val="0"/>
                                          </p:val>
                                        </p:tav>
                                        <p:tav tm="100000">
                                          <p:val>
                                            <p:strVal val="#ppt_w"/>
                                          </p:val>
                                        </p:tav>
                                      </p:tavLst>
                                    </p:anim>
                                    <p:anim calcmode="lin" valueType="num">
                                      <p:cBhvr>
                                        <p:cTn id="97"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P spid="9" grpId="0"/>
      <p:bldP spid="10" grpId="0"/>
      <p:bldP spid="11" grpId="0"/>
      <p:bldP spid="12" grpId="0"/>
      <p:bldP spid="13" grpId="0"/>
      <p:bldP spid="14" grpId="0"/>
      <p:bldP spid="17"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79605C-AC6D-269F-31DF-8A587BA783DB}"/>
              </a:ext>
            </a:extLst>
          </p:cNvPr>
          <p:cNvSpPr txBox="1"/>
          <p:nvPr/>
        </p:nvSpPr>
        <p:spPr>
          <a:xfrm>
            <a:off x="549634" y="789044"/>
            <a:ext cx="5389998" cy="569112"/>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p>
            <a:r>
              <a:rPr lang="en-US" sz="3200" b="1" dirty="0">
                <a:ln w="22225">
                  <a:solidFill>
                    <a:schemeClr val="accent2"/>
                  </a:solidFill>
                  <a:prstDash val="solid"/>
                </a:ln>
                <a:solidFill>
                  <a:schemeClr val="accent2">
                    <a:lumMod val="40000"/>
                    <a:lumOff val="60000"/>
                  </a:schemeClr>
                </a:solidFill>
                <a:ea typeface="Cambria Math" pitchFamily="18" charset="0"/>
                <a:cs typeface="Times New Roman" pitchFamily="18" charset="0"/>
              </a:rPr>
              <a:t>Measurement of Temperature:</a:t>
            </a:r>
          </a:p>
        </p:txBody>
      </p:sp>
      <p:sp>
        <p:nvSpPr>
          <p:cNvPr id="5" name="TextBox 4">
            <a:extLst>
              <a:ext uri="{FF2B5EF4-FFF2-40B4-BE49-F238E27FC236}">
                <a16:creationId xmlns:a16="http://schemas.microsoft.com/office/drawing/2014/main" id="{94324BF6-5D30-A8E5-0CA7-7FD5144872EC}"/>
              </a:ext>
            </a:extLst>
          </p:cNvPr>
          <p:cNvSpPr txBox="1"/>
          <p:nvPr/>
        </p:nvSpPr>
        <p:spPr>
          <a:xfrm>
            <a:off x="549636" y="1604371"/>
            <a:ext cx="9956087" cy="916337"/>
          </a:xfrm>
          <a:prstGeom prst="rect">
            <a:avLst/>
          </a:prstGeom>
          <a:noFill/>
        </p:spPr>
        <p:txBody>
          <a:bodyPr wrap="square" lIns="75926" tIns="37964" rIns="75926" bIns="37964" rtlCol="0">
            <a:spAutoFit/>
          </a:body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cs typeface="Times New Roman" pitchFamily="18" charset="0"/>
                <a:sym typeface="Wingdings"/>
              </a:rPr>
              <a:t>An objective measurement of temperature is based on the zeroth law of thermodynamics. </a:t>
            </a:r>
            <a:endParaRPr lang="en-US" sz="1949" b="1" dirty="0">
              <a:solidFill>
                <a:schemeClr val="bg1"/>
              </a:solidFill>
              <a:latin typeface="Bookman Old Style" panose="02050604050505020204" pitchFamily="18" charset="0"/>
              <a:ea typeface="Cambria Math" pitchFamily="18" charset="0"/>
              <a:cs typeface="Times New Roman" pitchFamily="18" charset="0"/>
            </a:endParaRPr>
          </a:p>
        </p:txBody>
      </p:sp>
      <p:sp>
        <p:nvSpPr>
          <p:cNvPr id="6" name="TextBox 5">
            <a:extLst>
              <a:ext uri="{FF2B5EF4-FFF2-40B4-BE49-F238E27FC236}">
                <a16:creationId xmlns:a16="http://schemas.microsoft.com/office/drawing/2014/main" id="{EBB6CC8F-786A-7E58-57A6-C5ABE120AC86}"/>
              </a:ext>
            </a:extLst>
          </p:cNvPr>
          <p:cNvSpPr txBox="1"/>
          <p:nvPr/>
        </p:nvSpPr>
        <p:spPr>
          <a:xfrm>
            <a:off x="549634" y="3719335"/>
            <a:ext cx="4719037" cy="496503"/>
          </a:xfrm>
          <a:prstGeom prst="rect">
            <a:avLst/>
          </a:prstGeom>
          <a:ln/>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p>
            <a:pPr algn="just">
              <a:tabLst>
                <a:tab pos="428382" algn="l"/>
              </a:tabLst>
            </a:pPr>
            <a:r>
              <a:rPr lang="en-US" sz="2728" b="1" i="1" dirty="0">
                <a:ln w="22225">
                  <a:solidFill>
                    <a:schemeClr val="accent2"/>
                  </a:solidFill>
                  <a:prstDash val="solid"/>
                </a:ln>
                <a:solidFill>
                  <a:schemeClr val="accent2">
                    <a:lumMod val="40000"/>
                    <a:lumOff val="60000"/>
                  </a:schemeClr>
                </a:solidFill>
                <a:ea typeface="Cambria Math" pitchFamily="18" charset="0"/>
                <a:cs typeface="Times New Roman" pitchFamily="18" charset="0"/>
              </a:rPr>
              <a:t>Zeroth law of thermodynamics:</a:t>
            </a:r>
            <a:endParaRPr lang="en-US" sz="2728" b="1" dirty="0">
              <a:ln w="22225">
                <a:solidFill>
                  <a:schemeClr val="accent2"/>
                </a:solidFill>
                <a:prstDash val="solid"/>
              </a:ln>
              <a:solidFill>
                <a:schemeClr val="accent2">
                  <a:lumMod val="40000"/>
                  <a:lumOff val="60000"/>
                </a:schemeClr>
              </a:solidFill>
              <a:ea typeface="Cambria Math" panose="020405030504060302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D9C8DCB5-1730-9916-E5C7-7178FEF1F4E7}"/>
              </a:ext>
            </a:extLst>
          </p:cNvPr>
          <p:cNvSpPr/>
          <p:nvPr/>
        </p:nvSpPr>
        <p:spPr>
          <a:xfrm>
            <a:off x="549634" y="4499218"/>
            <a:ext cx="9956087" cy="1349468"/>
          </a:xfrm>
          <a:prstGeom prst="rect">
            <a:avLst/>
          </a:prstGeom>
        </p:spPr>
        <p:txBody>
          <a:bodyPr wrap="square">
            <a:spAutoFit/>
          </a:body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cs typeface="Times New Roman" pitchFamily="18" charset="0"/>
              </a:rPr>
              <a:t>If two bodies A and B are in thermal equilibrium with a third body C separately then A and B are in thermal equilibrium  with each other.</a:t>
            </a:r>
          </a:p>
        </p:txBody>
      </p:sp>
      <p:sp>
        <p:nvSpPr>
          <p:cNvPr id="8" name="TextBox 7">
            <a:extLst>
              <a:ext uri="{FF2B5EF4-FFF2-40B4-BE49-F238E27FC236}">
                <a16:creationId xmlns:a16="http://schemas.microsoft.com/office/drawing/2014/main" id="{49C57CB3-3CA4-4E51-0F3F-F6ED5E5FB652}"/>
              </a:ext>
            </a:extLst>
          </p:cNvPr>
          <p:cNvSpPr txBox="1"/>
          <p:nvPr/>
        </p:nvSpPr>
        <p:spPr>
          <a:xfrm>
            <a:off x="549635" y="2661853"/>
            <a:ext cx="9956087" cy="916337"/>
          </a:xfrm>
          <a:prstGeom prst="rect">
            <a:avLst/>
          </a:prstGeom>
          <a:noFill/>
        </p:spPr>
        <p:txBody>
          <a:bodyPr wrap="square" lIns="75926" tIns="37964" rIns="75926" bIns="37964" rtlCol="0">
            <a:spAutoFit/>
          </a:body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cs typeface="Times New Roman" pitchFamily="18" charset="0"/>
                <a:sym typeface="Wingdings"/>
              </a:rPr>
              <a:t>A device which measures temperature of a body is called thermometer.</a:t>
            </a:r>
            <a:endParaRPr lang="en-US" sz="2728" b="1" dirty="0">
              <a:solidFill>
                <a:schemeClr val="bg1"/>
              </a:solidFill>
              <a:ea typeface="Cambria Math" pitchFamily="18" charset="0"/>
              <a:cs typeface="Times New Roman" pitchFamily="18" charset="0"/>
            </a:endParaRPr>
          </a:p>
        </p:txBody>
      </p:sp>
    </p:spTree>
    <p:extLst>
      <p:ext uri="{BB962C8B-B14F-4D97-AF65-F5344CB8AC3E}">
        <p14:creationId xmlns:p14="http://schemas.microsoft.com/office/powerpoint/2010/main" val="181360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iterate type="lt">
                                    <p:tmPct val="0"/>
                                  </p:iterate>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par>
                                <p:cTn id="28" presetID="10" presetClass="exit" presetSubtype="0" fill="hold" nodeType="withEffect">
                                  <p:stCondLst>
                                    <p:cond delay="0"/>
                                  </p:stCondLst>
                                  <p:iterate type="lt">
                                    <p:tmPct val="0"/>
                                  </p:iterate>
                                  <p:childTnLst>
                                    <p:animEffect transition="out" filter="fade">
                                      <p:cBhvr>
                                        <p:cTn id="29" dur="500"/>
                                        <p:tgtEl>
                                          <p:spTgt spid="6"/>
                                        </p:tgtEl>
                                      </p:cBhvr>
                                    </p:animEffect>
                                    <p:set>
                                      <p:cBhvr>
                                        <p:cTn id="30" dur="1" fill="hold">
                                          <p:stCondLst>
                                            <p:cond delay="499"/>
                                          </p:stCondLst>
                                        </p:cTn>
                                        <p:tgtEl>
                                          <p:spTgt spid="6"/>
                                        </p:tgtEl>
                                        <p:attrNameLst>
                                          <p:attrName>style.visibility</p:attrName>
                                        </p:attrNameLst>
                                      </p:cBhvr>
                                      <p:to>
                                        <p:strVal val="hidden"/>
                                      </p:to>
                                    </p:set>
                                  </p:childTnLst>
                                </p:cTn>
                              </p:par>
                              <p:par>
                                <p:cTn id="31" presetID="10" presetClass="exit" presetSubtype="0" fill="hold" nodeType="withEffect">
                                  <p:stCondLst>
                                    <p:cond delay="0"/>
                                  </p:stCondLst>
                                  <p:iterate type="lt">
                                    <p:tmPct val="0"/>
                                  </p:iterate>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iterate type="lt">
                                    <p:tmPct val="10000"/>
                                  </p:iterate>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 grpId="1"/>
      <p:bldP spid="6" grpId="0"/>
      <p:bldP spid="6" grpId="1"/>
      <p:bldP spid="7" grpId="0"/>
      <p:bldP spid="7" grpId="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TAT\Thermometer_(PSF).png">
            <a:extLst>
              <a:ext uri="{FF2B5EF4-FFF2-40B4-BE49-F238E27FC236}">
                <a16:creationId xmlns:a16="http://schemas.microsoft.com/office/drawing/2014/main" id="{773B978C-BE36-18A8-B8E8-254690ACDF3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37348" y="683435"/>
            <a:ext cx="8603185" cy="5491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435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2">
            <a:extLst>
              <a:ext uri="{FF2B5EF4-FFF2-40B4-BE49-F238E27FC236}">
                <a16:creationId xmlns:a16="http://schemas.microsoft.com/office/drawing/2014/main" id="{734F30EA-C04C-43DB-AC74-6D6C406A73E6}"/>
              </a:ext>
            </a:extLst>
          </p:cNvPr>
          <p:cNvSpPr/>
          <p:nvPr/>
        </p:nvSpPr>
        <p:spPr>
          <a:xfrm>
            <a:off x="2263192" y="605632"/>
            <a:ext cx="6072146" cy="51116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tabLst>
                <a:tab pos="428382" algn="l"/>
              </a:tabLst>
            </a:pPr>
            <a:r>
              <a:rPr lang="en-US" sz="2728" b="1" dirty="0">
                <a:ea typeface="Cambria Math" pitchFamily="18" charset="0"/>
                <a:cs typeface="Times New Roman" pitchFamily="18" charset="0"/>
                <a:sym typeface="Wingdings"/>
              </a:rPr>
              <a:t>Measurement of temperature requires</a:t>
            </a:r>
            <a:endParaRPr lang="en-US" sz="2728" b="1" dirty="0">
              <a:ea typeface="Cambria Math" pitchFamily="18" charset="0"/>
              <a:cs typeface="Times New Roman" pitchFamily="18" charset="0"/>
            </a:endParaRPr>
          </a:p>
        </p:txBody>
      </p:sp>
      <p:sp>
        <p:nvSpPr>
          <p:cNvPr id="5" name="TextBox 4">
            <a:extLst>
              <a:ext uri="{FF2B5EF4-FFF2-40B4-BE49-F238E27FC236}">
                <a16:creationId xmlns:a16="http://schemas.microsoft.com/office/drawing/2014/main" id="{C995B9B6-8911-4548-6B92-1DF010323EC2}"/>
              </a:ext>
            </a:extLst>
          </p:cNvPr>
          <p:cNvSpPr txBox="1"/>
          <p:nvPr/>
        </p:nvSpPr>
        <p:spPr>
          <a:xfrm>
            <a:off x="745793" y="3862983"/>
            <a:ext cx="9527912" cy="916337"/>
          </a:xfrm>
          <a:prstGeom prst="rect">
            <a:avLst/>
          </a:prstGeom>
          <a:noFill/>
        </p:spPr>
        <p:txBody>
          <a:bodyPr wrap="square" lIns="75926" tIns="37964" rIns="75926" bIns="37964" rtlCol="0">
            <a:spAutoFit/>
          </a:body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cs typeface="Times New Roman" pitchFamily="18" charset="0"/>
                <a:sym typeface="Wingdings"/>
              </a:rPr>
              <a:t>Calibration of the thermometer depends on fixing certain points on the thermometer.</a:t>
            </a:r>
            <a:endParaRPr lang="en-US" sz="2728" b="1" dirty="0">
              <a:solidFill>
                <a:schemeClr val="bg1"/>
              </a:solidFill>
              <a:ea typeface="Cambria Math" pitchFamily="18" charset="0"/>
              <a:cs typeface="Times New Roman" pitchFamily="18" charset="0"/>
            </a:endParaRPr>
          </a:p>
        </p:txBody>
      </p:sp>
      <p:sp>
        <p:nvSpPr>
          <p:cNvPr id="6" name="Rounded Rectangular Callout 9">
            <a:extLst>
              <a:ext uri="{FF2B5EF4-FFF2-40B4-BE49-F238E27FC236}">
                <a16:creationId xmlns:a16="http://schemas.microsoft.com/office/drawing/2014/main" id="{F115F29B-0B36-25D3-00B2-964C65CA3645}"/>
              </a:ext>
            </a:extLst>
          </p:cNvPr>
          <p:cNvSpPr/>
          <p:nvPr/>
        </p:nvSpPr>
        <p:spPr>
          <a:xfrm>
            <a:off x="1637110" y="1759954"/>
            <a:ext cx="4113195" cy="1291561"/>
          </a:xfrm>
          <a:prstGeom prst="wedgeRoundRectCallout">
            <a:avLst>
              <a:gd name="adj1" fmla="val -3882"/>
              <a:gd name="adj2" fmla="val -93859"/>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tabLst>
                <a:tab pos="428382" algn="l"/>
              </a:tabLst>
            </a:pPr>
            <a:r>
              <a:rPr lang="en-US" sz="2728" b="1" dirty="0">
                <a:ea typeface="Cambria Math" pitchFamily="18" charset="0"/>
                <a:cs typeface="Times New Roman" pitchFamily="18" charset="0"/>
                <a:sym typeface="Wingdings"/>
              </a:rPr>
              <a:t>The construction of an instrument. (i.e., thermometer)</a:t>
            </a:r>
            <a:endParaRPr lang="en-US" sz="2728" b="1" dirty="0">
              <a:ea typeface="Cambria Math" pitchFamily="18" charset="0"/>
              <a:cs typeface="Times New Roman" pitchFamily="18" charset="0"/>
            </a:endParaRPr>
          </a:p>
        </p:txBody>
      </p:sp>
      <p:sp>
        <p:nvSpPr>
          <p:cNvPr id="7" name="Rounded Rectangular Callout 13">
            <a:extLst>
              <a:ext uri="{FF2B5EF4-FFF2-40B4-BE49-F238E27FC236}">
                <a16:creationId xmlns:a16="http://schemas.microsoft.com/office/drawing/2014/main" id="{83E6267D-8BB6-B245-1D6A-D2847DB1AE07}"/>
              </a:ext>
            </a:extLst>
          </p:cNvPr>
          <p:cNvSpPr/>
          <p:nvPr/>
        </p:nvSpPr>
        <p:spPr>
          <a:xfrm>
            <a:off x="6388816" y="1759954"/>
            <a:ext cx="3623175" cy="1396989"/>
          </a:xfrm>
          <a:prstGeom prst="wedgeRoundRectCallout">
            <a:avLst>
              <a:gd name="adj1" fmla="val -38452"/>
              <a:gd name="adj2" fmla="val -90431"/>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tabLst>
                <a:tab pos="428382" algn="l"/>
              </a:tabLst>
            </a:pPr>
            <a:r>
              <a:rPr lang="en-US" sz="2728" b="1" dirty="0">
                <a:latin typeface="Bookman Old Style" panose="02050604050505020204" pitchFamily="18" charset="0"/>
                <a:ea typeface="Cambria Math" pitchFamily="18" charset="0"/>
                <a:cs typeface="Times New Roman" pitchFamily="18" charset="0"/>
                <a:sym typeface="Wingdings"/>
              </a:rPr>
              <a:t>The calibration of the thermometer.</a:t>
            </a:r>
            <a:endParaRPr lang="en-US" sz="2728" b="1" dirty="0">
              <a:latin typeface="Bookman Old Style" panose="02050604050505020204" pitchFamily="18" charset="0"/>
              <a:ea typeface="Cambria Math" pitchFamily="18" charset="0"/>
              <a:cs typeface="Times New Roman" pitchFamily="18" charset="0"/>
            </a:endParaRPr>
          </a:p>
        </p:txBody>
      </p:sp>
    </p:spTree>
    <p:extLst>
      <p:ext uri="{BB962C8B-B14F-4D97-AF65-F5344CB8AC3E}">
        <p14:creationId xmlns:p14="http://schemas.microsoft.com/office/powerpoint/2010/main" val="573184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2F89082-49EB-E913-8D52-E54DD3940D6A}"/>
              </a:ext>
            </a:extLst>
          </p:cNvPr>
          <p:cNvSpPr txBox="1"/>
          <p:nvPr/>
        </p:nvSpPr>
        <p:spPr>
          <a:xfrm>
            <a:off x="2245180" y="2382373"/>
            <a:ext cx="5482280" cy="496503"/>
          </a:xfrm>
          <a:prstGeom prst="rect">
            <a:avLst/>
          </a:prstGeom>
          <a:noFill/>
        </p:spPr>
        <p:txBody>
          <a:bodyPr wrap="square" lIns="75926" tIns="37964" rIns="75926" bIns="37964" rtlCol="0">
            <a:spAutoFit/>
          </a:bodyPr>
          <a:lstStyle/>
          <a:p>
            <a:pPr algn="just">
              <a:tabLst>
                <a:tab pos="428382" algn="l"/>
              </a:tabLst>
            </a:pPr>
            <a:r>
              <a:rPr lang="en-US" sz="2728" b="1" dirty="0">
                <a:solidFill>
                  <a:schemeClr val="bg1"/>
                </a:solidFill>
                <a:ea typeface="Cambria Math" pitchFamily="18" charset="0"/>
                <a:cs typeface="Times New Roman" pitchFamily="18" charset="0"/>
                <a:sym typeface="Wingdings"/>
              </a:rPr>
              <a:t>Under normal atmospheric pressure.</a:t>
            </a:r>
            <a:endParaRPr lang="en-US" sz="2728" b="1" dirty="0">
              <a:solidFill>
                <a:schemeClr val="bg1"/>
              </a:solidFill>
              <a:ea typeface="Cambria Math" pitchFamily="18" charset="0"/>
              <a:cs typeface="Times New Roman" pitchFamily="18" charset="0"/>
            </a:endParaRPr>
          </a:p>
        </p:txBody>
      </p:sp>
      <p:sp>
        <p:nvSpPr>
          <p:cNvPr id="5" name="Round Diagonal Corner Rectangle 1">
            <a:extLst>
              <a:ext uri="{FF2B5EF4-FFF2-40B4-BE49-F238E27FC236}">
                <a16:creationId xmlns:a16="http://schemas.microsoft.com/office/drawing/2014/main" id="{8503DBB3-EAC3-4604-E3C4-ED7147E0B24F}"/>
              </a:ext>
            </a:extLst>
          </p:cNvPr>
          <p:cNvSpPr/>
          <p:nvPr/>
        </p:nvSpPr>
        <p:spPr>
          <a:xfrm>
            <a:off x="1736772" y="1686237"/>
            <a:ext cx="2434109" cy="571690"/>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728" b="1" dirty="0">
                <a:solidFill>
                  <a:schemeClr val="tx1"/>
                </a:solidFill>
                <a:ea typeface="Cambria Math" pitchFamily="18" charset="0"/>
                <a:cs typeface="Times New Roman" pitchFamily="18" charset="0"/>
                <a:sym typeface="Wingdings"/>
              </a:rPr>
              <a:t>The ice point</a:t>
            </a:r>
            <a:endParaRPr lang="en-US" sz="2728" dirty="0">
              <a:solidFill>
                <a:schemeClr val="tx1"/>
              </a:solidFill>
            </a:endParaRPr>
          </a:p>
        </p:txBody>
      </p:sp>
      <p:sp>
        <p:nvSpPr>
          <p:cNvPr id="6" name="Curved Down Arrow 2">
            <a:extLst>
              <a:ext uri="{FF2B5EF4-FFF2-40B4-BE49-F238E27FC236}">
                <a16:creationId xmlns:a16="http://schemas.microsoft.com/office/drawing/2014/main" id="{840874F7-59EF-7146-AC30-14F7B902A02C}"/>
              </a:ext>
            </a:extLst>
          </p:cNvPr>
          <p:cNvSpPr/>
          <p:nvPr/>
        </p:nvSpPr>
        <p:spPr>
          <a:xfrm>
            <a:off x="4027070" y="1082181"/>
            <a:ext cx="1484908" cy="428548"/>
          </a:xfrm>
          <a:prstGeom prst="curvedDownArrow">
            <a:avLst/>
          </a:prstGeom>
          <a:solidFill>
            <a:srgbClr val="FF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4">
              <a:solidFill>
                <a:schemeClr val="tx1"/>
              </a:solidFill>
            </a:endParaRPr>
          </a:p>
        </p:txBody>
      </p:sp>
      <p:sp>
        <p:nvSpPr>
          <p:cNvPr id="7" name="Round Diagonal Corner Rectangle 6">
            <a:extLst>
              <a:ext uri="{FF2B5EF4-FFF2-40B4-BE49-F238E27FC236}">
                <a16:creationId xmlns:a16="http://schemas.microsoft.com/office/drawing/2014/main" id="{5CE92916-0E46-9E57-929C-415808AE8127}"/>
              </a:ext>
            </a:extLst>
          </p:cNvPr>
          <p:cNvSpPr/>
          <p:nvPr/>
        </p:nvSpPr>
        <p:spPr>
          <a:xfrm>
            <a:off x="4950682" y="1677042"/>
            <a:ext cx="2904480" cy="705331"/>
          </a:xfrm>
          <a:prstGeom prst="round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728" b="1" dirty="0">
                <a:solidFill>
                  <a:schemeClr val="tx1"/>
                </a:solidFill>
                <a:ea typeface="Cambria Math" pitchFamily="18" charset="0"/>
                <a:cs typeface="Times New Roman" pitchFamily="18" charset="0"/>
                <a:sym typeface="Wingdings"/>
              </a:rPr>
              <a:t>melting point of ice</a:t>
            </a:r>
            <a:endParaRPr lang="en-US" sz="2728" dirty="0">
              <a:solidFill>
                <a:schemeClr val="tx1"/>
              </a:solidFill>
            </a:endParaRPr>
          </a:p>
        </p:txBody>
      </p:sp>
      <p:sp>
        <p:nvSpPr>
          <p:cNvPr id="8" name="Round Diagonal Corner Rectangle 7">
            <a:extLst>
              <a:ext uri="{FF2B5EF4-FFF2-40B4-BE49-F238E27FC236}">
                <a16:creationId xmlns:a16="http://schemas.microsoft.com/office/drawing/2014/main" id="{692DA672-CA72-FE89-3068-3225B3660BD8}"/>
              </a:ext>
            </a:extLst>
          </p:cNvPr>
          <p:cNvSpPr/>
          <p:nvPr/>
        </p:nvSpPr>
        <p:spPr>
          <a:xfrm>
            <a:off x="1621864" y="3572669"/>
            <a:ext cx="2663925" cy="571690"/>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728" b="1" dirty="0">
                <a:solidFill>
                  <a:schemeClr val="tx1"/>
                </a:solidFill>
                <a:ea typeface="Cambria Math" pitchFamily="18" charset="0"/>
                <a:cs typeface="Times New Roman" pitchFamily="18" charset="0"/>
                <a:sym typeface="Wingdings"/>
              </a:rPr>
              <a:t>The steam point</a:t>
            </a:r>
            <a:endParaRPr lang="en-US" sz="2728" dirty="0">
              <a:solidFill>
                <a:schemeClr val="tx1"/>
              </a:solidFill>
            </a:endParaRPr>
          </a:p>
        </p:txBody>
      </p:sp>
      <p:sp>
        <p:nvSpPr>
          <p:cNvPr id="9" name="Round Diagonal Corner Rectangle 9">
            <a:extLst>
              <a:ext uri="{FF2B5EF4-FFF2-40B4-BE49-F238E27FC236}">
                <a16:creationId xmlns:a16="http://schemas.microsoft.com/office/drawing/2014/main" id="{7EC7309B-FC34-05CB-ABE8-01F61B092295}"/>
              </a:ext>
            </a:extLst>
          </p:cNvPr>
          <p:cNvSpPr/>
          <p:nvPr/>
        </p:nvSpPr>
        <p:spPr>
          <a:xfrm>
            <a:off x="4986320" y="3572670"/>
            <a:ext cx="2833204" cy="760952"/>
          </a:xfrm>
          <a:prstGeom prst="round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728" b="1" dirty="0">
                <a:solidFill>
                  <a:schemeClr val="tx1"/>
                </a:solidFill>
                <a:ea typeface="Cambria Math" pitchFamily="18" charset="0"/>
                <a:cs typeface="Times New Roman" pitchFamily="18" charset="0"/>
                <a:sym typeface="Wingdings"/>
              </a:rPr>
              <a:t>Boiling point of water</a:t>
            </a:r>
            <a:endParaRPr lang="en-US" sz="2728" dirty="0">
              <a:solidFill>
                <a:schemeClr val="tx1"/>
              </a:solidFill>
            </a:endParaRPr>
          </a:p>
        </p:txBody>
      </p:sp>
      <p:sp>
        <p:nvSpPr>
          <p:cNvPr id="10" name="Curved Down Arrow 11">
            <a:extLst>
              <a:ext uri="{FF2B5EF4-FFF2-40B4-BE49-F238E27FC236}">
                <a16:creationId xmlns:a16="http://schemas.microsoft.com/office/drawing/2014/main" id="{29932C94-0450-2350-1E16-A04B0B98E033}"/>
              </a:ext>
            </a:extLst>
          </p:cNvPr>
          <p:cNvSpPr/>
          <p:nvPr/>
        </p:nvSpPr>
        <p:spPr>
          <a:xfrm>
            <a:off x="3964704" y="3048623"/>
            <a:ext cx="1410662" cy="376576"/>
          </a:xfrm>
          <a:prstGeom prst="curved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4">
              <a:solidFill>
                <a:schemeClr val="tx1"/>
              </a:solidFill>
            </a:endParaRPr>
          </a:p>
        </p:txBody>
      </p:sp>
      <p:sp>
        <p:nvSpPr>
          <p:cNvPr id="11" name="Cloud 10">
            <a:extLst>
              <a:ext uri="{FF2B5EF4-FFF2-40B4-BE49-F238E27FC236}">
                <a16:creationId xmlns:a16="http://schemas.microsoft.com/office/drawing/2014/main" id="{485857F5-EC2F-BF66-7DF1-BD26ABA9C371}"/>
              </a:ext>
            </a:extLst>
          </p:cNvPr>
          <p:cNvSpPr/>
          <p:nvPr/>
        </p:nvSpPr>
        <p:spPr>
          <a:xfrm>
            <a:off x="4986320" y="4481090"/>
            <a:ext cx="5948541" cy="2263000"/>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728" b="1" dirty="0">
                <a:solidFill>
                  <a:schemeClr val="tx1"/>
                </a:solidFill>
              </a:rPr>
              <a:t>The ice point and the steam point of water are known as freezing and boiling points of water.</a:t>
            </a:r>
          </a:p>
        </p:txBody>
      </p:sp>
    </p:spTree>
    <p:extLst>
      <p:ext uri="{BB962C8B-B14F-4D97-AF65-F5344CB8AC3E}">
        <p14:creationId xmlns:p14="http://schemas.microsoft.com/office/powerpoint/2010/main" val="2484165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A5FAFB-94CB-2DB9-B69F-1DA967D20613}"/>
              </a:ext>
            </a:extLst>
          </p:cNvPr>
          <p:cNvSpPr txBox="1"/>
          <p:nvPr/>
        </p:nvSpPr>
        <p:spPr>
          <a:xfrm>
            <a:off x="627189" y="1042319"/>
            <a:ext cx="10624883" cy="445570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pPr>
            <a:r>
              <a:rPr lang="en-US" sz="6600"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IDEAL GAS EQUATION AND THE THREE SCALES OF TEMPERATURE</a:t>
            </a:r>
          </a:p>
        </p:txBody>
      </p:sp>
    </p:spTree>
    <p:extLst>
      <p:ext uri="{BB962C8B-B14F-4D97-AF65-F5344CB8AC3E}">
        <p14:creationId xmlns:p14="http://schemas.microsoft.com/office/powerpoint/2010/main" val="69941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90245DE-B523-DA27-2EEB-578DAD4CEA24}"/>
              </a:ext>
            </a:extLst>
          </p:cNvPr>
          <p:cNvGrpSpPr/>
          <p:nvPr/>
        </p:nvGrpSpPr>
        <p:grpSpPr>
          <a:xfrm>
            <a:off x="1278724" y="4725303"/>
            <a:ext cx="2528338" cy="1028366"/>
            <a:chOff x="2146852" y="4585252"/>
            <a:chExt cx="1918252" cy="1040296"/>
          </a:xfrm>
        </p:grpSpPr>
        <p:sp>
          <p:nvSpPr>
            <p:cNvPr id="5" name="Flowchart: Delay 4">
              <a:extLst>
                <a:ext uri="{FF2B5EF4-FFF2-40B4-BE49-F238E27FC236}">
                  <a16:creationId xmlns:a16="http://schemas.microsoft.com/office/drawing/2014/main" id="{56066C4F-455F-39F9-9B69-95568138C4DD}"/>
                </a:ext>
              </a:extLst>
            </p:cNvPr>
            <p:cNvSpPr/>
            <p:nvPr/>
          </p:nvSpPr>
          <p:spPr>
            <a:xfrm rot="5400000">
              <a:off x="2845904" y="4406348"/>
              <a:ext cx="533400" cy="1905000"/>
            </a:xfrm>
            <a:prstGeom prst="flowChartDelay">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pic>
          <p:nvPicPr>
            <p:cNvPr id="6" name="Picture 4">
              <a:extLst>
                <a:ext uri="{FF2B5EF4-FFF2-40B4-BE49-F238E27FC236}">
                  <a16:creationId xmlns:a16="http://schemas.microsoft.com/office/drawing/2014/main" id="{324EC931-3396-9105-C829-40E9A1CDF2C1}"/>
                </a:ext>
              </a:extLst>
            </p:cNvPr>
            <p:cNvPicPr>
              <a:picLocks noChangeAspect="1" noChangeArrowheads="1"/>
            </p:cNvPicPr>
            <p:nvPr/>
          </p:nvPicPr>
          <p:blipFill>
            <a:blip r:embed="rId2">
              <a:clrChange>
                <a:clrFrom>
                  <a:srgbClr val="DFE4E8"/>
                </a:clrFrom>
                <a:clrTo>
                  <a:srgbClr val="DFE4E8">
                    <a:alpha val="0"/>
                  </a:srgbClr>
                </a:clrTo>
              </a:clrChange>
            </a:blip>
            <a:srcRect l="15238" t="54717" r="16190" b="7547"/>
            <a:stretch>
              <a:fillRect/>
            </a:stretch>
          </p:blipFill>
          <p:spPr bwMode="auto">
            <a:xfrm>
              <a:off x="2146852" y="4585252"/>
              <a:ext cx="1905000" cy="838200"/>
            </a:xfrm>
            <a:prstGeom prst="rect">
              <a:avLst/>
            </a:prstGeom>
            <a:noFill/>
            <a:ln w="9525">
              <a:solidFill>
                <a:schemeClr val="tx1"/>
              </a:solidFill>
              <a:miter lim="800000"/>
            </a:ln>
            <a:effectLst/>
          </p:spPr>
        </p:pic>
      </p:grpSp>
      <p:cxnSp>
        <p:nvCxnSpPr>
          <p:cNvPr id="7" name="Straight Connector 6">
            <a:extLst>
              <a:ext uri="{FF2B5EF4-FFF2-40B4-BE49-F238E27FC236}">
                <a16:creationId xmlns:a16="http://schemas.microsoft.com/office/drawing/2014/main" id="{5E2CE334-DA61-9E21-4560-4B7AC7446010}"/>
              </a:ext>
            </a:extLst>
          </p:cNvPr>
          <p:cNvCxnSpPr/>
          <p:nvPr/>
        </p:nvCxnSpPr>
        <p:spPr>
          <a:xfrm rot="10800000">
            <a:off x="1390238" y="2418912"/>
            <a:ext cx="859309" cy="3618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F2B169C-1319-88DC-0E24-D552389B42D2}"/>
              </a:ext>
            </a:extLst>
          </p:cNvPr>
          <p:cNvSpPr txBox="1"/>
          <p:nvPr/>
        </p:nvSpPr>
        <p:spPr>
          <a:xfrm>
            <a:off x="604875" y="2389361"/>
            <a:ext cx="1570724" cy="509799"/>
          </a:xfrm>
          <a:prstGeom prst="rect">
            <a:avLst/>
          </a:prstGeom>
          <a:noFill/>
        </p:spPr>
        <p:txBody>
          <a:bodyPr wrap="square" rtlCol="0">
            <a:spAutoFit/>
          </a:bodyPr>
          <a:lstStyle/>
          <a:p>
            <a:r>
              <a:rPr lang="en-US" sz="2728" b="1" dirty="0">
                <a:solidFill>
                  <a:schemeClr val="bg1"/>
                </a:solidFill>
              </a:rPr>
              <a:t>Ice point</a:t>
            </a:r>
          </a:p>
        </p:txBody>
      </p:sp>
      <p:sp>
        <p:nvSpPr>
          <p:cNvPr id="9" name="TextBox 8">
            <a:extLst>
              <a:ext uri="{FF2B5EF4-FFF2-40B4-BE49-F238E27FC236}">
                <a16:creationId xmlns:a16="http://schemas.microsoft.com/office/drawing/2014/main" id="{BA01A66D-C2BE-56A5-FDB9-49BF7AC9361F}"/>
              </a:ext>
            </a:extLst>
          </p:cNvPr>
          <p:cNvSpPr txBox="1"/>
          <p:nvPr/>
        </p:nvSpPr>
        <p:spPr>
          <a:xfrm>
            <a:off x="1732147" y="5842103"/>
            <a:ext cx="1566137" cy="509799"/>
          </a:xfrm>
          <a:prstGeom prst="rect">
            <a:avLst/>
          </a:prstGeom>
          <a:noFill/>
        </p:spPr>
        <p:txBody>
          <a:bodyPr wrap="square" rtlCol="0">
            <a:spAutoFit/>
          </a:bodyPr>
          <a:lstStyle/>
          <a:p>
            <a:r>
              <a:rPr lang="en-US" sz="2728" b="1" dirty="0">
                <a:solidFill>
                  <a:schemeClr val="bg1"/>
                </a:solidFill>
              </a:rPr>
              <a:t>COOLING</a:t>
            </a:r>
          </a:p>
        </p:txBody>
      </p:sp>
      <p:sp>
        <p:nvSpPr>
          <p:cNvPr id="10" name="Right Brace 9">
            <a:extLst>
              <a:ext uri="{FF2B5EF4-FFF2-40B4-BE49-F238E27FC236}">
                <a16:creationId xmlns:a16="http://schemas.microsoft.com/office/drawing/2014/main" id="{89FFBFD8-7EB8-1AA5-D8D5-570158FD08A1}"/>
              </a:ext>
            </a:extLst>
          </p:cNvPr>
          <p:cNvSpPr/>
          <p:nvPr/>
        </p:nvSpPr>
        <p:spPr>
          <a:xfrm>
            <a:off x="2870075" y="2762822"/>
            <a:ext cx="222736" cy="1002313"/>
          </a:xfrm>
          <a:prstGeom prst="rightBrace">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949">
              <a:latin typeface="Bookman Old Style" panose="02050604050505020204" pitchFamily="18" charset="0"/>
            </a:endParaRPr>
          </a:p>
        </p:txBody>
      </p:sp>
      <p:sp>
        <p:nvSpPr>
          <p:cNvPr id="11" name="TextBox 10">
            <a:extLst>
              <a:ext uri="{FF2B5EF4-FFF2-40B4-BE49-F238E27FC236}">
                <a16:creationId xmlns:a16="http://schemas.microsoft.com/office/drawing/2014/main" id="{9C6AF3C9-33FA-4163-FC68-DA25FDFC8599}"/>
              </a:ext>
            </a:extLst>
          </p:cNvPr>
          <p:cNvSpPr txBox="1"/>
          <p:nvPr/>
        </p:nvSpPr>
        <p:spPr>
          <a:xfrm>
            <a:off x="3042875" y="2342696"/>
            <a:ext cx="2659922" cy="509799"/>
          </a:xfrm>
          <a:prstGeom prst="rect">
            <a:avLst/>
          </a:prstGeom>
          <a:noFill/>
        </p:spPr>
        <p:txBody>
          <a:bodyPr wrap="square" rtlCol="0">
            <a:spAutoFit/>
          </a:bodyPr>
          <a:lstStyle/>
          <a:p>
            <a:r>
              <a:rPr lang="en-US" sz="2728" b="1" dirty="0" err="1">
                <a:solidFill>
                  <a:schemeClr val="bg1"/>
                </a:solidFill>
              </a:rPr>
              <a:t>No.of</a:t>
            </a:r>
            <a:r>
              <a:rPr lang="en-US" sz="2728" b="1" dirty="0">
                <a:solidFill>
                  <a:schemeClr val="bg1"/>
                </a:solidFill>
              </a:rPr>
              <a:t> divisions</a:t>
            </a:r>
          </a:p>
        </p:txBody>
      </p:sp>
      <p:sp>
        <p:nvSpPr>
          <p:cNvPr id="12" name="Flowchart: Delay 11">
            <a:extLst>
              <a:ext uri="{FF2B5EF4-FFF2-40B4-BE49-F238E27FC236}">
                <a16:creationId xmlns:a16="http://schemas.microsoft.com/office/drawing/2014/main" id="{A05B06EA-F8FC-EDE3-A299-F4076F4EC7D2}"/>
              </a:ext>
            </a:extLst>
          </p:cNvPr>
          <p:cNvSpPr/>
          <p:nvPr/>
        </p:nvSpPr>
        <p:spPr>
          <a:xfrm rot="5400000">
            <a:off x="1458070" y="3786425"/>
            <a:ext cx="2205088" cy="178189"/>
          </a:xfrm>
          <a:prstGeom prst="flowChartDelay">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cxnSp>
        <p:nvCxnSpPr>
          <p:cNvPr id="13" name="Straight Connector 12">
            <a:extLst>
              <a:ext uri="{FF2B5EF4-FFF2-40B4-BE49-F238E27FC236}">
                <a16:creationId xmlns:a16="http://schemas.microsoft.com/office/drawing/2014/main" id="{A1018D7F-723E-F24C-C786-F344806C1D96}"/>
              </a:ext>
            </a:extLst>
          </p:cNvPr>
          <p:cNvCxnSpPr/>
          <p:nvPr/>
        </p:nvCxnSpPr>
        <p:spPr>
          <a:xfrm rot="5400000">
            <a:off x="1986687" y="4332339"/>
            <a:ext cx="1135954" cy="154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DEEE12C-63CC-5102-A922-A01BF8E1526D}"/>
              </a:ext>
            </a:extLst>
          </p:cNvPr>
          <p:cNvSpPr txBox="1"/>
          <p:nvPr/>
        </p:nvSpPr>
        <p:spPr>
          <a:xfrm>
            <a:off x="4011568" y="4209963"/>
            <a:ext cx="2510870" cy="929633"/>
          </a:xfrm>
          <a:prstGeom prst="rect">
            <a:avLst/>
          </a:prstGeom>
          <a:noFill/>
        </p:spPr>
        <p:txBody>
          <a:bodyPr wrap="square" rtlCol="0">
            <a:spAutoFit/>
          </a:bodyPr>
          <a:lstStyle/>
          <a:p>
            <a:pPr algn="ctr"/>
            <a:r>
              <a:rPr lang="en-US" sz="2728" b="1" dirty="0">
                <a:solidFill>
                  <a:schemeClr val="bg1"/>
                </a:solidFill>
              </a:rPr>
              <a:t>Each division corresponds to</a:t>
            </a:r>
          </a:p>
        </p:txBody>
      </p:sp>
      <p:sp>
        <p:nvSpPr>
          <p:cNvPr id="15" name="Rounded Rectangle 72">
            <a:extLst>
              <a:ext uri="{FF2B5EF4-FFF2-40B4-BE49-F238E27FC236}">
                <a16:creationId xmlns:a16="http://schemas.microsoft.com/office/drawing/2014/main" id="{D59BD26C-5C24-008B-0ACB-FFA104691F27}"/>
              </a:ext>
            </a:extLst>
          </p:cNvPr>
          <p:cNvSpPr/>
          <p:nvPr/>
        </p:nvSpPr>
        <p:spPr>
          <a:xfrm>
            <a:off x="5257854" y="1084640"/>
            <a:ext cx="1223189" cy="445471"/>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728" b="1" dirty="0"/>
              <a:t>Scale</a:t>
            </a:r>
          </a:p>
        </p:txBody>
      </p:sp>
      <p:sp>
        <p:nvSpPr>
          <p:cNvPr id="16" name="Rectangle 15">
            <a:extLst>
              <a:ext uri="{FF2B5EF4-FFF2-40B4-BE49-F238E27FC236}">
                <a16:creationId xmlns:a16="http://schemas.microsoft.com/office/drawing/2014/main" id="{4CC9163D-7C3B-1CF0-876A-0D25545BE72B}"/>
              </a:ext>
            </a:extLst>
          </p:cNvPr>
          <p:cNvSpPr/>
          <p:nvPr/>
        </p:nvSpPr>
        <p:spPr>
          <a:xfrm>
            <a:off x="1021686" y="1101941"/>
            <a:ext cx="2523157" cy="509799"/>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p>
            <a:r>
              <a:rPr lang="en-US" sz="2728" b="1" dirty="0">
                <a:solidFill>
                  <a:schemeClr val="bg1"/>
                </a:solidFill>
              </a:rPr>
              <a:t>1) Celsius Scale </a:t>
            </a:r>
          </a:p>
        </p:txBody>
      </p:sp>
      <p:sp>
        <p:nvSpPr>
          <p:cNvPr id="17" name="TextBox 16">
            <a:extLst>
              <a:ext uri="{FF2B5EF4-FFF2-40B4-BE49-F238E27FC236}">
                <a16:creationId xmlns:a16="http://schemas.microsoft.com/office/drawing/2014/main" id="{6B6C066B-85B8-A604-70EA-39044F63E16F}"/>
              </a:ext>
            </a:extLst>
          </p:cNvPr>
          <p:cNvSpPr txBox="1"/>
          <p:nvPr/>
        </p:nvSpPr>
        <p:spPr>
          <a:xfrm>
            <a:off x="831616" y="2809815"/>
            <a:ext cx="1187926" cy="929633"/>
          </a:xfrm>
          <a:prstGeom prst="rect">
            <a:avLst/>
          </a:prstGeom>
          <a:noFill/>
        </p:spPr>
        <p:txBody>
          <a:bodyPr wrap="square" rtlCol="0">
            <a:spAutoFit/>
          </a:bodyPr>
          <a:lstStyle/>
          <a:p>
            <a:r>
              <a:rPr lang="en-US" sz="2728" b="1" dirty="0">
                <a:solidFill>
                  <a:schemeClr val="bg1"/>
                </a:solidFill>
              </a:rPr>
              <a:t>0°C   32°F</a:t>
            </a:r>
          </a:p>
        </p:txBody>
      </p:sp>
      <p:sp>
        <p:nvSpPr>
          <p:cNvPr id="18" name="TextBox 17">
            <a:extLst>
              <a:ext uri="{FF2B5EF4-FFF2-40B4-BE49-F238E27FC236}">
                <a16:creationId xmlns:a16="http://schemas.microsoft.com/office/drawing/2014/main" id="{9F4D96CA-0D7A-8CE9-BF1D-747F824E60CD}"/>
              </a:ext>
            </a:extLst>
          </p:cNvPr>
          <p:cNvSpPr txBox="1"/>
          <p:nvPr/>
        </p:nvSpPr>
        <p:spPr>
          <a:xfrm>
            <a:off x="3089060" y="2983084"/>
            <a:ext cx="2370455" cy="929633"/>
          </a:xfrm>
          <a:prstGeom prst="rect">
            <a:avLst/>
          </a:prstGeom>
          <a:noFill/>
        </p:spPr>
        <p:txBody>
          <a:bodyPr wrap="square" rtlCol="0">
            <a:spAutoFit/>
          </a:bodyPr>
          <a:lstStyle/>
          <a:p>
            <a:r>
              <a:rPr lang="en-US" sz="2728" b="1" dirty="0">
                <a:solidFill>
                  <a:schemeClr val="bg1"/>
                </a:solidFill>
              </a:rPr>
              <a:t>100-0 = 100</a:t>
            </a:r>
          </a:p>
          <a:p>
            <a:r>
              <a:rPr lang="en-US" sz="2728" b="1" dirty="0">
                <a:solidFill>
                  <a:schemeClr val="bg1"/>
                </a:solidFill>
              </a:rPr>
              <a:t>212-32 = 180</a:t>
            </a:r>
          </a:p>
        </p:txBody>
      </p:sp>
      <p:sp>
        <p:nvSpPr>
          <p:cNvPr id="19" name="TextBox 18">
            <a:extLst>
              <a:ext uri="{FF2B5EF4-FFF2-40B4-BE49-F238E27FC236}">
                <a16:creationId xmlns:a16="http://schemas.microsoft.com/office/drawing/2014/main" id="{2499E148-C5FE-4EB5-0308-AE75FB3E7DAF}"/>
              </a:ext>
            </a:extLst>
          </p:cNvPr>
          <p:cNvSpPr txBox="1"/>
          <p:nvPr/>
        </p:nvSpPr>
        <p:spPr>
          <a:xfrm>
            <a:off x="4312297" y="5226385"/>
            <a:ext cx="1539805" cy="389847"/>
          </a:xfrm>
          <a:prstGeom prst="rect">
            <a:avLst/>
          </a:prstGeom>
          <a:noFill/>
        </p:spPr>
        <p:txBody>
          <a:bodyPr wrap="square" rtlCol="0">
            <a:spAutoFit/>
          </a:bodyPr>
          <a:lstStyle/>
          <a:p>
            <a:r>
              <a:rPr lang="en-US" sz="1949" b="1" dirty="0">
                <a:solidFill>
                  <a:schemeClr val="bg1"/>
                </a:solidFill>
                <a:latin typeface="Bookman Old Style" panose="02050604050505020204" pitchFamily="18" charset="0"/>
              </a:rPr>
              <a:t>1°C  	1°F</a:t>
            </a:r>
          </a:p>
        </p:txBody>
      </p:sp>
      <p:sp>
        <p:nvSpPr>
          <p:cNvPr id="20" name="Cloud 19">
            <a:extLst>
              <a:ext uri="{FF2B5EF4-FFF2-40B4-BE49-F238E27FC236}">
                <a16:creationId xmlns:a16="http://schemas.microsoft.com/office/drawing/2014/main" id="{B1289020-B0B3-64AC-E988-EFC543249B86}"/>
              </a:ext>
            </a:extLst>
          </p:cNvPr>
          <p:cNvSpPr/>
          <p:nvPr/>
        </p:nvSpPr>
        <p:spPr>
          <a:xfrm>
            <a:off x="7241127" y="1004393"/>
            <a:ext cx="4069889" cy="2152618"/>
          </a:xfrm>
          <a:prstGeom prst="cloud">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728" b="1" dirty="0"/>
              <a:t>On the Celsius scale it is 0</a:t>
            </a:r>
            <a:r>
              <a:rPr lang="en-US" sz="2728" b="1" baseline="30000" dirty="0"/>
              <a:t>0</a:t>
            </a:r>
            <a:r>
              <a:rPr lang="en-US" sz="2728" b="1" dirty="0"/>
              <a:t>C and 100</a:t>
            </a:r>
            <a:r>
              <a:rPr lang="en-US" sz="2728" b="1" baseline="30000" dirty="0"/>
              <a:t>0</a:t>
            </a:r>
            <a:r>
              <a:rPr lang="en-US" sz="2728" b="1" dirty="0"/>
              <a:t>C.</a:t>
            </a:r>
          </a:p>
        </p:txBody>
      </p:sp>
      <p:cxnSp>
        <p:nvCxnSpPr>
          <p:cNvPr id="21" name="Straight Connector 20">
            <a:extLst>
              <a:ext uri="{FF2B5EF4-FFF2-40B4-BE49-F238E27FC236}">
                <a16:creationId xmlns:a16="http://schemas.microsoft.com/office/drawing/2014/main" id="{A1D0FCA7-C2DC-8CDD-9921-476B46A1E460}"/>
              </a:ext>
            </a:extLst>
          </p:cNvPr>
          <p:cNvCxnSpPr/>
          <p:nvPr/>
        </p:nvCxnSpPr>
        <p:spPr>
          <a:xfrm rot="10800000">
            <a:off x="1692317" y="3387242"/>
            <a:ext cx="859309" cy="36189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490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par>
                                <p:cTn id="18" presetID="9"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par>
                                <p:cTn id="21" presetID="9"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500"/>
                                        <p:tgtEl>
                                          <p:spTgt spid="8"/>
                                        </p:tgtEl>
                                      </p:cBhvr>
                                    </p:animEffect>
                                  </p:childTnLst>
                                </p:cTn>
                              </p:par>
                              <p:par>
                                <p:cTn id="24" presetID="9"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ssolve">
                                      <p:cBhvr>
                                        <p:cTn id="26" dur="500"/>
                                        <p:tgtEl>
                                          <p:spTgt spid="9"/>
                                        </p:tgtEl>
                                      </p:cBhvr>
                                    </p:animEffect>
                                  </p:childTnLst>
                                </p:cTn>
                              </p:par>
                              <p:par>
                                <p:cTn id="27" presetID="9"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dissolve">
                                      <p:cBhvr>
                                        <p:cTn id="29" dur="500"/>
                                        <p:tgtEl>
                                          <p:spTgt spid="10"/>
                                        </p:tgtEl>
                                      </p:cBhvr>
                                    </p:animEffect>
                                  </p:childTnLst>
                                </p:cTn>
                              </p:par>
                              <p:par>
                                <p:cTn id="30" presetID="9"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ssolve">
                                      <p:cBhvr>
                                        <p:cTn id="32" dur="500"/>
                                        <p:tgtEl>
                                          <p:spTgt spid="12"/>
                                        </p:tgtEl>
                                      </p:cBhvr>
                                    </p:animEffect>
                                  </p:childTnLst>
                                </p:cTn>
                              </p:par>
                              <p:par>
                                <p:cTn id="33" presetID="9"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dissolv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dissolve">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dissolve">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dissolve">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par>
                                <p:cTn id="66" presetID="9" presetClass="entr" presetSubtype="0" fill="hold"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dissolve">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4" grpId="0"/>
      <p:bldP spid="15" grpId="0"/>
      <p:bldP spid="16" grpId="0" animBg="1"/>
      <p:bldP spid="17" grpId="0"/>
      <p:bldP spid="18" grpId="0"/>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gnetic Disk 3">
            <a:extLst>
              <a:ext uri="{FF2B5EF4-FFF2-40B4-BE49-F238E27FC236}">
                <a16:creationId xmlns:a16="http://schemas.microsoft.com/office/drawing/2014/main" id="{C20B5E8D-8EA4-B6F8-E9F6-EB1F0061FF51}"/>
              </a:ext>
            </a:extLst>
          </p:cNvPr>
          <p:cNvSpPr/>
          <p:nvPr/>
        </p:nvSpPr>
        <p:spPr>
          <a:xfrm>
            <a:off x="850469" y="3653915"/>
            <a:ext cx="2644776" cy="1792066"/>
          </a:xfrm>
          <a:prstGeom prst="flowChartMagneticDisk">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5" name="Flowchart: Delay 4">
            <a:extLst>
              <a:ext uri="{FF2B5EF4-FFF2-40B4-BE49-F238E27FC236}">
                <a16:creationId xmlns:a16="http://schemas.microsoft.com/office/drawing/2014/main" id="{5E76CDDF-3A14-D9DF-95A6-F206A88037EE}"/>
              </a:ext>
            </a:extLst>
          </p:cNvPr>
          <p:cNvSpPr/>
          <p:nvPr/>
        </p:nvSpPr>
        <p:spPr>
          <a:xfrm rot="5400000">
            <a:off x="977671" y="2648715"/>
            <a:ext cx="2205088" cy="178189"/>
          </a:xfrm>
          <a:prstGeom prst="flowChartDelay">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cxnSp>
        <p:nvCxnSpPr>
          <p:cNvPr id="6" name="Straight Connector 5">
            <a:extLst>
              <a:ext uri="{FF2B5EF4-FFF2-40B4-BE49-F238E27FC236}">
                <a16:creationId xmlns:a16="http://schemas.microsoft.com/office/drawing/2014/main" id="{A856B128-CB89-2576-440E-D7C76FFCEC3F}"/>
              </a:ext>
            </a:extLst>
          </p:cNvPr>
          <p:cNvCxnSpPr/>
          <p:nvPr/>
        </p:nvCxnSpPr>
        <p:spPr>
          <a:xfrm rot="5400000">
            <a:off x="1168107" y="3745267"/>
            <a:ext cx="1937805" cy="154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28B68F6-57B4-E9C0-9BE3-459660293D47}"/>
              </a:ext>
            </a:extLst>
          </p:cNvPr>
          <p:cNvCxnSpPr/>
          <p:nvPr/>
        </p:nvCxnSpPr>
        <p:spPr>
          <a:xfrm>
            <a:off x="2167598" y="2757452"/>
            <a:ext cx="623248" cy="3402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E23C1EA-B2E6-3FD2-1DA3-174833C015DF}"/>
              </a:ext>
            </a:extLst>
          </p:cNvPr>
          <p:cNvSpPr txBox="1"/>
          <p:nvPr/>
        </p:nvSpPr>
        <p:spPr>
          <a:xfrm>
            <a:off x="2954687" y="2215910"/>
            <a:ext cx="2117916" cy="509799"/>
          </a:xfrm>
          <a:prstGeom prst="rect">
            <a:avLst/>
          </a:prstGeom>
          <a:noFill/>
        </p:spPr>
        <p:txBody>
          <a:bodyPr wrap="square" rtlCol="0">
            <a:spAutoFit/>
          </a:bodyPr>
          <a:lstStyle/>
          <a:p>
            <a:r>
              <a:rPr lang="en-US" sz="2728" b="1" dirty="0">
                <a:solidFill>
                  <a:schemeClr val="bg1"/>
                </a:solidFill>
              </a:rPr>
              <a:t>Steam point</a:t>
            </a:r>
          </a:p>
        </p:txBody>
      </p:sp>
      <p:grpSp>
        <p:nvGrpSpPr>
          <p:cNvPr id="9" name="Group 14">
            <a:extLst>
              <a:ext uri="{FF2B5EF4-FFF2-40B4-BE49-F238E27FC236}">
                <a16:creationId xmlns:a16="http://schemas.microsoft.com/office/drawing/2014/main" id="{9FAAA39F-07AC-ACB3-0929-954675B82A27}"/>
              </a:ext>
            </a:extLst>
          </p:cNvPr>
          <p:cNvGrpSpPr/>
          <p:nvPr/>
        </p:nvGrpSpPr>
        <p:grpSpPr>
          <a:xfrm>
            <a:off x="1055427" y="4208574"/>
            <a:ext cx="2275335" cy="1176085"/>
            <a:chOff x="6515800" y="4430864"/>
            <a:chExt cx="1942400" cy="1097280"/>
          </a:xfrm>
        </p:grpSpPr>
        <p:cxnSp>
          <p:nvCxnSpPr>
            <p:cNvPr id="10" name="Straight Connector 9">
              <a:extLst>
                <a:ext uri="{FF2B5EF4-FFF2-40B4-BE49-F238E27FC236}">
                  <a16:creationId xmlns:a16="http://schemas.microsoft.com/office/drawing/2014/main" id="{98E35396-5092-8049-DF63-F4F429BF0401}"/>
                </a:ext>
              </a:extLst>
            </p:cNvPr>
            <p:cNvCxnSpPr/>
            <p:nvPr/>
          </p:nvCxnSpPr>
          <p:spPr>
            <a:xfrm rot="10800000">
              <a:off x="6537960" y="4508449"/>
              <a:ext cx="1920240" cy="1588"/>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91DE9CE-4644-15F2-8612-076FD076F87D}"/>
                </a:ext>
              </a:extLst>
            </p:cNvPr>
            <p:cNvCxnSpPr/>
            <p:nvPr/>
          </p:nvCxnSpPr>
          <p:spPr>
            <a:xfrm rot="10800000">
              <a:off x="6532420" y="4693895"/>
              <a:ext cx="1920240" cy="1588"/>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25F1FCB-2CB6-F016-D5E6-7B7E03DD1990}"/>
                </a:ext>
              </a:extLst>
            </p:cNvPr>
            <p:cNvCxnSpPr/>
            <p:nvPr/>
          </p:nvCxnSpPr>
          <p:spPr>
            <a:xfrm rot="10800000">
              <a:off x="6526880" y="4879341"/>
              <a:ext cx="1920240" cy="1588"/>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C853F5F-7977-B1F8-A988-6A639BA70998}"/>
                </a:ext>
              </a:extLst>
            </p:cNvPr>
            <p:cNvCxnSpPr/>
            <p:nvPr/>
          </p:nvCxnSpPr>
          <p:spPr>
            <a:xfrm rot="10800000">
              <a:off x="6521340" y="5064787"/>
              <a:ext cx="1920240" cy="1588"/>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C2D00BC-619F-0A98-4B11-666903226021}"/>
                </a:ext>
              </a:extLst>
            </p:cNvPr>
            <p:cNvCxnSpPr/>
            <p:nvPr/>
          </p:nvCxnSpPr>
          <p:spPr>
            <a:xfrm rot="10800000">
              <a:off x="6515800" y="5250233"/>
              <a:ext cx="1920240" cy="1588"/>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074D8BF-97EC-C69A-34B5-495748C7B73A}"/>
                </a:ext>
              </a:extLst>
            </p:cNvPr>
            <p:cNvCxnSpPr/>
            <p:nvPr/>
          </p:nvCxnSpPr>
          <p:spPr>
            <a:xfrm rot="10800000">
              <a:off x="6623860" y="5435679"/>
              <a:ext cx="1737360" cy="1588"/>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D3216288-D7D8-ADAA-2A82-BD0DA4F4F81A}"/>
                </a:ext>
              </a:extLst>
            </p:cNvPr>
            <p:cNvSpPr/>
            <p:nvPr/>
          </p:nvSpPr>
          <p:spPr>
            <a:xfrm>
              <a:off x="6684820" y="465946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17" name="Oval 16">
              <a:extLst>
                <a:ext uri="{FF2B5EF4-FFF2-40B4-BE49-F238E27FC236}">
                  <a16:creationId xmlns:a16="http://schemas.microsoft.com/office/drawing/2014/main" id="{A4D1A260-A6AF-ABF7-3036-3120F63E5B8C}"/>
                </a:ext>
              </a:extLst>
            </p:cNvPr>
            <p:cNvSpPr/>
            <p:nvPr/>
          </p:nvSpPr>
          <p:spPr>
            <a:xfrm>
              <a:off x="6761020" y="443086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18" name="Oval 17">
              <a:extLst>
                <a:ext uri="{FF2B5EF4-FFF2-40B4-BE49-F238E27FC236}">
                  <a16:creationId xmlns:a16="http://schemas.microsoft.com/office/drawing/2014/main" id="{7F8BA56E-DE08-0937-3B4A-E19B00F167E6}"/>
                </a:ext>
              </a:extLst>
            </p:cNvPr>
            <p:cNvSpPr/>
            <p:nvPr/>
          </p:nvSpPr>
          <p:spPr>
            <a:xfrm>
              <a:off x="6823365" y="45985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19" name="Oval 18">
              <a:extLst>
                <a:ext uri="{FF2B5EF4-FFF2-40B4-BE49-F238E27FC236}">
                  <a16:creationId xmlns:a16="http://schemas.microsoft.com/office/drawing/2014/main" id="{8B657A74-44B3-515F-B068-DFEC5AECE124}"/>
                </a:ext>
              </a:extLst>
            </p:cNvPr>
            <p:cNvSpPr/>
            <p:nvPr/>
          </p:nvSpPr>
          <p:spPr>
            <a:xfrm>
              <a:off x="6988235" y="46747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20" name="Oval 19">
              <a:extLst>
                <a:ext uri="{FF2B5EF4-FFF2-40B4-BE49-F238E27FC236}">
                  <a16:creationId xmlns:a16="http://schemas.microsoft.com/office/drawing/2014/main" id="{C2B8B0B0-589A-F5D5-A390-31DE720D8195}"/>
                </a:ext>
              </a:extLst>
            </p:cNvPr>
            <p:cNvSpPr/>
            <p:nvPr/>
          </p:nvSpPr>
          <p:spPr>
            <a:xfrm>
              <a:off x="7064435" y="44461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21" name="Oval 20">
              <a:extLst>
                <a:ext uri="{FF2B5EF4-FFF2-40B4-BE49-F238E27FC236}">
                  <a16:creationId xmlns:a16="http://schemas.microsoft.com/office/drawing/2014/main" id="{9E7C787B-0371-D047-9970-63235505D03F}"/>
                </a:ext>
              </a:extLst>
            </p:cNvPr>
            <p:cNvSpPr/>
            <p:nvPr/>
          </p:nvSpPr>
          <p:spPr>
            <a:xfrm>
              <a:off x="7126780" y="461374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22" name="Oval 21">
              <a:extLst>
                <a:ext uri="{FF2B5EF4-FFF2-40B4-BE49-F238E27FC236}">
                  <a16:creationId xmlns:a16="http://schemas.microsoft.com/office/drawing/2014/main" id="{3F9B1751-2C8B-A7CD-6C35-D64879C23F9C}"/>
                </a:ext>
              </a:extLst>
            </p:cNvPr>
            <p:cNvSpPr/>
            <p:nvPr/>
          </p:nvSpPr>
          <p:spPr>
            <a:xfrm>
              <a:off x="6608620" y="504046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23" name="Oval 22">
              <a:extLst>
                <a:ext uri="{FF2B5EF4-FFF2-40B4-BE49-F238E27FC236}">
                  <a16:creationId xmlns:a16="http://schemas.microsoft.com/office/drawing/2014/main" id="{098E4D5F-ADD0-CB04-A958-0E8C5B8D64F8}"/>
                </a:ext>
              </a:extLst>
            </p:cNvPr>
            <p:cNvSpPr/>
            <p:nvPr/>
          </p:nvSpPr>
          <p:spPr>
            <a:xfrm>
              <a:off x="6684820" y="481186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24" name="Oval 23">
              <a:extLst>
                <a:ext uri="{FF2B5EF4-FFF2-40B4-BE49-F238E27FC236}">
                  <a16:creationId xmlns:a16="http://schemas.microsoft.com/office/drawing/2014/main" id="{8A8D307B-CB07-CF73-CE71-285A164EF543}"/>
                </a:ext>
              </a:extLst>
            </p:cNvPr>
            <p:cNvSpPr/>
            <p:nvPr/>
          </p:nvSpPr>
          <p:spPr>
            <a:xfrm>
              <a:off x="6747165" y="49795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25" name="Oval 24">
              <a:extLst>
                <a:ext uri="{FF2B5EF4-FFF2-40B4-BE49-F238E27FC236}">
                  <a16:creationId xmlns:a16="http://schemas.microsoft.com/office/drawing/2014/main" id="{08B52225-4C6E-22DA-9EF2-0EBA9B65E749}"/>
                </a:ext>
              </a:extLst>
            </p:cNvPr>
            <p:cNvSpPr/>
            <p:nvPr/>
          </p:nvSpPr>
          <p:spPr>
            <a:xfrm>
              <a:off x="6774875" y="52843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26" name="Oval 25">
              <a:extLst>
                <a:ext uri="{FF2B5EF4-FFF2-40B4-BE49-F238E27FC236}">
                  <a16:creationId xmlns:a16="http://schemas.microsoft.com/office/drawing/2014/main" id="{6F096D24-619B-A997-AEAD-41D8A25D2513}"/>
                </a:ext>
              </a:extLst>
            </p:cNvPr>
            <p:cNvSpPr/>
            <p:nvPr/>
          </p:nvSpPr>
          <p:spPr>
            <a:xfrm>
              <a:off x="6851075" y="50557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27" name="Oval 26">
              <a:extLst>
                <a:ext uri="{FF2B5EF4-FFF2-40B4-BE49-F238E27FC236}">
                  <a16:creationId xmlns:a16="http://schemas.microsoft.com/office/drawing/2014/main" id="{E3274061-3BCF-031A-9507-F87227FD4184}"/>
                </a:ext>
              </a:extLst>
            </p:cNvPr>
            <p:cNvSpPr/>
            <p:nvPr/>
          </p:nvSpPr>
          <p:spPr>
            <a:xfrm>
              <a:off x="6913420" y="522334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28" name="Oval 27">
              <a:extLst>
                <a:ext uri="{FF2B5EF4-FFF2-40B4-BE49-F238E27FC236}">
                  <a16:creationId xmlns:a16="http://schemas.microsoft.com/office/drawing/2014/main" id="{10A70E1E-F2FB-8441-D508-705EC5E135C8}"/>
                </a:ext>
              </a:extLst>
            </p:cNvPr>
            <p:cNvSpPr/>
            <p:nvPr/>
          </p:nvSpPr>
          <p:spPr>
            <a:xfrm>
              <a:off x="7064435" y="53605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29" name="Oval 28">
              <a:extLst>
                <a:ext uri="{FF2B5EF4-FFF2-40B4-BE49-F238E27FC236}">
                  <a16:creationId xmlns:a16="http://schemas.microsoft.com/office/drawing/2014/main" id="{B35EC32F-DD86-9AC2-62B7-A070C8988727}"/>
                </a:ext>
              </a:extLst>
            </p:cNvPr>
            <p:cNvSpPr/>
            <p:nvPr/>
          </p:nvSpPr>
          <p:spPr>
            <a:xfrm>
              <a:off x="7140635" y="51319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30" name="Oval 29">
              <a:extLst>
                <a:ext uri="{FF2B5EF4-FFF2-40B4-BE49-F238E27FC236}">
                  <a16:creationId xmlns:a16="http://schemas.microsoft.com/office/drawing/2014/main" id="{40A5D6BE-D7DD-7438-1A8F-9F1425BBCAF1}"/>
                </a:ext>
              </a:extLst>
            </p:cNvPr>
            <p:cNvSpPr/>
            <p:nvPr/>
          </p:nvSpPr>
          <p:spPr>
            <a:xfrm>
              <a:off x="7202980" y="529954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31" name="Oval 30">
              <a:extLst>
                <a:ext uri="{FF2B5EF4-FFF2-40B4-BE49-F238E27FC236}">
                  <a16:creationId xmlns:a16="http://schemas.microsoft.com/office/drawing/2014/main" id="{8FAF7239-57FF-EC88-F493-9AD21430C421}"/>
                </a:ext>
              </a:extLst>
            </p:cNvPr>
            <p:cNvSpPr/>
            <p:nvPr/>
          </p:nvSpPr>
          <p:spPr>
            <a:xfrm>
              <a:off x="7353995" y="54367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32" name="Oval 31">
              <a:extLst>
                <a:ext uri="{FF2B5EF4-FFF2-40B4-BE49-F238E27FC236}">
                  <a16:creationId xmlns:a16="http://schemas.microsoft.com/office/drawing/2014/main" id="{3BD1B485-6A02-BFA5-2AFC-65187A3CA517}"/>
                </a:ext>
              </a:extLst>
            </p:cNvPr>
            <p:cNvSpPr/>
            <p:nvPr/>
          </p:nvSpPr>
          <p:spPr>
            <a:xfrm>
              <a:off x="7430195" y="52081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33" name="Oval 32">
              <a:extLst>
                <a:ext uri="{FF2B5EF4-FFF2-40B4-BE49-F238E27FC236}">
                  <a16:creationId xmlns:a16="http://schemas.microsoft.com/office/drawing/2014/main" id="{CC96EC12-D98D-8B03-3576-D54527610E0E}"/>
                </a:ext>
              </a:extLst>
            </p:cNvPr>
            <p:cNvSpPr/>
            <p:nvPr/>
          </p:nvSpPr>
          <p:spPr>
            <a:xfrm>
              <a:off x="7492540" y="537574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34" name="Oval 33">
              <a:extLst>
                <a:ext uri="{FF2B5EF4-FFF2-40B4-BE49-F238E27FC236}">
                  <a16:creationId xmlns:a16="http://schemas.microsoft.com/office/drawing/2014/main" id="{7D48ED69-CA55-77A3-5CEB-9D42E4EAF1C2}"/>
                </a:ext>
              </a:extLst>
            </p:cNvPr>
            <p:cNvSpPr/>
            <p:nvPr/>
          </p:nvSpPr>
          <p:spPr>
            <a:xfrm>
              <a:off x="7674035" y="53605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35" name="Oval 34">
              <a:extLst>
                <a:ext uri="{FF2B5EF4-FFF2-40B4-BE49-F238E27FC236}">
                  <a16:creationId xmlns:a16="http://schemas.microsoft.com/office/drawing/2014/main" id="{1ABB87EE-1F9B-F16B-0242-8B7155286B64}"/>
                </a:ext>
              </a:extLst>
            </p:cNvPr>
            <p:cNvSpPr/>
            <p:nvPr/>
          </p:nvSpPr>
          <p:spPr>
            <a:xfrm>
              <a:off x="7750235" y="51319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36" name="Oval 35">
              <a:extLst>
                <a:ext uri="{FF2B5EF4-FFF2-40B4-BE49-F238E27FC236}">
                  <a16:creationId xmlns:a16="http://schemas.microsoft.com/office/drawing/2014/main" id="{2CF0C8DE-3F81-7456-4C62-D9ABA2F91444}"/>
                </a:ext>
              </a:extLst>
            </p:cNvPr>
            <p:cNvSpPr/>
            <p:nvPr/>
          </p:nvSpPr>
          <p:spPr>
            <a:xfrm>
              <a:off x="7812580" y="529954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37" name="Oval 36">
              <a:extLst>
                <a:ext uri="{FF2B5EF4-FFF2-40B4-BE49-F238E27FC236}">
                  <a16:creationId xmlns:a16="http://schemas.microsoft.com/office/drawing/2014/main" id="{11A93E7B-CCCF-F9DE-7B3E-182032BB31A9}"/>
                </a:ext>
              </a:extLst>
            </p:cNvPr>
            <p:cNvSpPr/>
            <p:nvPr/>
          </p:nvSpPr>
          <p:spPr>
            <a:xfrm>
              <a:off x="7994075" y="52843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38" name="Oval 37">
              <a:extLst>
                <a:ext uri="{FF2B5EF4-FFF2-40B4-BE49-F238E27FC236}">
                  <a16:creationId xmlns:a16="http://schemas.microsoft.com/office/drawing/2014/main" id="{0AD808ED-F603-A7A7-171D-13783349A5CC}"/>
                </a:ext>
              </a:extLst>
            </p:cNvPr>
            <p:cNvSpPr/>
            <p:nvPr/>
          </p:nvSpPr>
          <p:spPr>
            <a:xfrm>
              <a:off x="8070275" y="50557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39" name="Oval 38">
              <a:extLst>
                <a:ext uri="{FF2B5EF4-FFF2-40B4-BE49-F238E27FC236}">
                  <a16:creationId xmlns:a16="http://schemas.microsoft.com/office/drawing/2014/main" id="{897FC481-18D7-A9F7-A060-DD8801CE8608}"/>
                </a:ext>
              </a:extLst>
            </p:cNvPr>
            <p:cNvSpPr/>
            <p:nvPr/>
          </p:nvSpPr>
          <p:spPr>
            <a:xfrm>
              <a:off x="8132620" y="522334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40" name="Oval 39">
              <a:extLst>
                <a:ext uri="{FF2B5EF4-FFF2-40B4-BE49-F238E27FC236}">
                  <a16:creationId xmlns:a16="http://schemas.microsoft.com/office/drawing/2014/main" id="{685235DD-860D-9BFD-D4A1-93DFEDC47234}"/>
                </a:ext>
              </a:extLst>
            </p:cNvPr>
            <p:cNvSpPr/>
            <p:nvPr/>
          </p:nvSpPr>
          <p:spPr>
            <a:xfrm>
              <a:off x="8132620" y="48271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41" name="Oval 40">
              <a:extLst>
                <a:ext uri="{FF2B5EF4-FFF2-40B4-BE49-F238E27FC236}">
                  <a16:creationId xmlns:a16="http://schemas.microsoft.com/office/drawing/2014/main" id="{D2049113-A7AD-B199-3B42-5E0F88002ECC}"/>
                </a:ext>
              </a:extLst>
            </p:cNvPr>
            <p:cNvSpPr/>
            <p:nvPr/>
          </p:nvSpPr>
          <p:spPr>
            <a:xfrm>
              <a:off x="8208820" y="45985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42" name="Oval 41">
              <a:extLst>
                <a:ext uri="{FF2B5EF4-FFF2-40B4-BE49-F238E27FC236}">
                  <a16:creationId xmlns:a16="http://schemas.microsoft.com/office/drawing/2014/main" id="{9BFD7F4C-4859-9F6F-5618-3E6727291E9A}"/>
                </a:ext>
              </a:extLst>
            </p:cNvPr>
            <p:cNvSpPr/>
            <p:nvPr/>
          </p:nvSpPr>
          <p:spPr>
            <a:xfrm>
              <a:off x="8271165" y="476614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43" name="Oval 42">
              <a:extLst>
                <a:ext uri="{FF2B5EF4-FFF2-40B4-BE49-F238E27FC236}">
                  <a16:creationId xmlns:a16="http://schemas.microsoft.com/office/drawing/2014/main" id="{0376B6C6-863D-F5E1-A7C2-BF03939B5F6E}"/>
                </a:ext>
              </a:extLst>
            </p:cNvPr>
            <p:cNvSpPr/>
            <p:nvPr/>
          </p:nvSpPr>
          <p:spPr>
            <a:xfrm>
              <a:off x="7902635" y="496426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44" name="Oval 43">
              <a:extLst>
                <a:ext uri="{FF2B5EF4-FFF2-40B4-BE49-F238E27FC236}">
                  <a16:creationId xmlns:a16="http://schemas.microsoft.com/office/drawing/2014/main" id="{A15E001A-86EF-763B-40EA-C818C74609A6}"/>
                </a:ext>
              </a:extLst>
            </p:cNvPr>
            <p:cNvSpPr/>
            <p:nvPr/>
          </p:nvSpPr>
          <p:spPr>
            <a:xfrm>
              <a:off x="7978835" y="473566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45" name="Oval 44">
              <a:extLst>
                <a:ext uri="{FF2B5EF4-FFF2-40B4-BE49-F238E27FC236}">
                  <a16:creationId xmlns:a16="http://schemas.microsoft.com/office/drawing/2014/main" id="{9FDF2374-3BD1-ED60-AA51-E659C532CC3B}"/>
                </a:ext>
              </a:extLst>
            </p:cNvPr>
            <p:cNvSpPr/>
            <p:nvPr/>
          </p:nvSpPr>
          <p:spPr>
            <a:xfrm>
              <a:off x="8041180" y="49033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46" name="Oval 45">
              <a:extLst>
                <a:ext uri="{FF2B5EF4-FFF2-40B4-BE49-F238E27FC236}">
                  <a16:creationId xmlns:a16="http://schemas.microsoft.com/office/drawing/2014/main" id="{1E82D3B7-FD50-A30C-8B90-63700EDC92E6}"/>
                </a:ext>
              </a:extLst>
            </p:cNvPr>
            <p:cNvSpPr/>
            <p:nvPr/>
          </p:nvSpPr>
          <p:spPr>
            <a:xfrm>
              <a:off x="6989620" y="49795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47" name="Oval 46">
              <a:extLst>
                <a:ext uri="{FF2B5EF4-FFF2-40B4-BE49-F238E27FC236}">
                  <a16:creationId xmlns:a16="http://schemas.microsoft.com/office/drawing/2014/main" id="{EE07FFE5-FD07-770F-7966-7BD763DC8184}"/>
                </a:ext>
              </a:extLst>
            </p:cNvPr>
            <p:cNvSpPr/>
            <p:nvPr/>
          </p:nvSpPr>
          <p:spPr>
            <a:xfrm>
              <a:off x="7065820" y="47509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48" name="Oval 47">
              <a:extLst>
                <a:ext uri="{FF2B5EF4-FFF2-40B4-BE49-F238E27FC236}">
                  <a16:creationId xmlns:a16="http://schemas.microsoft.com/office/drawing/2014/main" id="{24F8F4B5-6977-1D52-4C5A-DE16832956C6}"/>
                </a:ext>
              </a:extLst>
            </p:cNvPr>
            <p:cNvSpPr/>
            <p:nvPr/>
          </p:nvSpPr>
          <p:spPr>
            <a:xfrm>
              <a:off x="7128165" y="491854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49" name="Oval 48">
              <a:extLst>
                <a:ext uri="{FF2B5EF4-FFF2-40B4-BE49-F238E27FC236}">
                  <a16:creationId xmlns:a16="http://schemas.microsoft.com/office/drawing/2014/main" id="{733692B2-E954-1D04-5249-223FF7D30A1E}"/>
                </a:ext>
              </a:extLst>
            </p:cNvPr>
            <p:cNvSpPr/>
            <p:nvPr/>
          </p:nvSpPr>
          <p:spPr>
            <a:xfrm>
              <a:off x="7675420" y="49033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50" name="Oval 49">
              <a:extLst>
                <a:ext uri="{FF2B5EF4-FFF2-40B4-BE49-F238E27FC236}">
                  <a16:creationId xmlns:a16="http://schemas.microsoft.com/office/drawing/2014/main" id="{31429FB9-9372-6CB2-CFF5-55035A24F753}"/>
                </a:ext>
              </a:extLst>
            </p:cNvPr>
            <p:cNvSpPr/>
            <p:nvPr/>
          </p:nvSpPr>
          <p:spPr>
            <a:xfrm>
              <a:off x="7751620" y="46747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51" name="Oval 50">
              <a:extLst>
                <a:ext uri="{FF2B5EF4-FFF2-40B4-BE49-F238E27FC236}">
                  <a16:creationId xmlns:a16="http://schemas.microsoft.com/office/drawing/2014/main" id="{966F8D90-FDE0-13A5-C0DE-7BED55AC2148}"/>
                </a:ext>
              </a:extLst>
            </p:cNvPr>
            <p:cNvSpPr/>
            <p:nvPr/>
          </p:nvSpPr>
          <p:spPr>
            <a:xfrm>
              <a:off x="7813965" y="484234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52" name="Oval 51">
              <a:extLst>
                <a:ext uri="{FF2B5EF4-FFF2-40B4-BE49-F238E27FC236}">
                  <a16:creationId xmlns:a16="http://schemas.microsoft.com/office/drawing/2014/main" id="{DC70CFAA-1D4D-7995-684A-6127567DF309}"/>
                </a:ext>
              </a:extLst>
            </p:cNvPr>
            <p:cNvSpPr/>
            <p:nvPr/>
          </p:nvSpPr>
          <p:spPr>
            <a:xfrm>
              <a:off x="7904020" y="465946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53" name="Oval 52">
              <a:extLst>
                <a:ext uri="{FF2B5EF4-FFF2-40B4-BE49-F238E27FC236}">
                  <a16:creationId xmlns:a16="http://schemas.microsoft.com/office/drawing/2014/main" id="{17586268-3277-BC20-2022-B112EF7F883F}"/>
                </a:ext>
              </a:extLst>
            </p:cNvPr>
            <p:cNvSpPr/>
            <p:nvPr/>
          </p:nvSpPr>
          <p:spPr>
            <a:xfrm>
              <a:off x="7980220" y="443086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54" name="Oval 53">
              <a:extLst>
                <a:ext uri="{FF2B5EF4-FFF2-40B4-BE49-F238E27FC236}">
                  <a16:creationId xmlns:a16="http://schemas.microsoft.com/office/drawing/2014/main" id="{76E12008-FE9A-7125-1F99-98AAA7B8E73A}"/>
                </a:ext>
              </a:extLst>
            </p:cNvPr>
            <p:cNvSpPr/>
            <p:nvPr/>
          </p:nvSpPr>
          <p:spPr>
            <a:xfrm>
              <a:off x="8042565" y="45985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55" name="Oval 54">
              <a:extLst>
                <a:ext uri="{FF2B5EF4-FFF2-40B4-BE49-F238E27FC236}">
                  <a16:creationId xmlns:a16="http://schemas.microsoft.com/office/drawing/2014/main" id="{16C124C2-5884-D02F-1231-003942C4CB3F}"/>
                </a:ext>
              </a:extLst>
            </p:cNvPr>
            <p:cNvSpPr/>
            <p:nvPr/>
          </p:nvSpPr>
          <p:spPr>
            <a:xfrm>
              <a:off x="8208820" y="511666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56" name="Oval 55">
              <a:extLst>
                <a:ext uri="{FF2B5EF4-FFF2-40B4-BE49-F238E27FC236}">
                  <a16:creationId xmlns:a16="http://schemas.microsoft.com/office/drawing/2014/main" id="{B575B468-69C7-87A8-03E9-64EA520C66D4}"/>
                </a:ext>
              </a:extLst>
            </p:cNvPr>
            <p:cNvSpPr/>
            <p:nvPr/>
          </p:nvSpPr>
          <p:spPr>
            <a:xfrm>
              <a:off x="8285020" y="488806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
          <p:nvSpPr>
            <p:cNvPr id="57" name="Oval 56">
              <a:extLst>
                <a:ext uri="{FF2B5EF4-FFF2-40B4-BE49-F238E27FC236}">
                  <a16:creationId xmlns:a16="http://schemas.microsoft.com/office/drawing/2014/main" id="{B18CA72C-0E4A-ADCC-E460-3384808E4F2B}"/>
                </a:ext>
              </a:extLst>
            </p:cNvPr>
            <p:cNvSpPr/>
            <p:nvPr/>
          </p:nvSpPr>
          <p:spPr>
            <a:xfrm>
              <a:off x="8347365" y="5055704"/>
              <a:ext cx="91440" cy="9144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grpSp>
      <p:sp>
        <p:nvSpPr>
          <p:cNvPr id="58" name="TextBox 57">
            <a:extLst>
              <a:ext uri="{FF2B5EF4-FFF2-40B4-BE49-F238E27FC236}">
                <a16:creationId xmlns:a16="http://schemas.microsoft.com/office/drawing/2014/main" id="{14FA46BA-8B68-AB99-7374-6BFBC34BF77A}"/>
              </a:ext>
            </a:extLst>
          </p:cNvPr>
          <p:cNvSpPr txBox="1"/>
          <p:nvPr/>
        </p:nvSpPr>
        <p:spPr>
          <a:xfrm>
            <a:off x="1374207" y="5445982"/>
            <a:ext cx="1524057" cy="509799"/>
          </a:xfrm>
          <a:prstGeom prst="rect">
            <a:avLst/>
          </a:prstGeom>
          <a:noFill/>
        </p:spPr>
        <p:txBody>
          <a:bodyPr wrap="square" rtlCol="0">
            <a:spAutoFit/>
          </a:bodyPr>
          <a:lstStyle/>
          <a:p>
            <a:r>
              <a:rPr lang="en-US" sz="2728" b="1" dirty="0">
                <a:solidFill>
                  <a:schemeClr val="bg1"/>
                </a:solidFill>
              </a:rPr>
              <a:t>BOILING</a:t>
            </a:r>
          </a:p>
        </p:txBody>
      </p:sp>
      <p:sp>
        <p:nvSpPr>
          <p:cNvPr id="59" name="TextBox 58">
            <a:extLst>
              <a:ext uri="{FF2B5EF4-FFF2-40B4-BE49-F238E27FC236}">
                <a16:creationId xmlns:a16="http://schemas.microsoft.com/office/drawing/2014/main" id="{146F8465-E5E1-F62A-8DFD-517021D9D82B}"/>
              </a:ext>
            </a:extLst>
          </p:cNvPr>
          <p:cNvSpPr txBox="1"/>
          <p:nvPr/>
        </p:nvSpPr>
        <p:spPr>
          <a:xfrm>
            <a:off x="3235012" y="2831364"/>
            <a:ext cx="1482213" cy="929633"/>
          </a:xfrm>
          <a:prstGeom prst="rect">
            <a:avLst/>
          </a:prstGeom>
          <a:noFill/>
        </p:spPr>
        <p:txBody>
          <a:bodyPr wrap="square" rtlCol="0">
            <a:spAutoFit/>
          </a:bodyPr>
          <a:lstStyle/>
          <a:p>
            <a:r>
              <a:rPr lang="en-US" sz="2728" b="1" dirty="0">
                <a:solidFill>
                  <a:schemeClr val="bg1"/>
                </a:solidFill>
              </a:rPr>
              <a:t>100 °C</a:t>
            </a:r>
          </a:p>
          <a:p>
            <a:r>
              <a:rPr lang="en-US" sz="2728" b="1" dirty="0">
                <a:solidFill>
                  <a:schemeClr val="bg1"/>
                </a:solidFill>
              </a:rPr>
              <a:t>212 °F</a:t>
            </a:r>
          </a:p>
        </p:txBody>
      </p:sp>
      <p:sp>
        <p:nvSpPr>
          <p:cNvPr id="60" name="Rectangle 59">
            <a:extLst>
              <a:ext uri="{FF2B5EF4-FFF2-40B4-BE49-F238E27FC236}">
                <a16:creationId xmlns:a16="http://schemas.microsoft.com/office/drawing/2014/main" id="{A98CB820-EFE5-B464-AA32-50FE1B1B2B98}"/>
              </a:ext>
            </a:extLst>
          </p:cNvPr>
          <p:cNvSpPr/>
          <p:nvPr/>
        </p:nvSpPr>
        <p:spPr>
          <a:xfrm>
            <a:off x="901658" y="941979"/>
            <a:ext cx="3021059" cy="509799"/>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r>
              <a:rPr lang="en-US" sz="2728" b="1" dirty="0">
                <a:solidFill>
                  <a:schemeClr val="tx1"/>
                </a:solidFill>
              </a:rPr>
              <a:t>2) Fahrenheit Scale </a:t>
            </a:r>
          </a:p>
        </p:txBody>
      </p:sp>
      <p:sp>
        <p:nvSpPr>
          <p:cNvPr id="61" name="Round Diagonal Corner Rectangle 62">
            <a:extLst>
              <a:ext uri="{FF2B5EF4-FFF2-40B4-BE49-F238E27FC236}">
                <a16:creationId xmlns:a16="http://schemas.microsoft.com/office/drawing/2014/main" id="{8CCDB90F-D883-ABED-241D-4D36C5521D52}"/>
              </a:ext>
            </a:extLst>
          </p:cNvPr>
          <p:cNvSpPr/>
          <p:nvPr/>
        </p:nvSpPr>
        <p:spPr>
          <a:xfrm>
            <a:off x="6649960" y="2289890"/>
            <a:ext cx="4483890" cy="1906842"/>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728" b="1" dirty="0">
                <a:solidFill>
                  <a:schemeClr val="tx1"/>
                </a:solidFill>
              </a:rPr>
              <a:t>The ice and steam point have values 32</a:t>
            </a:r>
            <a:r>
              <a:rPr lang="en-US" sz="2728" b="1" baseline="30000" dirty="0">
                <a:solidFill>
                  <a:schemeClr val="tx1"/>
                </a:solidFill>
              </a:rPr>
              <a:t>0</a:t>
            </a:r>
            <a:r>
              <a:rPr lang="en-US" sz="2728" b="1" dirty="0">
                <a:solidFill>
                  <a:schemeClr val="tx1"/>
                </a:solidFill>
              </a:rPr>
              <a:t>F and 212</a:t>
            </a:r>
            <a:r>
              <a:rPr lang="en-US" sz="2728" b="1" baseline="30000" dirty="0">
                <a:solidFill>
                  <a:schemeClr val="tx1"/>
                </a:solidFill>
              </a:rPr>
              <a:t>0</a:t>
            </a:r>
            <a:r>
              <a:rPr lang="en-US" sz="2728" b="1" dirty="0">
                <a:solidFill>
                  <a:schemeClr val="tx1"/>
                </a:solidFill>
              </a:rPr>
              <a:t>F respectively on the Fahrenheit scale</a:t>
            </a:r>
          </a:p>
        </p:txBody>
      </p:sp>
      <p:sp>
        <p:nvSpPr>
          <p:cNvPr id="62" name="Flowchart: Delay 61">
            <a:extLst>
              <a:ext uri="{FF2B5EF4-FFF2-40B4-BE49-F238E27FC236}">
                <a16:creationId xmlns:a16="http://schemas.microsoft.com/office/drawing/2014/main" id="{EA472045-9F81-B928-F1D2-D6387C3C2066}"/>
              </a:ext>
            </a:extLst>
          </p:cNvPr>
          <p:cNvSpPr/>
          <p:nvPr/>
        </p:nvSpPr>
        <p:spPr>
          <a:xfrm rot="5400000">
            <a:off x="1031646" y="3415948"/>
            <a:ext cx="2205088" cy="178189"/>
          </a:xfrm>
          <a:prstGeom prst="flowChartDelay">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latin typeface="Bookman Old Style" panose="02050604050505020204" pitchFamily="18" charset="0"/>
            </a:endParaRPr>
          </a:p>
        </p:txBody>
      </p:sp>
    </p:spTree>
    <p:extLst>
      <p:ext uri="{BB962C8B-B14F-4D97-AF65-F5344CB8AC3E}">
        <p14:creationId xmlns:p14="http://schemas.microsoft.com/office/powerpoint/2010/main" val="223823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par>
                                <p:cTn id="13" presetID="9"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par>
                                <p:cTn id="22" presetID="9"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par>
                                <p:cTn id="25" presetID="9"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par>
                                <p:cTn id="28" presetID="9" presetClass="entr" presetSubtype="0" fill="hold" nodeType="with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dissolve">
                                      <p:cBhvr>
                                        <p:cTn id="30" dur="500"/>
                                        <p:tgtEl>
                                          <p:spTgt spid="58"/>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dissolve">
                                      <p:cBhvr>
                                        <p:cTn id="35" dur="500"/>
                                        <p:tgtEl>
                                          <p:spTgt spid="5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left)">
                                      <p:cBhvr>
                                        <p:cTn id="40" dur="500"/>
                                        <p:tgtEl>
                                          <p:spTgt spid="6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500"/>
                                        <p:tgtEl>
                                          <p:spTgt spid="61"/>
                                        </p:tgtEl>
                                      </p:cBhvr>
                                    </p:animEffect>
                                    <p:set>
                                      <p:cBhvr>
                                        <p:cTn id="45" dur="1" fill="hold">
                                          <p:stCondLst>
                                            <p:cond delay="499"/>
                                          </p:stCondLst>
                                        </p:cTn>
                                        <p:tgtEl>
                                          <p:spTgt spid="61"/>
                                        </p:tgtEl>
                                        <p:attrNameLst>
                                          <p:attrName>style.visibility</p:attrName>
                                        </p:attrNameLst>
                                      </p:cBhvr>
                                      <p:to>
                                        <p:strVal val="hidden"/>
                                      </p:to>
                                    </p:set>
                                  </p:childTnLst>
                                </p:cTn>
                              </p:par>
                              <p:par>
                                <p:cTn id="46" presetID="9" presetClass="entr" presetSubtype="0" fill="hold"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dissolve">
                                      <p:cBhvr>
                                        <p:cTn id="48"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8" grpId="0"/>
      <p:bldP spid="58" grpId="0"/>
      <p:bldP spid="59" grpId="0"/>
      <p:bldP spid="60" grpId="0"/>
      <p:bldP spid="61" grpId="0" animBg="1"/>
      <p:bldP spid="61" grpId="1" animBg="1"/>
      <p:bldP spid="6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26">
            <a:extLst>
              <a:ext uri="{FF2B5EF4-FFF2-40B4-BE49-F238E27FC236}">
                <a16:creationId xmlns:a16="http://schemas.microsoft.com/office/drawing/2014/main" id="{5E8FAB53-0983-22C4-8436-10A066A310F9}"/>
              </a:ext>
            </a:extLst>
          </p:cNvPr>
          <p:cNvSpPr/>
          <p:nvPr/>
        </p:nvSpPr>
        <p:spPr>
          <a:xfrm>
            <a:off x="679268" y="579723"/>
            <a:ext cx="3654357" cy="59217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GB" sz="2728" b="1" dirty="0">
                <a:solidFill>
                  <a:schemeClr val="tx1"/>
                </a:solidFill>
                <a:latin typeface="Bookman Old Style" panose="02050604050505020204" pitchFamily="18" charset="0"/>
              </a:rPr>
              <a:t>Ideal gas equation</a:t>
            </a:r>
            <a:endParaRPr lang="en-US" sz="2728" b="1" dirty="0">
              <a:solidFill>
                <a:schemeClr val="tx1"/>
              </a:solidFill>
              <a:latin typeface="Bookman Old Style" panose="02050604050505020204" pitchFamily="18" charset="0"/>
            </a:endParaRPr>
          </a:p>
        </p:txBody>
      </p:sp>
      <p:sp>
        <p:nvSpPr>
          <p:cNvPr id="5" name="TextBox 4">
            <a:extLst>
              <a:ext uri="{FF2B5EF4-FFF2-40B4-BE49-F238E27FC236}">
                <a16:creationId xmlns:a16="http://schemas.microsoft.com/office/drawing/2014/main" id="{ECC72C3D-2297-BF0F-84EF-045E3AC2FD9B}"/>
              </a:ext>
            </a:extLst>
          </p:cNvPr>
          <p:cNvSpPr txBox="1"/>
          <p:nvPr/>
        </p:nvSpPr>
        <p:spPr>
          <a:xfrm>
            <a:off x="816700" y="1390960"/>
            <a:ext cx="2452332" cy="509799"/>
          </a:xfrm>
          <a:prstGeom prst="rect">
            <a:avLst/>
          </a:prstGeom>
          <a:noFill/>
        </p:spPr>
        <p:txBody>
          <a:bodyPr wrap="square" rtlCol="0">
            <a:spAutoFit/>
          </a:bodyPr>
          <a:lstStyle/>
          <a:p>
            <a:r>
              <a:rPr lang="en-US" sz="2728" b="1" dirty="0">
                <a:solidFill>
                  <a:schemeClr val="bg1"/>
                </a:solidFill>
              </a:rPr>
              <a:t>P : Pressure</a:t>
            </a:r>
          </a:p>
        </p:txBody>
      </p:sp>
      <p:sp>
        <p:nvSpPr>
          <p:cNvPr id="6" name="TextBox 5">
            <a:extLst>
              <a:ext uri="{FF2B5EF4-FFF2-40B4-BE49-F238E27FC236}">
                <a16:creationId xmlns:a16="http://schemas.microsoft.com/office/drawing/2014/main" id="{C558BDBD-84EA-14D4-4BF0-489D52E8823B}"/>
              </a:ext>
            </a:extLst>
          </p:cNvPr>
          <p:cNvSpPr txBox="1"/>
          <p:nvPr/>
        </p:nvSpPr>
        <p:spPr>
          <a:xfrm>
            <a:off x="1518343" y="4559358"/>
            <a:ext cx="3737051" cy="1221077"/>
          </a:xfrm>
          <a:prstGeom prst="rect">
            <a:avLst/>
          </a:prstGeom>
          <a:noFill/>
          <a:ln w="28575">
            <a:solidFill>
              <a:srgbClr val="00B0F0"/>
            </a:solidFill>
          </a:ln>
        </p:spPr>
        <p:txBody>
          <a:bodyPr wrap="square" rtlCol="0">
            <a:spAutoFit/>
          </a:bodyPr>
          <a:lstStyle/>
          <a:p>
            <a:endParaRPr lang="en-US" sz="2728" b="1">
              <a:latin typeface="Bookman Old Style" panose="02050604050505020204" pitchFamily="18" charset="0"/>
            </a:endParaRPr>
          </a:p>
        </p:txBody>
      </p:sp>
      <p:sp>
        <p:nvSpPr>
          <p:cNvPr id="7" name="TextBox 6">
            <a:extLst>
              <a:ext uri="{FF2B5EF4-FFF2-40B4-BE49-F238E27FC236}">
                <a16:creationId xmlns:a16="http://schemas.microsoft.com/office/drawing/2014/main" id="{35B0A718-8891-7411-F1B7-D504BB8088AE}"/>
              </a:ext>
            </a:extLst>
          </p:cNvPr>
          <p:cNvSpPr txBox="1"/>
          <p:nvPr/>
        </p:nvSpPr>
        <p:spPr>
          <a:xfrm>
            <a:off x="816699" y="1959335"/>
            <a:ext cx="1800626" cy="509799"/>
          </a:xfrm>
          <a:prstGeom prst="rect">
            <a:avLst/>
          </a:prstGeom>
          <a:noFill/>
        </p:spPr>
        <p:txBody>
          <a:bodyPr wrap="square" rtlCol="0">
            <a:spAutoFit/>
          </a:bodyPr>
          <a:lstStyle/>
          <a:p>
            <a:r>
              <a:rPr lang="en-US" sz="2728" b="1" dirty="0">
                <a:solidFill>
                  <a:schemeClr val="bg1"/>
                </a:solidFill>
              </a:rPr>
              <a:t>V : Volume</a:t>
            </a:r>
          </a:p>
        </p:txBody>
      </p:sp>
      <p:sp>
        <p:nvSpPr>
          <p:cNvPr id="8" name="TextBox 7">
            <a:extLst>
              <a:ext uri="{FF2B5EF4-FFF2-40B4-BE49-F238E27FC236}">
                <a16:creationId xmlns:a16="http://schemas.microsoft.com/office/drawing/2014/main" id="{7743E9E3-C465-4ED5-1872-9EB179B14B93}"/>
              </a:ext>
            </a:extLst>
          </p:cNvPr>
          <p:cNvSpPr txBox="1"/>
          <p:nvPr/>
        </p:nvSpPr>
        <p:spPr>
          <a:xfrm>
            <a:off x="841949" y="2488919"/>
            <a:ext cx="2452332" cy="509799"/>
          </a:xfrm>
          <a:prstGeom prst="rect">
            <a:avLst/>
          </a:prstGeom>
          <a:noFill/>
        </p:spPr>
        <p:txBody>
          <a:bodyPr wrap="square" rtlCol="0">
            <a:spAutoFit/>
          </a:bodyPr>
          <a:lstStyle/>
          <a:p>
            <a:r>
              <a:rPr lang="en-US" sz="2728" b="1" dirty="0">
                <a:solidFill>
                  <a:schemeClr val="bg1"/>
                </a:solidFill>
              </a:rPr>
              <a:t>T : Temperature</a:t>
            </a:r>
          </a:p>
        </p:txBody>
      </p:sp>
      <p:sp>
        <p:nvSpPr>
          <p:cNvPr id="9" name="TextBox 8">
            <a:extLst>
              <a:ext uri="{FF2B5EF4-FFF2-40B4-BE49-F238E27FC236}">
                <a16:creationId xmlns:a16="http://schemas.microsoft.com/office/drawing/2014/main" id="{4EC0881B-BEF6-F8ED-6820-5F826DB318A6}"/>
              </a:ext>
            </a:extLst>
          </p:cNvPr>
          <p:cNvSpPr txBox="1"/>
          <p:nvPr/>
        </p:nvSpPr>
        <p:spPr>
          <a:xfrm>
            <a:off x="816700" y="3011828"/>
            <a:ext cx="5263880" cy="509799"/>
          </a:xfrm>
          <a:prstGeom prst="rect">
            <a:avLst/>
          </a:prstGeom>
          <a:noFill/>
        </p:spPr>
        <p:txBody>
          <a:bodyPr wrap="square" rtlCol="0">
            <a:spAutoFit/>
          </a:bodyPr>
          <a:lstStyle/>
          <a:p>
            <a:r>
              <a:rPr lang="en-US" sz="2728" b="1" dirty="0">
                <a:solidFill>
                  <a:schemeClr val="bg1"/>
                </a:solidFill>
              </a:rPr>
              <a:t>n : No. of moles (remains constant)</a:t>
            </a:r>
          </a:p>
        </p:txBody>
      </p:sp>
      <p:sp>
        <p:nvSpPr>
          <p:cNvPr id="10" name="TextBox 9">
            <a:extLst>
              <a:ext uri="{FF2B5EF4-FFF2-40B4-BE49-F238E27FC236}">
                <a16:creationId xmlns:a16="http://schemas.microsoft.com/office/drawing/2014/main" id="{1B753695-96EF-C197-B59C-FF043D5AFE4B}"/>
              </a:ext>
            </a:extLst>
          </p:cNvPr>
          <p:cNvSpPr txBox="1"/>
          <p:nvPr/>
        </p:nvSpPr>
        <p:spPr>
          <a:xfrm>
            <a:off x="816700" y="3613310"/>
            <a:ext cx="6242324" cy="509799"/>
          </a:xfrm>
          <a:prstGeom prst="rect">
            <a:avLst/>
          </a:prstGeom>
          <a:noFill/>
        </p:spPr>
        <p:txBody>
          <a:bodyPr wrap="square" rtlCol="0">
            <a:spAutoFit/>
          </a:bodyPr>
          <a:lstStyle/>
          <a:p>
            <a:r>
              <a:rPr lang="en-US" sz="2728" b="1" dirty="0">
                <a:solidFill>
                  <a:schemeClr val="bg1"/>
                </a:solidFill>
              </a:rPr>
              <a:t>R : Ideal gas constant (remains constant)</a:t>
            </a:r>
          </a:p>
        </p:txBody>
      </p:sp>
      <p:sp>
        <p:nvSpPr>
          <p:cNvPr id="11" name="TextBox 10">
            <a:extLst>
              <a:ext uri="{FF2B5EF4-FFF2-40B4-BE49-F238E27FC236}">
                <a16:creationId xmlns:a16="http://schemas.microsoft.com/office/drawing/2014/main" id="{E58C4749-E06D-5655-2EC0-A11919EF894D}"/>
              </a:ext>
            </a:extLst>
          </p:cNvPr>
          <p:cNvSpPr txBox="1"/>
          <p:nvPr/>
        </p:nvSpPr>
        <p:spPr>
          <a:xfrm>
            <a:off x="5377745" y="4535400"/>
            <a:ext cx="2640100" cy="1318500"/>
          </a:xfrm>
          <a:prstGeom prst="rect">
            <a:avLst/>
          </a:prstGeom>
          <a:noFill/>
          <a:ln w="28575">
            <a:solidFill>
              <a:srgbClr val="00B0F0"/>
            </a:solidFill>
          </a:ln>
        </p:spPr>
        <p:txBody>
          <a:bodyPr wrap="square" rtlCol="0">
            <a:spAutoFit/>
          </a:bodyPr>
          <a:lstStyle/>
          <a:p>
            <a:endParaRPr lang="en-US" sz="2728" b="1" dirty="0">
              <a:latin typeface="Bookman Old Style" panose="02050604050505020204" pitchFamily="18" charset="0"/>
            </a:endParaRPr>
          </a:p>
        </p:txBody>
      </p:sp>
      <p:grpSp>
        <p:nvGrpSpPr>
          <p:cNvPr id="12" name="Group 11">
            <a:extLst>
              <a:ext uri="{FF2B5EF4-FFF2-40B4-BE49-F238E27FC236}">
                <a16:creationId xmlns:a16="http://schemas.microsoft.com/office/drawing/2014/main" id="{D197C651-214B-D51E-81ED-66574FDEF173}"/>
              </a:ext>
            </a:extLst>
          </p:cNvPr>
          <p:cNvGrpSpPr/>
          <p:nvPr/>
        </p:nvGrpSpPr>
        <p:grpSpPr>
          <a:xfrm>
            <a:off x="3783984" y="1512094"/>
            <a:ext cx="2879304" cy="528598"/>
            <a:chOff x="990600" y="1417623"/>
            <a:chExt cx="2150885" cy="303475"/>
          </a:xfrm>
        </p:grpSpPr>
        <p:sp>
          <p:nvSpPr>
            <p:cNvPr id="13" name="TextBox 12">
              <a:extLst>
                <a:ext uri="{FF2B5EF4-FFF2-40B4-BE49-F238E27FC236}">
                  <a16:creationId xmlns:a16="http://schemas.microsoft.com/office/drawing/2014/main" id="{B9FC1E4B-6896-A46D-F03E-D95612AA259D}"/>
                </a:ext>
              </a:extLst>
            </p:cNvPr>
            <p:cNvSpPr txBox="1"/>
            <p:nvPr/>
          </p:nvSpPr>
          <p:spPr>
            <a:xfrm>
              <a:off x="990600" y="1427078"/>
              <a:ext cx="1859165" cy="294020"/>
            </a:xfrm>
            <a:prstGeom prst="rect">
              <a:avLst/>
            </a:prstGeom>
            <a:noFill/>
            <a:ln w="28575">
              <a:solidFill>
                <a:srgbClr val="00B0F0"/>
              </a:solidFill>
            </a:ln>
          </p:spPr>
          <p:txBody>
            <a:bodyPr wrap="square" rtlCol="0">
              <a:spAutoFit/>
            </a:bodyPr>
            <a:lstStyle/>
            <a:p>
              <a:endParaRPr lang="en-US" sz="2728" b="1">
                <a:latin typeface="Bookman Old Style" panose="02050604050505020204" pitchFamily="18" charset="0"/>
              </a:endParaRPr>
            </a:p>
          </p:txBody>
        </p:sp>
        <p:sp>
          <p:nvSpPr>
            <p:cNvPr id="14" name="Rectangle 13">
              <a:extLst>
                <a:ext uri="{FF2B5EF4-FFF2-40B4-BE49-F238E27FC236}">
                  <a16:creationId xmlns:a16="http://schemas.microsoft.com/office/drawing/2014/main" id="{A1BD24A4-C9B6-F2FF-CB5F-CB012CC8176C}"/>
                </a:ext>
              </a:extLst>
            </p:cNvPr>
            <p:cNvSpPr/>
            <p:nvPr/>
          </p:nvSpPr>
          <p:spPr>
            <a:xfrm>
              <a:off x="1922285" y="1417623"/>
              <a:ext cx="1219200" cy="294020"/>
            </a:xfrm>
            <a:prstGeom prst="rect">
              <a:avLst/>
            </a:prstGeom>
          </p:spPr>
          <p:txBody>
            <a:bodyPr wrap="square">
              <a:spAutoFit/>
            </a:bodyPr>
            <a:lstStyle/>
            <a:p>
              <a:r>
                <a:rPr lang="en-US" sz="2728" b="1" dirty="0" err="1">
                  <a:solidFill>
                    <a:schemeClr val="bg1"/>
                  </a:solidFill>
                  <a:latin typeface="Bookman Old Style" panose="02050604050505020204" pitchFamily="18" charset="0"/>
                </a:rPr>
                <a:t>nRT</a:t>
              </a:r>
              <a:endParaRPr lang="en-US" sz="2728" b="1" dirty="0">
                <a:solidFill>
                  <a:schemeClr val="bg1"/>
                </a:solidFill>
                <a:latin typeface="Bookman Old Style" panose="02050604050505020204" pitchFamily="18" charset="0"/>
              </a:endParaRPr>
            </a:p>
          </p:txBody>
        </p:sp>
        <p:sp>
          <p:nvSpPr>
            <p:cNvPr id="15" name="TextBox 14">
              <a:extLst>
                <a:ext uri="{FF2B5EF4-FFF2-40B4-BE49-F238E27FC236}">
                  <a16:creationId xmlns:a16="http://schemas.microsoft.com/office/drawing/2014/main" id="{BB019F70-60E9-9D75-A2DA-4468A1217327}"/>
                </a:ext>
              </a:extLst>
            </p:cNvPr>
            <p:cNvSpPr txBox="1"/>
            <p:nvPr/>
          </p:nvSpPr>
          <p:spPr>
            <a:xfrm>
              <a:off x="1081714" y="1421697"/>
              <a:ext cx="498386" cy="294020"/>
            </a:xfrm>
            <a:prstGeom prst="rect">
              <a:avLst/>
            </a:prstGeom>
            <a:noFill/>
          </p:spPr>
          <p:txBody>
            <a:bodyPr wrap="none" rtlCol="0">
              <a:spAutoFit/>
            </a:bodyPr>
            <a:lstStyle/>
            <a:p>
              <a:r>
                <a:rPr lang="en-US" sz="2728" b="1" dirty="0">
                  <a:solidFill>
                    <a:schemeClr val="bg1"/>
                  </a:solidFill>
                  <a:latin typeface="Bookman Old Style" panose="02050604050505020204" pitchFamily="18" charset="0"/>
                </a:rPr>
                <a:t>PV</a:t>
              </a:r>
            </a:p>
          </p:txBody>
        </p:sp>
        <p:sp>
          <p:nvSpPr>
            <p:cNvPr id="16" name="Rectangle 15">
              <a:extLst>
                <a:ext uri="{FF2B5EF4-FFF2-40B4-BE49-F238E27FC236}">
                  <a16:creationId xmlns:a16="http://schemas.microsoft.com/office/drawing/2014/main" id="{C78480F5-EB72-6F72-3358-FEBC95FF894F}"/>
                </a:ext>
              </a:extLst>
            </p:cNvPr>
            <p:cNvSpPr/>
            <p:nvPr/>
          </p:nvSpPr>
          <p:spPr>
            <a:xfrm>
              <a:off x="1466037" y="1457468"/>
              <a:ext cx="536491" cy="258249"/>
            </a:xfrm>
            <a:prstGeom prst="rect">
              <a:avLst/>
            </a:prstGeom>
          </p:spPr>
          <p:txBody>
            <a:bodyPr wrap="square">
              <a:spAutoFit/>
            </a:bodyPr>
            <a:lstStyle/>
            <a:p>
              <a:pPr algn="ctr"/>
              <a:r>
                <a:rPr lang="en-US" sz="2338" b="1" dirty="0">
                  <a:solidFill>
                    <a:schemeClr val="bg1"/>
                  </a:solidFill>
                  <a:latin typeface="Bookman Old Style" panose="02050604050505020204" pitchFamily="18" charset="0"/>
                  <a:sym typeface="Symbol"/>
                </a:rPr>
                <a:t>=</a:t>
              </a:r>
              <a:endParaRPr lang="en-US" sz="2338" b="1" dirty="0">
                <a:solidFill>
                  <a:schemeClr val="bg1"/>
                </a:solidFill>
                <a:latin typeface="Bookman Old Style" panose="02050604050505020204" pitchFamily="18" charset="0"/>
              </a:endParaRPr>
            </a:p>
          </p:txBody>
        </p:sp>
      </p:grpSp>
      <p:graphicFrame>
        <p:nvGraphicFramePr>
          <p:cNvPr id="23" name="Object 22">
            <a:extLst>
              <a:ext uri="{FF2B5EF4-FFF2-40B4-BE49-F238E27FC236}">
                <a16:creationId xmlns:a16="http://schemas.microsoft.com/office/drawing/2014/main" id="{D64790ED-AF82-1A19-CFB3-A14CB7FA8AC6}"/>
              </a:ext>
            </a:extLst>
          </p:cNvPr>
          <p:cNvGraphicFramePr>
            <a:graphicFrameLocks noChangeAspect="1"/>
          </p:cNvGraphicFramePr>
          <p:nvPr>
            <p:extLst>
              <p:ext uri="{D42A27DB-BD31-4B8C-83A1-F6EECF244321}">
                <p14:modId xmlns:p14="http://schemas.microsoft.com/office/powerpoint/2010/main" val="228855701"/>
              </p:ext>
            </p:extLst>
          </p:nvPr>
        </p:nvGraphicFramePr>
        <p:xfrm>
          <a:off x="5759869" y="4576490"/>
          <a:ext cx="1920602" cy="1221078"/>
        </p:xfrm>
        <a:graphic>
          <a:graphicData uri="http://schemas.openxmlformats.org/presentationml/2006/ole">
            <mc:AlternateContent xmlns:mc="http://schemas.openxmlformats.org/markup-compatibility/2006">
              <mc:Choice xmlns:v="urn:schemas-microsoft-com:vml" Requires="v">
                <p:oleObj name="Equation" r:id="rId2" imgW="558720" imgH="355320" progId="Equation.DSMT4">
                  <p:embed/>
                </p:oleObj>
              </mc:Choice>
              <mc:Fallback>
                <p:oleObj name="Equation" r:id="rId2" imgW="558720" imgH="355320" progId="Equation.DSMT4">
                  <p:embed/>
                  <p:pic>
                    <p:nvPicPr>
                      <p:cNvPr id="0" name=""/>
                      <p:cNvPicPr/>
                      <p:nvPr/>
                    </p:nvPicPr>
                    <p:blipFill>
                      <a:blip r:embed="rId3"/>
                      <a:stretch>
                        <a:fillRect/>
                      </a:stretch>
                    </p:blipFill>
                    <p:spPr>
                      <a:xfrm>
                        <a:off x="5759869" y="4576490"/>
                        <a:ext cx="1920602" cy="1221078"/>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4C1152A4-BC9E-BC73-B6D3-A7BF657B1698}"/>
              </a:ext>
            </a:extLst>
          </p:cNvPr>
          <p:cNvGraphicFramePr>
            <a:graphicFrameLocks noChangeAspect="1"/>
          </p:cNvGraphicFramePr>
          <p:nvPr>
            <p:extLst>
              <p:ext uri="{D42A27DB-BD31-4B8C-83A1-F6EECF244321}">
                <p14:modId xmlns:p14="http://schemas.microsoft.com/office/powerpoint/2010/main" val="3282805980"/>
              </p:ext>
            </p:extLst>
          </p:nvPr>
        </p:nvGraphicFramePr>
        <p:xfrm>
          <a:off x="1757295" y="4559359"/>
          <a:ext cx="3130089" cy="1294541"/>
        </p:xfrm>
        <a:graphic>
          <a:graphicData uri="http://schemas.openxmlformats.org/presentationml/2006/ole">
            <mc:AlternateContent xmlns:mc="http://schemas.openxmlformats.org/markup-compatibility/2006">
              <mc:Choice xmlns:v="urn:schemas-microsoft-com:vml" Requires="v">
                <p:oleObj name="Equation" r:id="rId4" imgW="771080" imgH="318688" progId="Equation.DSMT4">
                  <p:embed/>
                </p:oleObj>
              </mc:Choice>
              <mc:Fallback>
                <p:oleObj name="Equation" r:id="rId4" imgW="771080" imgH="318688" progId="Equation.DSMT4">
                  <p:embed/>
                  <p:pic>
                    <p:nvPicPr>
                      <p:cNvPr id="0" name=""/>
                      <p:cNvPicPr/>
                      <p:nvPr/>
                    </p:nvPicPr>
                    <p:blipFill>
                      <a:blip r:embed="rId5"/>
                      <a:stretch>
                        <a:fillRect/>
                      </a:stretch>
                    </p:blipFill>
                    <p:spPr>
                      <a:xfrm>
                        <a:off x="1757295" y="4559359"/>
                        <a:ext cx="3130089" cy="1294541"/>
                      </a:xfrm>
                      <a:prstGeom prst="rect">
                        <a:avLst/>
                      </a:prstGeom>
                    </p:spPr>
                  </p:pic>
                </p:oleObj>
              </mc:Fallback>
            </mc:AlternateContent>
          </a:graphicData>
        </a:graphic>
      </p:graphicFrame>
    </p:spTree>
    <p:extLst>
      <p:ext uri="{BB962C8B-B14F-4D97-AF65-F5344CB8AC3E}">
        <p14:creationId xmlns:p14="http://schemas.microsoft.com/office/powerpoint/2010/main" val="2932862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par>
                                <p:cTn id="10" presetID="56" presetClass="path" presetSubtype="0" accel="50000" decel="50000" fill="hold" nodeType="withEffect">
                                  <p:stCondLst>
                                    <p:cond delay="0"/>
                                  </p:stCondLst>
                                  <p:childTnLst>
                                    <p:animMotion origin="layout" path="M -3.23667E-6 -2.91723E-6 L 0.37619 -0.02125 " pathEditMode="relative" rAng="0" ptsTypes="AA">
                                      <p:cBhvr>
                                        <p:cTn id="11" dur="2000" fill="hold"/>
                                        <p:tgtEl>
                                          <p:spTgt spid="12"/>
                                        </p:tgtEl>
                                        <p:attrNameLst>
                                          <p:attrName>ppt_x</p:attrName>
                                          <p:attrName>ppt_y</p:attrName>
                                        </p:attrNameLst>
                                      </p:cBhvr>
                                      <p:rCtr x="18803" y="-1063"/>
                                    </p:animMotion>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iterate type="lt">
                                    <p:tmPct val="10000"/>
                                  </p:iterate>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iterate type="lt">
                                    <p:tmPct val="10000"/>
                                  </p:iterate>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iterate type="lt">
                                    <p:tmPct val="10000"/>
                                  </p:iterate>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iterate type="lt">
                                    <p:tmPct val="10000"/>
                                  </p:iterate>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iterate type="lt">
                                    <p:tmPct val="10000"/>
                                  </p:iterate>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a:extLst>
              <a:ext uri="{FF2B5EF4-FFF2-40B4-BE49-F238E27FC236}">
                <a16:creationId xmlns:a16="http://schemas.microsoft.com/office/drawing/2014/main" id="{F2A66B64-BD1C-D848-2A50-9ED42D70FFEB}"/>
              </a:ext>
            </a:extLst>
          </p:cNvPr>
          <p:cNvSpPr/>
          <p:nvPr/>
        </p:nvSpPr>
        <p:spPr>
          <a:xfrm>
            <a:off x="5348637" y="4266958"/>
            <a:ext cx="5194208" cy="2228288"/>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728" b="1" dirty="0">
                <a:solidFill>
                  <a:schemeClr val="tx1"/>
                </a:solidFill>
              </a:rPr>
              <a:t>Experiments show that all gases at low densities exhibit same expansion </a:t>
            </a:r>
            <a:r>
              <a:rPr lang="en-US" sz="2728" b="1" dirty="0" err="1">
                <a:solidFill>
                  <a:schemeClr val="tx1"/>
                </a:solidFill>
              </a:rPr>
              <a:t>behaviour</a:t>
            </a:r>
            <a:r>
              <a:rPr lang="en-US" sz="2728" b="1" dirty="0">
                <a:solidFill>
                  <a:schemeClr val="tx1"/>
                </a:solidFill>
              </a:rPr>
              <a:t>.</a:t>
            </a:r>
          </a:p>
        </p:txBody>
      </p:sp>
      <p:sp>
        <p:nvSpPr>
          <p:cNvPr id="5" name="Rectangle 4">
            <a:extLst>
              <a:ext uri="{FF2B5EF4-FFF2-40B4-BE49-F238E27FC236}">
                <a16:creationId xmlns:a16="http://schemas.microsoft.com/office/drawing/2014/main" id="{8007F6D2-8135-D8CB-A32F-BD010446ADFC}"/>
              </a:ext>
            </a:extLst>
          </p:cNvPr>
          <p:cNvSpPr/>
          <p:nvPr/>
        </p:nvSpPr>
        <p:spPr>
          <a:xfrm>
            <a:off x="597022" y="721465"/>
            <a:ext cx="9945823" cy="1349468"/>
          </a:xfrm>
          <a:prstGeom prst="rect">
            <a:avLst/>
          </a:prstGeom>
        </p:spPr>
        <p:txBody>
          <a:bodyPr wrap="square">
            <a:spAutoFit/>
          </a:bodyPr>
          <a:lstStyle/>
          <a:p>
            <a:pPr marL="334087" indent="-334087" algn="just">
              <a:buFont typeface="Wingdings" pitchFamily="2" charset="2"/>
              <a:buChar char="Ø"/>
            </a:pPr>
            <a:r>
              <a:rPr lang="en-US" sz="2728" b="1" dirty="0">
                <a:solidFill>
                  <a:schemeClr val="bg1"/>
                </a:solidFill>
              </a:rPr>
              <a:t>Liquid in gas thermometers shows different readings for temperatures other than the fixed points because of different expansion properties.</a:t>
            </a:r>
          </a:p>
        </p:txBody>
      </p:sp>
      <p:sp>
        <p:nvSpPr>
          <p:cNvPr id="6" name="Rectangle 5">
            <a:extLst>
              <a:ext uri="{FF2B5EF4-FFF2-40B4-BE49-F238E27FC236}">
                <a16:creationId xmlns:a16="http://schemas.microsoft.com/office/drawing/2014/main" id="{6520C4B8-B467-980C-B163-E7793BA512E0}"/>
              </a:ext>
            </a:extLst>
          </p:cNvPr>
          <p:cNvSpPr/>
          <p:nvPr/>
        </p:nvSpPr>
        <p:spPr>
          <a:xfrm>
            <a:off x="587742" y="2069665"/>
            <a:ext cx="9945822" cy="929633"/>
          </a:xfrm>
          <a:prstGeom prst="rect">
            <a:avLst/>
          </a:prstGeom>
        </p:spPr>
        <p:txBody>
          <a:bodyPr wrap="square">
            <a:spAutoFit/>
          </a:bodyPr>
          <a:lstStyle/>
          <a:p>
            <a:pPr marL="334087" indent="-334087">
              <a:buFont typeface="Wingdings" pitchFamily="2" charset="2"/>
              <a:buChar char="Ø"/>
            </a:pPr>
            <a:r>
              <a:rPr lang="en-US" sz="2728" b="1" dirty="0">
                <a:solidFill>
                  <a:schemeClr val="bg1"/>
                </a:solidFill>
              </a:rPr>
              <a:t>A thermometer that uses gas, gives the same readings regardless of which gas is used.</a:t>
            </a:r>
          </a:p>
        </p:txBody>
      </p:sp>
      <p:sp>
        <p:nvSpPr>
          <p:cNvPr id="7" name="Cloud 6">
            <a:extLst>
              <a:ext uri="{FF2B5EF4-FFF2-40B4-BE49-F238E27FC236}">
                <a16:creationId xmlns:a16="http://schemas.microsoft.com/office/drawing/2014/main" id="{4BD14706-C71B-0DA2-C922-2AEFE3936544}"/>
              </a:ext>
            </a:extLst>
          </p:cNvPr>
          <p:cNvSpPr/>
          <p:nvPr/>
        </p:nvSpPr>
        <p:spPr>
          <a:xfrm>
            <a:off x="207887" y="3164440"/>
            <a:ext cx="5791140" cy="2983160"/>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728" b="1" dirty="0">
                <a:solidFill>
                  <a:schemeClr val="tx1"/>
                </a:solidFill>
              </a:rPr>
              <a:t>The variables that describe the behavior of a given quantity of gas are pressure, volume and temperature (P,V,T).</a:t>
            </a:r>
          </a:p>
        </p:txBody>
      </p:sp>
      <p:sp>
        <p:nvSpPr>
          <p:cNvPr id="8" name="Cloud 7">
            <a:extLst>
              <a:ext uri="{FF2B5EF4-FFF2-40B4-BE49-F238E27FC236}">
                <a16:creationId xmlns:a16="http://schemas.microsoft.com/office/drawing/2014/main" id="{28730550-269D-585D-3C20-C40D2F1D46B3}"/>
              </a:ext>
            </a:extLst>
          </p:cNvPr>
          <p:cNvSpPr/>
          <p:nvPr/>
        </p:nvSpPr>
        <p:spPr>
          <a:xfrm>
            <a:off x="5696477" y="2610448"/>
            <a:ext cx="5194208" cy="1781889"/>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728" b="1" dirty="0">
                <a:solidFill>
                  <a:schemeClr val="tx1"/>
                </a:solidFill>
              </a:rPr>
              <a:t>Where T = t + 273.15 ; t is the temperature in </a:t>
            </a:r>
            <a:r>
              <a:rPr lang="en-US" sz="2728" b="1" baseline="30000" dirty="0" err="1">
                <a:solidFill>
                  <a:schemeClr val="tx1"/>
                </a:solidFill>
              </a:rPr>
              <a:t>o</a:t>
            </a:r>
            <a:r>
              <a:rPr lang="en-US" sz="2728" b="1" dirty="0" err="1">
                <a:solidFill>
                  <a:schemeClr val="tx1"/>
                </a:solidFill>
              </a:rPr>
              <a:t>C</a:t>
            </a:r>
            <a:endParaRPr lang="en-US" sz="2728" b="1" dirty="0">
              <a:solidFill>
                <a:schemeClr val="tx1"/>
              </a:solidFill>
            </a:endParaRPr>
          </a:p>
        </p:txBody>
      </p:sp>
    </p:spTree>
    <p:extLst>
      <p:ext uri="{BB962C8B-B14F-4D97-AF65-F5344CB8AC3E}">
        <p14:creationId xmlns:p14="http://schemas.microsoft.com/office/powerpoint/2010/main" val="1682735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iterate type="lt">
                                    <p:tmPct val="0"/>
                                  </p:iterate>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iterate type="lt">
                                    <p:tmPct val="0"/>
                                  </p:iterate>
                                  <p:childTnLst>
                                    <p:animEffect transition="out" filter="fade">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iterate type="lt">
                                    <p:tmPct val="10000"/>
                                  </p:iterate>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iterate type="lt">
                                    <p:tmPct val="0"/>
                                  </p:iterate>
                                  <p:childTnLst>
                                    <p:animEffect transition="out" filter="fade">
                                      <p:cBhvr>
                                        <p:cTn id="41" dur="500"/>
                                        <p:tgtEl>
                                          <p:spTgt spid="8"/>
                                        </p:tgtEl>
                                      </p:cBhvr>
                                    </p:animEffect>
                                    <p:set>
                                      <p:cBhvr>
                                        <p:cTn id="4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animBg="1"/>
      <p:bldP spid="4" grpId="1" animBg="1"/>
      <p:bldP spid="5" grpId="0"/>
      <p:bldP spid="6" grpId="0"/>
      <p:bldP spid="7" grpId="0"/>
      <p:bldP spid="7" grpId="1"/>
      <p:bldP spid="8" grpId="0"/>
      <p:bldP spid="8"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17B20C-AF10-97C7-3905-09D5AA6336FC}"/>
              </a:ext>
            </a:extLst>
          </p:cNvPr>
          <p:cNvSpPr/>
          <p:nvPr/>
        </p:nvSpPr>
        <p:spPr>
          <a:xfrm>
            <a:off x="873507" y="1472151"/>
            <a:ext cx="5411918" cy="509799"/>
          </a:xfrm>
          <a:prstGeom prst="rect">
            <a:avLst/>
          </a:prstGeom>
        </p:spPr>
        <p:txBody>
          <a:bodyPr wrap="square">
            <a:spAutoFit/>
          </a:bodyPr>
          <a:lstStyle/>
          <a:p>
            <a:r>
              <a:rPr lang="en-US" sz="2728" b="1" dirty="0">
                <a:solidFill>
                  <a:schemeClr val="bg1"/>
                </a:solidFill>
                <a:sym typeface="Symbol"/>
              </a:rPr>
              <a:t>At constant volume {P/T = constant} </a:t>
            </a:r>
            <a:endParaRPr lang="en-US" sz="2728" b="1" baseline="30000" dirty="0">
              <a:solidFill>
                <a:schemeClr val="bg1"/>
              </a:solidFill>
            </a:endParaRPr>
          </a:p>
        </p:txBody>
      </p:sp>
      <p:sp>
        <p:nvSpPr>
          <p:cNvPr id="5" name="Rectangle 4">
            <a:extLst>
              <a:ext uri="{FF2B5EF4-FFF2-40B4-BE49-F238E27FC236}">
                <a16:creationId xmlns:a16="http://schemas.microsoft.com/office/drawing/2014/main" id="{3667D690-58B5-1FF7-BF43-30F53D7AE785}"/>
              </a:ext>
            </a:extLst>
          </p:cNvPr>
          <p:cNvSpPr/>
          <p:nvPr/>
        </p:nvSpPr>
        <p:spPr>
          <a:xfrm>
            <a:off x="550844" y="707740"/>
            <a:ext cx="6777119" cy="509799"/>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en-US" sz="2728" b="1" dirty="0">
                <a:solidFill>
                  <a:schemeClr val="bg1"/>
                </a:solidFill>
              </a:rPr>
              <a:t>3) Kelvin scale or absolute temperature scale:</a:t>
            </a:r>
          </a:p>
        </p:txBody>
      </p:sp>
      <p:sp>
        <p:nvSpPr>
          <p:cNvPr id="6" name="Rectangle 5">
            <a:extLst>
              <a:ext uri="{FF2B5EF4-FFF2-40B4-BE49-F238E27FC236}">
                <a16:creationId xmlns:a16="http://schemas.microsoft.com/office/drawing/2014/main" id="{003E6129-BE79-90AE-EAFF-66320096274F}"/>
              </a:ext>
            </a:extLst>
          </p:cNvPr>
          <p:cNvSpPr/>
          <p:nvPr/>
        </p:nvSpPr>
        <p:spPr>
          <a:xfrm>
            <a:off x="5044130" y="2294144"/>
            <a:ext cx="6037619" cy="1349468"/>
          </a:xfrm>
          <a:prstGeom prst="rect">
            <a:avLst/>
          </a:prstGeom>
        </p:spPr>
        <p:txBody>
          <a:bodyPr wrap="square">
            <a:spAutoFit/>
          </a:bodyPr>
          <a:lstStyle/>
          <a:p>
            <a:pPr algn="just"/>
            <a:r>
              <a:rPr lang="en-US" sz="2728" b="1" dirty="0">
                <a:solidFill>
                  <a:schemeClr val="bg1"/>
                </a:solidFill>
                <a:latin typeface="Bookman Old Style" panose="02050604050505020204" pitchFamily="18" charset="0"/>
                <a:sym typeface="Symbol"/>
              </a:rPr>
              <a:t>-</a:t>
            </a:r>
            <a:r>
              <a:rPr lang="en-US" sz="2728" b="1" dirty="0">
                <a:solidFill>
                  <a:schemeClr val="bg1"/>
                </a:solidFill>
                <a:sym typeface="Symbol"/>
              </a:rPr>
              <a:t>273.15</a:t>
            </a:r>
            <a:r>
              <a:rPr lang="en-US" sz="2728" b="1" baseline="30000" dirty="0">
                <a:solidFill>
                  <a:schemeClr val="bg1"/>
                </a:solidFill>
                <a:sym typeface="Symbol"/>
              </a:rPr>
              <a:t> </a:t>
            </a:r>
            <a:r>
              <a:rPr lang="en-US" sz="2728" b="1" baseline="30000" dirty="0" err="1">
                <a:solidFill>
                  <a:schemeClr val="bg1"/>
                </a:solidFill>
                <a:sym typeface="Symbol"/>
              </a:rPr>
              <a:t>o</a:t>
            </a:r>
            <a:r>
              <a:rPr lang="en-US" sz="2728" b="1" dirty="0" err="1">
                <a:solidFill>
                  <a:schemeClr val="bg1"/>
                </a:solidFill>
                <a:sym typeface="Symbol"/>
              </a:rPr>
              <a:t>C</a:t>
            </a:r>
            <a:r>
              <a:rPr lang="en-US" sz="2728" b="1" dirty="0">
                <a:solidFill>
                  <a:schemeClr val="bg1"/>
                </a:solidFill>
                <a:sym typeface="Symbol"/>
              </a:rPr>
              <a:t> is called absolute zero temperature and taken as 0 Kelvin. Here P = 0 and V = 0.</a:t>
            </a:r>
            <a:endParaRPr lang="en-US" sz="2728" b="1" baseline="30000" dirty="0">
              <a:solidFill>
                <a:schemeClr val="bg1"/>
              </a:solidFill>
            </a:endParaRPr>
          </a:p>
        </p:txBody>
      </p:sp>
      <p:sp>
        <p:nvSpPr>
          <p:cNvPr id="7" name="Rectangle 6">
            <a:extLst>
              <a:ext uri="{FF2B5EF4-FFF2-40B4-BE49-F238E27FC236}">
                <a16:creationId xmlns:a16="http://schemas.microsoft.com/office/drawing/2014/main" id="{5730AF13-EA10-BF36-9170-EBE67288A3FA}"/>
              </a:ext>
            </a:extLst>
          </p:cNvPr>
          <p:cNvSpPr/>
          <p:nvPr/>
        </p:nvSpPr>
        <p:spPr>
          <a:xfrm>
            <a:off x="4050655" y="3705292"/>
            <a:ext cx="1269666" cy="509799"/>
          </a:xfrm>
          <a:prstGeom prst="rect">
            <a:avLst/>
          </a:prstGeom>
        </p:spPr>
        <p:txBody>
          <a:bodyPr wrap="square">
            <a:spAutoFit/>
          </a:bodyPr>
          <a:lstStyle/>
          <a:p>
            <a:r>
              <a:rPr lang="en-US" sz="2728" b="1" dirty="0">
                <a:solidFill>
                  <a:schemeClr val="bg1"/>
                </a:solidFill>
                <a:sym typeface="Symbol"/>
              </a:rPr>
              <a:t>Gas C</a:t>
            </a:r>
            <a:endParaRPr lang="en-US" sz="2728" b="1" baseline="30000" dirty="0">
              <a:solidFill>
                <a:schemeClr val="bg1"/>
              </a:solidFill>
            </a:endParaRPr>
          </a:p>
        </p:txBody>
      </p:sp>
      <p:grpSp>
        <p:nvGrpSpPr>
          <p:cNvPr id="8" name="Group 50">
            <a:extLst>
              <a:ext uri="{FF2B5EF4-FFF2-40B4-BE49-F238E27FC236}">
                <a16:creationId xmlns:a16="http://schemas.microsoft.com/office/drawing/2014/main" id="{45516EA8-5320-5A45-BA49-B704A234FB81}"/>
              </a:ext>
            </a:extLst>
          </p:cNvPr>
          <p:cNvGrpSpPr/>
          <p:nvPr/>
        </p:nvGrpSpPr>
        <p:grpSpPr>
          <a:xfrm>
            <a:off x="2289076" y="3039687"/>
            <a:ext cx="995373" cy="2841830"/>
            <a:chOff x="4550802" y="2592911"/>
            <a:chExt cx="1021578" cy="2916645"/>
          </a:xfrm>
        </p:grpSpPr>
        <p:cxnSp>
          <p:nvCxnSpPr>
            <p:cNvPr id="9" name="Straight Arrow Connector 8">
              <a:extLst>
                <a:ext uri="{FF2B5EF4-FFF2-40B4-BE49-F238E27FC236}">
                  <a16:creationId xmlns:a16="http://schemas.microsoft.com/office/drawing/2014/main" id="{A7029E30-9989-E412-5DE9-CA63A0E5F993}"/>
                </a:ext>
              </a:extLst>
            </p:cNvPr>
            <p:cNvCxnSpPr/>
            <p:nvPr/>
          </p:nvCxnSpPr>
          <p:spPr>
            <a:xfrm rot="5400000" flipH="1" flipV="1">
              <a:off x="3765718" y="3900259"/>
              <a:ext cx="219456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FE72953-D58F-1731-4A97-611929157F08}"/>
                </a:ext>
              </a:extLst>
            </p:cNvPr>
            <p:cNvSpPr/>
            <p:nvPr/>
          </p:nvSpPr>
          <p:spPr>
            <a:xfrm>
              <a:off x="4550802" y="5109446"/>
              <a:ext cx="1021578" cy="400110"/>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t</a:t>
              </a:r>
              <a:r>
                <a:rPr lang="en-US" sz="1949" b="1" baseline="-25000" dirty="0">
                  <a:solidFill>
                    <a:schemeClr val="bg1"/>
                  </a:solidFill>
                  <a:latin typeface="Bookman Old Style" panose="02050604050505020204" pitchFamily="18" charset="0"/>
                  <a:sym typeface="Symbol"/>
                </a:rPr>
                <a:t>  </a:t>
              </a:r>
              <a:r>
                <a:rPr lang="en-US" sz="1949" b="1" dirty="0">
                  <a:solidFill>
                    <a:schemeClr val="bg1"/>
                  </a:solidFill>
                  <a:latin typeface="Bookman Old Style" panose="02050604050505020204" pitchFamily="18" charset="0"/>
                  <a:sym typeface="Symbol"/>
                </a:rPr>
                <a:t>(</a:t>
              </a:r>
              <a:r>
                <a:rPr lang="en-US" sz="1949" b="1" baseline="30000" dirty="0" err="1">
                  <a:solidFill>
                    <a:schemeClr val="bg1"/>
                  </a:solidFill>
                  <a:latin typeface="Bookman Old Style" panose="02050604050505020204" pitchFamily="18" charset="0"/>
                  <a:sym typeface="Symbol"/>
                </a:rPr>
                <a:t>o</a:t>
              </a:r>
              <a:r>
                <a:rPr lang="en-US" sz="1949" b="1" dirty="0" err="1">
                  <a:solidFill>
                    <a:schemeClr val="bg1"/>
                  </a:solidFill>
                  <a:latin typeface="Bookman Old Style" panose="02050604050505020204" pitchFamily="18" charset="0"/>
                  <a:sym typeface="Symbol"/>
                </a:rPr>
                <a:t>C</a:t>
              </a:r>
              <a:r>
                <a:rPr lang="en-US" sz="1949" b="1" dirty="0">
                  <a:solidFill>
                    <a:schemeClr val="bg1"/>
                  </a:solidFill>
                  <a:latin typeface="Bookman Old Style" panose="02050604050505020204" pitchFamily="18" charset="0"/>
                  <a:sym typeface="Symbol"/>
                </a:rPr>
                <a:t>)</a:t>
              </a:r>
              <a:endParaRPr lang="en-US" sz="1949" b="1" dirty="0">
                <a:solidFill>
                  <a:schemeClr val="bg1"/>
                </a:solidFill>
                <a:latin typeface="Bookman Old Style" panose="02050604050505020204" pitchFamily="18" charset="0"/>
              </a:endParaRPr>
            </a:p>
          </p:txBody>
        </p:sp>
        <p:sp>
          <p:nvSpPr>
            <p:cNvPr id="11" name="Rectangle 10">
              <a:extLst>
                <a:ext uri="{FF2B5EF4-FFF2-40B4-BE49-F238E27FC236}">
                  <a16:creationId xmlns:a16="http://schemas.microsoft.com/office/drawing/2014/main" id="{52BC089F-5EE9-C99A-8E3D-C1C663C25228}"/>
                </a:ext>
              </a:extLst>
            </p:cNvPr>
            <p:cNvSpPr/>
            <p:nvPr/>
          </p:nvSpPr>
          <p:spPr>
            <a:xfrm>
              <a:off x="4588825" y="2592911"/>
              <a:ext cx="381000" cy="400110"/>
            </a:xfrm>
            <a:prstGeom prst="rect">
              <a:avLst/>
            </a:prstGeom>
          </p:spPr>
          <p:txBody>
            <a:bodyPr wrap="square">
              <a:spAutoFit/>
            </a:bodyPr>
            <a:lstStyle/>
            <a:p>
              <a:r>
                <a:rPr lang="en-US" sz="1949" b="1">
                  <a:latin typeface="Bookman Old Style" panose="02050604050505020204" pitchFamily="18" charset="0"/>
                  <a:sym typeface="Symbol"/>
                </a:rPr>
                <a:t>P</a:t>
              </a:r>
              <a:endParaRPr lang="en-US" sz="1949" b="1" baseline="30000">
                <a:latin typeface="Bookman Old Style" panose="02050604050505020204" pitchFamily="18" charset="0"/>
              </a:endParaRPr>
            </a:p>
          </p:txBody>
        </p:sp>
        <p:sp>
          <p:nvSpPr>
            <p:cNvPr id="12" name="Rectangle 11">
              <a:extLst>
                <a:ext uri="{FF2B5EF4-FFF2-40B4-BE49-F238E27FC236}">
                  <a16:creationId xmlns:a16="http://schemas.microsoft.com/office/drawing/2014/main" id="{A2D3FC91-69EE-6D10-21FD-3799D9D86310}"/>
                </a:ext>
              </a:extLst>
            </p:cNvPr>
            <p:cNvSpPr/>
            <p:nvPr/>
          </p:nvSpPr>
          <p:spPr>
            <a:xfrm>
              <a:off x="4654076" y="4909391"/>
              <a:ext cx="381000" cy="400110"/>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O</a:t>
              </a:r>
              <a:endParaRPr lang="en-US" sz="1949" b="1" baseline="30000" dirty="0">
                <a:solidFill>
                  <a:schemeClr val="bg1"/>
                </a:solidFill>
                <a:latin typeface="Bookman Old Style" panose="02050604050505020204" pitchFamily="18" charset="0"/>
              </a:endParaRPr>
            </a:p>
          </p:txBody>
        </p:sp>
      </p:grpSp>
      <p:sp>
        <p:nvSpPr>
          <p:cNvPr id="13" name="Rectangle 12">
            <a:extLst>
              <a:ext uri="{FF2B5EF4-FFF2-40B4-BE49-F238E27FC236}">
                <a16:creationId xmlns:a16="http://schemas.microsoft.com/office/drawing/2014/main" id="{D3B5D027-BEF3-6663-8C49-CB1E9040C9EA}"/>
              </a:ext>
            </a:extLst>
          </p:cNvPr>
          <p:cNvSpPr/>
          <p:nvPr/>
        </p:nvSpPr>
        <p:spPr>
          <a:xfrm>
            <a:off x="3444095" y="2784787"/>
            <a:ext cx="1216535" cy="509799"/>
          </a:xfrm>
          <a:prstGeom prst="rect">
            <a:avLst/>
          </a:prstGeom>
        </p:spPr>
        <p:txBody>
          <a:bodyPr wrap="square">
            <a:spAutoFit/>
          </a:bodyPr>
          <a:lstStyle/>
          <a:p>
            <a:r>
              <a:rPr lang="en-US" sz="2728" b="1" dirty="0">
                <a:solidFill>
                  <a:schemeClr val="bg1"/>
                </a:solidFill>
                <a:sym typeface="Symbol"/>
              </a:rPr>
              <a:t>Gas A</a:t>
            </a:r>
            <a:endParaRPr lang="en-US" sz="2728" b="1" baseline="30000" dirty="0">
              <a:solidFill>
                <a:schemeClr val="bg1"/>
              </a:solidFill>
            </a:endParaRPr>
          </a:p>
        </p:txBody>
      </p:sp>
      <p:sp>
        <p:nvSpPr>
          <p:cNvPr id="14" name="Rectangle 13">
            <a:extLst>
              <a:ext uri="{FF2B5EF4-FFF2-40B4-BE49-F238E27FC236}">
                <a16:creationId xmlns:a16="http://schemas.microsoft.com/office/drawing/2014/main" id="{389AB528-2B07-FCA9-055B-CC11975866E8}"/>
              </a:ext>
            </a:extLst>
          </p:cNvPr>
          <p:cNvSpPr/>
          <p:nvPr/>
        </p:nvSpPr>
        <p:spPr>
          <a:xfrm>
            <a:off x="3827594" y="3229385"/>
            <a:ext cx="1076558" cy="509799"/>
          </a:xfrm>
          <a:prstGeom prst="rect">
            <a:avLst/>
          </a:prstGeom>
        </p:spPr>
        <p:txBody>
          <a:bodyPr wrap="square">
            <a:spAutoFit/>
          </a:bodyPr>
          <a:lstStyle/>
          <a:p>
            <a:r>
              <a:rPr lang="en-US" sz="2728" b="1" dirty="0">
                <a:solidFill>
                  <a:schemeClr val="bg1"/>
                </a:solidFill>
                <a:sym typeface="Symbol"/>
              </a:rPr>
              <a:t>Gas B</a:t>
            </a:r>
            <a:endParaRPr lang="en-US" sz="2728" b="1" baseline="30000" dirty="0">
              <a:solidFill>
                <a:schemeClr val="bg1"/>
              </a:solidFill>
            </a:endParaRPr>
          </a:p>
        </p:txBody>
      </p:sp>
      <p:grpSp>
        <p:nvGrpSpPr>
          <p:cNvPr id="16" name="Group 15">
            <a:extLst>
              <a:ext uri="{FF2B5EF4-FFF2-40B4-BE49-F238E27FC236}">
                <a16:creationId xmlns:a16="http://schemas.microsoft.com/office/drawing/2014/main" id="{578821FB-2A3A-30E9-43CA-10E7F020FA21}"/>
              </a:ext>
            </a:extLst>
          </p:cNvPr>
          <p:cNvGrpSpPr/>
          <p:nvPr/>
        </p:nvGrpSpPr>
        <p:grpSpPr>
          <a:xfrm>
            <a:off x="570681" y="5227194"/>
            <a:ext cx="3831062" cy="634997"/>
            <a:chOff x="228600" y="4986341"/>
            <a:chExt cx="3931920" cy="651714"/>
          </a:xfrm>
        </p:grpSpPr>
        <p:sp>
          <p:nvSpPr>
            <p:cNvPr id="17" name="Rectangle 16">
              <a:extLst>
                <a:ext uri="{FF2B5EF4-FFF2-40B4-BE49-F238E27FC236}">
                  <a16:creationId xmlns:a16="http://schemas.microsoft.com/office/drawing/2014/main" id="{5FF82F5C-B87A-D6E9-9489-2769D3814711}"/>
                </a:ext>
              </a:extLst>
            </p:cNvPr>
            <p:cNvSpPr/>
            <p:nvPr/>
          </p:nvSpPr>
          <p:spPr>
            <a:xfrm>
              <a:off x="3316595" y="5114835"/>
              <a:ext cx="738829" cy="400110"/>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200</a:t>
              </a:r>
              <a:endParaRPr lang="en-US" sz="1949" b="1" baseline="30000" dirty="0">
                <a:solidFill>
                  <a:schemeClr val="bg1"/>
                </a:solidFill>
                <a:latin typeface="Bookman Old Style" panose="02050604050505020204" pitchFamily="18" charset="0"/>
              </a:endParaRPr>
            </a:p>
          </p:txBody>
        </p:sp>
        <p:cxnSp>
          <p:nvCxnSpPr>
            <p:cNvPr id="18" name="Straight Arrow Connector 17">
              <a:extLst>
                <a:ext uri="{FF2B5EF4-FFF2-40B4-BE49-F238E27FC236}">
                  <a16:creationId xmlns:a16="http://schemas.microsoft.com/office/drawing/2014/main" id="{D93AC097-D8AD-5BDF-F7D3-1DA88F78AD67}"/>
                </a:ext>
              </a:extLst>
            </p:cNvPr>
            <p:cNvCxnSpPr/>
            <p:nvPr/>
          </p:nvCxnSpPr>
          <p:spPr>
            <a:xfrm>
              <a:off x="228600" y="5086290"/>
              <a:ext cx="3931920" cy="0"/>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0EC8827-FBC7-F42C-6107-825D67EEB179}"/>
                </a:ext>
              </a:extLst>
            </p:cNvPr>
            <p:cNvCxnSpPr/>
            <p:nvPr/>
          </p:nvCxnSpPr>
          <p:spPr>
            <a:xfrm rot="16200000">
              <a:off x="3535680" y="5040570"/>
              <a:ext cx="91440" cy="0"/>
            </a:xfrm>
            <a:prstGeom prst="line">
              <a:avLst/>
            </a:prstGeom>
            <a:ln w="28575">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0B36526-C637-EF98-0E4E-ED45A3F83E96}"/>
                </a:ext>
              </a:extLst>
            </p:cNvPr>
            <p:cNvCxnSpPr/>
            <p:nvPr/>
          </p:nvCxnSpPr>
          <p:spPr>
            <a:xfrm rot="16200000">
              <a:off x="1097280" y="5055811"/>
              <a:ext cx="91440" cy="0"/>
            </a:xfrm>
            <a:prstGeom prst="line">
              <a:avLst/>
            </a:prstGeom>
            <a:ln w="28575">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746DC63-67B8-C5AB-71AC-476D61EC7164}"/>
                </a:ext>
              </a:extLst>
            </p:cNvPr>
            <p:cNvCxnSpPr/>
            <p:nvPr/>
          </p:nvCxnSpPr>
          <p:spPr>
            <a:xfrm rot="16200000">
              <a:off x="1811780" y="5043936"/>
              <a:ext cx="91440" cy="0"/>
            </a:xfrm>
            <a:prstGeom prst="line">
              <a:avLst/>
            </a:prstGeom>
            <a:ln w="28575">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B1E546B-44D8-670B-991C-CDECEDF17547}"/>
                </a:ext>
              </a:extLst>
            </p:cNvPr>
            <p:cNvCxnSpPr/>
            <p:nvPr/>
          </p:nvCxnSpPr>
          <p:spPr>
            <a:xfrm rot="16200000">
              <a:off x="2773680" y="5032061"/>
              <a:ext cx="91440" cy="0"/>
            </a:xfrm>
            <a:prstGeom prst="line">
              <a:avLst/>
            </a:prstGeom>
            <a:ln w="28575">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278FA37D-6066-EB97-1512-97715E599D00}"/>
                </a:ext>
              </a:extLst>
            </p:cNvPr>
            <p:cNvSpPr/>
            <p:nvPr/>
          </p:nvSpPr>
          <p:spPr>
            <a:xfrm>
              <a:off x="474025" y="5114835"/>
              <a:ext cx="1350325" cy="523220"/>
            </a:xfrm>
            <a:prstGeom prst="rect">
              <a:avLst/>
            </a:prstGeom>
          </p:spPr>
          <p:txBody>
            <a:bodyPr wrap="square">
              <a:spAutoFit/>
            </a:bodyPr>
            <a:lstStyle/>
            <a:p>
              <a:r>
                <a:rPr lang="en-US" sz="2728" b="1" dirty="0">
                  <a:solidFill>
                    <a:schemeClr val="bg1"/>
                  </a:solidFill>
                  <a:latin typeface="Bookman Old Style" panose="02050604050505020204" pitchFamily="18" charset="0"/>
                  <a:sym typeface="Symbol"/>
                </a:rPr>
                <a:t>-</a:t>
              </a:r>
              <a:r>
                <a:rPr lang="en-US" sz="1949" b="1" dirty="0">
                  <a:solidFill>
                    <a:schemeClr val="bg1"/>
                  </a:solidFill>
                  <a:latin typeface="Bookman Old Style" panose="02050604050505020204" pitchFamily="18" charset="0"/>
                  <a:sym typeface="Symbol"/>
                </a:rPr>
                <a:t>200</a:t>
              </a:r>
              <a:endParaRPr lang="en-US" sz="1949" b="1" baseline="30000" dirty="0">
                <a:solidFill>
                  <a:schemeClr val="bg1"/>
                </a:solidFill>
                <a:latin typeface="Bookman Old Style" panose="02050604050505020204" pitchFamily="18" charset="0"/>
              </a:endParaRPr>
            </a:p>
          </p:txBody>
        </p:sp>
      </p:grpSp>
      <p:sp>
        <p:nvSpPr>
          <p:cNvPr id="24" name="Rectangle 23">
            <a:extLst>
              <a:ext uri="{FF2B5EF4-FFF2-40B4-BE49-F238E27FC236}">
                <a16:creationId xmlns:a16="http://schemas.microsoft.com/office/drawing/2014/main" id="{EDF601BB-19FE-23F4-6FA6-C1997AB01EFA}"/>
              </a:ext>
            </a:extLst>
          </p:cNvPr>
          <p:cNvSpPr/>
          <p:nvPr/>
        </p:nvSpPr>
        <p:spPr>
          <a:xfrm>
            <a:off x="403667" y="3590239"/>
            <a:ext cx="2214688" cy="929633"/>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 </a:t>
            </a:r>
            <a:r>
              <a:rPr lang="en-US" sz="2728" b="1" dirty="0">
                <a:solidFill>
                  <a:schemeClr val="bg1"/>
                </a:solidFill>
                <a:sym typeface="Symbol"/>
              </a:rPr>
              <a:t>-273.15</a:t>
            </a:r>
            <a:r>
              <a:rPr lang="en-US" sz="2728" b="1" baseline="30000" dirty="0">
                <a:solidFill>
                  <a:schemeClr val="bg1"/>
                </a:solidFill>
                <a:sym typeface="Symbol"/>
              </a:rPr>
              <a:t> </a:t>
            </a:r>
            <a:r>
              <a:rPr lang="en-US" sz="2728" b="1" baseline="30000" dirty="0" err="1">
                <a:solidFill>
                  <a:schemeClr val="bg1"/>
                </a:solidFill>
                <a:sym typeface="Symbol"/>
              </a:rPr>
              <a:t>o</a:t>
            </a:r>
            <a:r>
              <a:rPr lang="en-US" sz="2728" b="1" dirty="0" err="1">
                <a:solidFill>
                  <a:schemeClr val="bg1"/>
                </a:solidFill>
                <a:sym typeface="Symbol"/>
              </a:rPr>
              <a:t>C</a:t>
            </a:r>
            <a:endParaRPr lang="en-US" sz="2728" b="1" dirty="0">
              <a:solidFill>
                <a:schemeClr val="bg1"/>
              </a:solidFill>
              <a:sym typeface="Symbol"/>
            </a:endParaRPr>
          </a:p>
          <a:p>
            <a:r>
              <a:rPr lang="en-US" sz="2728" b="1" dirty="0">
                <a:solidFill>
                  <a:schemeClr val="bg1"/>
                </a:solidFill>
                <a:sym typeface="Symbol"/>
              </a:rPr>
              <a:t> or 0 Kelvin</a:t>
            </a:r>
            <a:endParaRPr lang="en-US" sz="2728" b="1" baseline="30000" dirty="0">
              <a:solidFill>
                <a:schemeClr val="bg1"/>
              </a:solidFill>
            </a:endParaRPr>
          </a:p>
        </p:txBody>
      </p:sp>
      <p:sp>
        <p:nvSpPr>
          <p:cNvPr id="25" name="Cloud 24">
            <a:extLst>
              <a:ext uri="{FF2B5EF4-FFF2-40B4-BE49-F238E27FC236}">
                <a16:creationId xmlns:a16="http://schemas.microsoft.com/office/drawing/2014/main" id="{654503C1-6ABD-1406-744A-E6F0E6201617}"/>
              </a:ext>
            </a:extLst>
          </p:cNvPr>
          <p:cNvSpPr/>
          <p:nvPr/>
        </p:nvSpPr>
        <p:spPr>
          <a:xfrm>
            <a:off x="7953053" y="962640"/>
            <a:ext cx="2705559" cy="1197285"/>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728" b="1" dirty="0">
                <a:solidFill>
                  <a:schemeClr val="tx1"/>
                </a:solidFill>
              </a:rPr>
              <a:t>Y=</a:t>
            </a:r>
            <a:r>
              <a:rPr lang="en-US" sz="2728" b="1" dirty="0" err="1">
                <a:solidFill>
                  <a:schemeClr val="tx1"/>
                </a:solidFill>
              </a:rPr>
              <a:t>mX</a:t>
            </a:r>
            <a:r>
              <a:rPr lang="en-US" sz="2728" b="1" dirty="0">
                <a:solidFill>
                  <a:schemeClr val="tx1"/>
                </a:solidFill>
              </a:rPr>
              <a:t> + C</a:t>
            </a:r>
          </a:p>
          <a:p>
            <a:pPr algn="ctr"/>
            <a:r>
              <a:rPr lang="en-US" sz="2728" b="1" dirty="0">
                <a:solidFill>
                  <a:schemeClr val="tx1"/>
                </a:solidFill>
              </a:rPr>
              <a:t>Y=</a:t>
            </a:r>
            <a:r>
              <a:rPr lang="en-US" sz="2728" b="1" dirty="0" err="1">
                <a:solidFill>
                  <a:schemeClr val="tx1"/>
                </a:solidFill>
              </a:rPr>
              <a:t>mX</a:t>
            </a:r>
            <a:endParaRPr lang="en-US" sz="2728" dirty="0">
              <a:solidFill>
                <a:schemeClr val="tx1"/>
              </a:solidFill>
            </a:endParaRPr>
          </a:p>
        </p:txBody>
      </p:sp>
      <p:sp>
        <p:nvSpPr>
          <p:cNvPr id="26" name="Cloud 25">
            <a:extLst>
              <a:ext uri="{FF2B5EF4-FFF2-40B4-BE49-F238E27FC236}">
                <a16:creationId xmlns:a16="http://schemas.microsoft.com/office/drawing/2014/main" id="{0A96D582-8869-15ED-83FA-0566F66950C8}"/>
              </a:ext>
            </a:extLst>
          </p:cNvPr>
          <p:cNvSpPr/>
          <p:nvPr/>
        </p:nvSpPr>
        <p:spPr>
          <a:xfrm>
            <a:off x="4981677" y="3531769"/>
            <a:ext cx="6448681" cy="3047025"/>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728" b="1" dirty="0">
                <a:solidFill>
                  <a:schemeClr val="tx1"/>
                </a:solidFill>
              </a:rPr>
              <a:t>When the temperature is held constant, the pressure and volume of gas are related as </a:t>
            </a:r>
          </a:p>
          <a:p>
            <a:pPr algn="ctr"/>
            <a:r>
              <a:rPr lang="en-US" sz="2728" b="1" dirty="0">
                <a:solidFill>
                  <a:schemeClr val="tx1"/>
                </a:solidFill>
              </a:rPr>
              <a:t>PV = constant (Boyle’s law).</a:t>
            </a:r>
          </a:p>
        </p:txBody>
      </p:sp>
      <p:sp>
        <p:nvSpPr>
          <p:cNvPr id="27" name="Rectangle 26">
            <a:extLst>
              <a:ext uri="{FF2B5EF4-FFF2-40B4-BE49-F238E27FC236}">
                <a16:creationId xmlns:a16="http://schemas.microsoft.com/office/drawing/2014/main" id="{E8C5F286-76BA-F3E8-B3DE-C1172720CC6C}"/>
              </a:ext>
            </a:extLst>
          </p:cNvPr>
          <p:cNvSpPr/>
          <p:nvPr/>
        </p:nvSpPr>
        <p:spPr>
          <a:xfrm>
            <a:off x="2160867" y="2984352"/>
            <a:ext cx="371227" cy="509799"/>
          </a:xfrm>
          <a:prstGeom prst="rect">
            <a:avLst/>
          </a:prstGeom>
        </p:spPr>
        <p:txBody>
          <a:bodyPr wrap="square">
            <a:spAutoFit/>
          </a:bodyPr>
          <a:lstStyle/>
          <a:p>
            <a:r>
              <a:rPr lang="en-US" sz="2728" b="1" dirty="0">
                <a:solidFill>
                  <a:schemeClr val="bg1"/>
                </a:solidFill>
                <a:sym typeface="Symbol"/>
              </a:rPr>
              <a:t>P</a:t>
            </a:r>
            <a:endParaRPr lang="en-US" sz="2728" b="1" baseline="30000" dirty="0">
              <a:solidFill>
                <a:schemeClr val="bg1"/>
              </a:solidFill>
            </a:endParaRPr>
          </a:p>
        </p:txBody>
      </p:sp>
      <p:cxnSp>
        <p:nvCxnSpPr>
          <p:cNvPr id="31" name="Straight Connector 30">
            <a:extLst>
              <a:ext uri="{FF2B5EF4-FFF2-40B4-BE49-F238E27FC236}">
                <a16:creationId xmlns:a16="http://schemas.microsoft.com/office/drawing/2014/main" id="{4DBC3B9A-78C0-CBDC-6DAE-E842D3F7D46D}"/>
              </a:ext>
            </a:extLst>
          </p:cNvPr>
          <p:cNvCxnSpPr/>
          <p:nvPr/>
        </p:nvCxnSpPr>
        <p:spPr>
          <a:xfrm rot="16200000">
            <a:off x="1163454" y="4991982"/>
            <a:ext cx="623661" cy="0"/>
          </a:xfrm>
          <a:prstGeom prst="line">
            <a:avLst/>
          </a:prstGeom>
          <a:ln w="28575">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10D9A17-26DB-9375-51B9-F7E56BB1B5DD}"/>
              </a:ext>
            </a:extLst>
          </p:cNvPr>
          <p:cNvCxnSpPr/>
          <p:nvPr/>
        </p:nvCxnSpPr>
        <p:spPr>
          <a:xfrm rot="5400000" flipH="1" flipV="1">
            <a:off x="1349227" y="3294264"/>
            <a:ext cx="2132440" cy="187252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2DD215C-943F-0BEE-3ACC-0EF841962C63}"/>
              </a:ext>
            </a:extLst>
          </p:cNvPr>
          <p:cNvCxnSpPr/>
          <p:nvPr/>
        </p:nvCxnSpPr>
        <p:spPr>
          <a:xfrm flipV="1">
            <a:off x="1479183" y="3609780"/>
            <a:ext cx="2318001" cy="168696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658BE6D-93C6-64DC-09C9-3F1A8A425E95}"/>
              </a:ext>
            </a:extLst>
          </p:cNvPr>
          <p:cNvCxnSpPr/>
          <p:nvPr/>
        </p:nvCxnSpPr>
        <p:spPr>
          <a:xfrm flipV="1">
            <a:off x="1479183" y="4129497"/>
            <a:ext cx="2614982" cy="116725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0601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6"/>
                                        </p:tgtEl>
                                      </p:cBhvr>
                                    </p:animEffect>
                                    <p:set>
                                      <p:cBhvr>
                                        <p:cTn id="12" dur="1" fill="hold">
                                          <p:stCondLst>
                                            <p:cond delay="499"/>
                                          </p:stCondLst>
                                        </p:cTn>
                                        <p:tgtEl>
                                          <p:spTgt spid="2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25"/>
                                        </p:tgtEl>
                                      </p:cBhvr>
                                    </p:animEffect>
                                    <p:set>
                                      <p:cBhvr>
                                        <p:cTn id="26" dur="1" fill="hold">
                                          <p:stCondLst>
                                            <p:cond delay="499"/>
                                          </p:stCondLst>
                                        </p:cTn>
                                        <p:tgtEl>
                                          <p:spTgt spid="2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500"/>
                                        <p:tgtEl>
                                          <p:spTgt spid="16"/>
                                        </p:tgtEl>
                                      </p:cBhvr>
                                    </p:animEffect>
                                  </p:childTnLst>
                                </p:cTn>
                              </p:par>
                              <p:par>
                                <p:cTn id="37" presetID="22" presetClass="entr" presetSubtype="4"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par>
                                <p:cTn id="40" presetID="22" presetClass="entr" presetSubtype="8"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par>
                                <p:cTn id="43" presetID="22" presetClass="entr" presetSubtype="8"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par>
                                <p:cTn id="46" presetID="22" presetClass="entr" presetSubtype="8" fill="hold"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2" presetClass="entr" presetSubtype="8"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iterate type="lt">
                                    <p:tmPct val="10000"/>
                                  </p:iterate>
                                  <p:childTnLst>
                                    <p:set>
                                      <p:cBhvr>
                                        <p:cTn id="55" dur="1" fill="hold">
                                          <p:stCondLst>
                                            <p:cond delay="0"/>
                                          </p:stCondLst>
                                        </p:cTn>
                                        <p:tgtEl>
                                          <p:spTgt spid="6"/>
                                        </p:tgtEl>
                                        <p:attrNameLst>
                                          <p:attrName>style.visibility</p:attrName>
                                        </p:attrNameLst>
                                      </p:cBhvr>
                                      <p:to>
                                        <p:strVal val="visible"/>
                                      </p:to>
                                    </p:set>
                                    <p:animEffect transition="in" filter="wipe(left)">
                                      <p:cBhvr>
                                        <p:cTn id="56" dur="500"/>
                                        <p:tgtEl>
                                          <p:spTgt spid="6"/>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down)">
                                      <p:cBhvr>
                                        <p:cTn id="61" dur="500"/>
                                        <p:tgtEl>
                                          <p:spTgt spid="31"/>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ipe(left)">
                                      <p:cBhvr>
                                        <p:cTn id="66" dur="500"/>
                                        <p:tgtEl>
                                          <p:spTgt spid="3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left)">
                                      <p:cBhvr>
                                        <p:cTn id="71" dur="500"/>
                                        <p:tgtEl>
                                          <p:spTgt spid="33"/>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left)">
                                      <p:cBhvr>
                                        <p:cTn id="7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build="p"/>
      <p:bldP spid="7" grpId="0"/>
      <p:bldP spid="13" grpId="0"/>
      <p:bldP spid="14" grpId="0"/>
      <p:bldP spid="24" grpId="0"/>
      <p:bldP spid="25" grpId="0"/>
      <p:bldP spid="25" grpId="1"/>
      <p:bldP spid="26" grpId="0"/>
      <p:bldP spid="26"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587954F-02D0-6D42-0366-503E82D2388C}"/>
              </a:ext>
            </a:extLst>
          </p:cNvPr>
          <p:cNvSpPr/>
          <p:nvPr/>
        </p:nvSpPr>
        <p:spPr>
          <a:xfrm>
            <a:off x="630322" y="1357622"/>
            <a:ext cx="6486078" cy="509799"/>
          </a:xfrm>
          <a:prstGeom prst="rect">
            <a:avLst/>
          </a:prstGeom>
        </p:spPr>
        <p:txBody>
          <a:bodyPr wrap="square">
            <a:spAutoFit/>
          </a:bodyPr>
          <a:lstStyle/>
          <a:p>
            <a:r>
              <a:rPr lang="en-US" sz="2728" b="1" dirty="0">
                <a:solidFill>
                  <a:schemeClr val="bg1"/>
                </a:solidFill>
                <a:sym typeface="Symbol"/>
              </a:rPr>
              <a:t>At constant Pressure {V / T = constant} </a:t>
            </a:r>
            <a:endParaRPr lang="en-US" sz="2728" b="1" baseline="30000" dirty="0">
              <a:solidFill>
                <a:schemeClr val="bg1"/>
              </a:solidFill>
            </a:endParaRPr>
          </a:p>
        </p:txBody>
      </p:sp>
      <p:sp>
        <p:nvSpPr>
          <p:cNvPr id="5" name="Rectangle 4">
            <a:extLst>
              <a:ext uri="{FF2B5EF4-FFF2-40B4-BE49-F238E27FC236}">
                <a16:creationId xmlns:a16="http://schemas.microsoft.com/office/drawing/2014/main" id="{D8A93FF3-EBA6-7963-291C-9B6225803D44}"/>
              </a:ext>
            </a:extLst>
          </p:cNvPr>
          <p:cNvSpPr/>
          <p:nvPr/>
        </p:nvSpPr>
        <p:spPr>
          <a:xfrm>
            <a:off x="533516" y="644562"/>
            <a:ext cx="6723454" cy="509799"/>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scene3d>
          <a:sp3d contourW="44450" prstMaterial="matte">
            <a:bevelT w="63500" h="63500" prst="artDeco"/>
            <a:contourClr>
              <a:srgbClr val="FFFFFF"/>
            </a:contourClr>
          </a:sp3d>
        </p:spPr>
        <p:style>
          <a:lnRef idx="1">
            <a:schemeClr val="accent6"/>
          </a:lnRef>
          <a:fillRef idx="3">
            <a:schemeClr val="accent6"/>
          </a:fillRef>
          <a:effectRef idx="2">
            <a:schemeClr val="accent6"/>
          </a:effectRef>
          <a:fontRef idx="minor">
            <a:schemeClr val="lt1"/>
          </a:fontRef>
        </p:style>
        <p:txBody>
          <a:bodyPr wrap="square">
            <a:spAutoFit/>
          </a:bodyPr>
          <a:lstStyle/>
          <a:p>
            <a:r>
              <a:rPr lang="en-US" sz="2728" b="1" dirty="0">
                <a:solidFill>
                  <a:schemeClr val="tx1"/>
                </a:solidFill>
              </a:rPr>
              <a:t>3) Kelvin scale or absolute temperature scale:</a:t>
            </a:r>
          </a:p>
        </p:txBody>
      </p:sp>
      <p:sp>
        <p:nvSpPr>
          <p:cNvPr id="6" name="Rectangle 5">
            <a:extLst>
              <a:ext uri="{FF2B5EF4-FFF2-40B4-BE49-F238E27FC236}">
                <a16:creationId xmlns:a16="http://schemas.microsoft.com/office/drawing/2014/main" id="{5E31BA97-4307-B6F4-110C-2359D8A5DBA6}"/>
              </a:ext>
            </a:extLst>
          </p:cNvPr>
          <p:cNvSpPr/>
          <p:nvPr/>
        </p:nvSpPr>
        <p:spPr>
          <a:xfrm>
            <a:off x="4088327" y="4600250"/>
            <a:ext cx="1102370" cy="509799"/>
          </a:xfrm>
          <a:prstGeom prst="rect">
            <a:avLst/>
          </a:prstGeom>
        </p:spPr>
        <p:txBody>
          <a:bodyPr wrap="square">
            <a:spAutoFit/>
          </a:bodyPr>
          <a:lstStyle/>
          <a:p>
            <a:r>
              <a:rPr lang="en-US" sz="2728" b="1" dirty="0">
                <a:solidFill>
                  <a:schemeClr val="bg1"/>
                </a:solidFill>
                <a:sym typeface="Symbol"/>
              </a:rPr>
              <a:t>Gas C</a:t>
            </a:r>
            <a:endParaRPr lang="en-US" sz="2728" b="1" baseline="30000" dirty="0">
              <a:solidFill>
                <a:schemeClr val="bg1"/>
              </a:solidFill>
            </a:endParaRPr>
          </a:p>
        </p:txBody>
      </p:sp>
      <p:grpSp>
        <p:nvGrpSpPr>
          <p:cNvPr id="7" name="Group 50">
            <a:extLst>
              <a:ext uri="{FF2B5EF4-FFF2-40B4-BE49-F238E27FC236}">
                <a16:creationId xmlns:a16="http://schemas.microsoft.com/office/drawing/2014/main" id="{544EB3D4-02F0-9E59-B8A9-9B539D37248E}"/>
              </a:ext>
            </a:extLst>
          </p:cNvPr>
          <p:cNvGrpSpPr/>
          <p:nvPr/>
        </p:nvGrpSpPr>
        <p:grpSpPr>
          <a:xfrm>
            <a:off x="2461773" y="3279173"/>
            <a:ext cx="1149894" cy="3218532"/>
            <a:chOff x="4614673" y="4064256"/>
            <a:chExt cx="1052061" cy="3303264"/>
          </a:xfrm>
        </p:grpSpPr>
        <p:cxnSp>
          <p:nvCxnSpPr>
            <p:cNvPr id="8" name="Straight Arrow Connector 7">
              <a:extLst>
                <a:ext uri="{FF2B5EF4-FFF2-40B4-BE49-F238E27FC236}">
                  <a16:creationId xmlns:a16="http://schemas.microsoft.com/office/drawing/2014/main" id="{62F14449-14FE-3098-EEC4-DF02A4C890D7}"/>
                </a:ext>
              </a:extLst>
            </p:cNvPr>
            <p:cNvCxnSpPr/>
            <p:nvPr/>
          </p:nvCxnSpPr>
          <p:spPr>
            <a:xfrm rot="5400000" flipH="1" flipV="1">
              <a:off x="3923571" y="5493698"/>
              <a:ext cx="2194560" cy="1588"/>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B4C32CE0-4820-E167-C9B0-4B51D6B9DDBF}"/>
                </a:ext>
              </a:extLst>
            </p:cNvPr>
            <p:cNvSpPr/>
            <p:nvPr/>
          </p:nvSpPr>
          <p:spPr>
            <a:xfrm>
              <a:off x="4650898" y="6844300"/>
              <a:ext cx="1015836" cy="523220"/>
            </a:xfrm>
            <a:prstGeom prst="rect">
              <a:avLst/>
            </a:prstGeom>
          </p:spPr>
          <p:txBody>
            <a:bodyPr wrap="square">
              <a:spAutoFit/>
            </a:bodyPr>
            <a:lstStyle/>
            <a:p>
              <a:r>
                <a:rPr lang="en-US" sz="2728" b="1" dirty="0">
                  <a:solidFill>
                    <a:schemeClr val="bg1"/>
                  </a:solidFill>
                  <a:sym typeface="Symbol"/>
                </a:rPr>
                <a:t>t</a:t>
              </a:r>
              <a:r>
                <a:rPr lang="en-US" sz="2728" b="1" baseline="-25000" dirty="0">
                  <a:solidFill>
                    <a:schemeClr val="bg1"/>
                  </a:solidFill>
                  <a:sym typeface="Symbol"/>
                </a:rPr>
                <a:t>  </a:t>
              </a:r>
              <a:r>
                <a:rPr lang="en-US" sz="2728" b="1" dirty="0">
                  <a:solidFill>
                    <a:schemeClr val="bg1"/>
                  </a:solidFill>
                  <a:sym typeface="Symbol"/>
                </a:rPr>
                <a:t>(</a:t>
              </a:r>
              <a:r>
                <a:rPr lang="en-US" sz="2728" b="1" baseline="30000" dirty="0" err="1">
                  <a:solidFill>
                    <a:schemeClr val="bg1"/>
                  </a:solidFill>
                  <a:sym typeface="Symbol"/>
                </a:rPr>
                <a:t>o</a:t>
              </a:r>
              <a:r>
                <a:rPr lang="en-US" sz="2728" b="1" dirty="0" err="1">
                  <a:solidFill>
                    <a:schemeClr val="bg1"/>
                  </a:solidFill>
                  <a:sym typeface="Symbol"/>
                </a:rPr>
                <a:t>C</a:t>
              </a:r>
              <a:r>
                <a:rPr lang="en-US" sz="2728" b="1" dirty="0">
                  <a:solidFill>
                    <a:schemeClr val="bg1"/>
                  </a:solidFill>
                  <a:sym typeface="Symbol"/>
                </a:rPr>
                <a:t>)</a:t>
              </a:r>
              <a:endParaRPr lang="en-US" sz="2728" b="1" dirty="0">
                <a:solidFill>
                  <a:schemeClr val="bg1"/>
                </a:solidFill>
              </a:endParaRPr>
            </a:p>
          </p:txBody>
        </p:sp>
        <p:sp>
          <p:nvSpPr>
            <p:cNvPr id="10" name="Rectangle 9">
              <a:extLst>
                <a:ext uri="{FF2B5EF4-FFF2-40B4-BE49-F238E27FC236}">
                  <a16:creationId xmlns:a16="http://schemas.microsoft.com/office/drawing/2014/main" id="{7BC89845-D63F-7A8F-D262-31DCA34D5F39}"/>
                </a:ext>
              </a:extLst>
            </p:cNvPr>
            <p:cNvSpPr/>
            <p:nvPr/>
          </p:nvSpPr>
          <p:spPr>
            <a:xfrm>
              <a:off x="4614673" y="4064256"/>
              <a:ext cx="381000" cy="523220"/>
            </a:xfrm>
            <a:prstGeom prst="rect">
              <a:avLst/>
            </a:prstGeom>
          </p:spPr>
          <p:txBody>
            <a:bodyPr wrap="square">
              <a:spAutoFit/>
            </a:bodyPr>
            <a:lstStyle/>
            <a:p>
              <a:r>
                <a:rPr lang="en-US" sz="2728" b="1" dirty="0">
                  <a:solidFill>
                    <a:schemeClr val="bg1"/>
                  </a:solidFill>
                  <a:sym typeface="Symbol"/>
                </a:rPr>
                <a:t>V</a:t>
              </a:r>
              <a:endParaRPr lang="en-US" sz="2728" b="1" baseline="30000" dirty="0">
                <a:solidFill>
                  <a:schemeClr val="bg1"/>
                </a:solidFill>
              </a:endParaRPr>
            </a:p>
          </p:txBody>
        </p:sp>
        <p:sp>
          <p:nvSpPr>
            <p:cNvPr id="11" name="Rectangle 10">
              <a:extLst>
                <a:ext uri="{FF2B5EF4-FFF2-40B4-BE49-F238E27FC236}">
                  <a16:creationId xmlns:a16="http://schemas.microsoft.com/office/drawing/2014/main" id="{457B0570-2C1D-96E8-792A-0B7AFCB400AC}"/>
                </a:ext>
              </a:extLst>
            </p:cNvPr>
            <p:cNvSpPr/>
            <p:nvPr/>
          </p:nvSpPr>
          <p:spPr>
            <a:xfrm>
              <a:off x="4831972" y="6503922"/>
              <a:ext cx="381000" cy="523220"/>
            </a:xfrm>
            <a:prstGeom prst="rect">
              <a:avLst/>
            </a:prstGeom>
          </p:spPr>
          <p:txBody>
            <a:bodyPr wrap="square">
              <a:spAutoFit/>
            </a:bodyPr>
            <a:lstStyle/>
            <a:p>
              <a:r>
                <a:rPr lang="en-US" sz="2728" b="1" dirty="0">
                  <a:solidFill>
                    <a:schemeClr val="bg1"/>
                  </a:solidFill>
                  <a:sym typeface="Symbol"/>
                </a:rPr>
                <a:t>O</a:t>
              </a:r>
              <a:endParaRPr lang="en-US" sz="2728" b="1" baseline="30000" dirty="0">
                <a:solidFill>
                  <a:schemeClr val="bg1"/>
                </a:solidFill>
              </a:endParaRPr>
            </a:p>
          </p:txBody>
        </p:sp>
      </p:grpSp>
      <p:sp>
        <p:nvSpPr>
          <p:cNvPr id="12" name="Rectangle 11">
            <a:extLst>
              <a:ext uri="{FF2B5EF4-FFF2-40B4-BE49-F238E27FC236}">
                <a16:creationId xmlns:a16="http://schemas.microsoft.com/office/drawing/2014/main" id="{16E99AC4-3990-AD85-C276-43E74317EE55}"/>
              </a:ext>
            </a:extLst>
          </p:cNvPr>
          <p:cNvSpPr/>
          <p:nvPr/>
        </p:nvSpPr>
        <p:spPr>
          <a:xfrm>
            <a:off x="3963312" y="3329788"/>
            <a:ext cx="1145642" cy="509799"/>
          </a:xfrm>
          <a:prstGeom prst="rect">
            <a:avLst/>
          </a:prstGeom>
        </p:spPr>
        <p:txBody>
          <a:bodyPr wrap="square">
            <a:spAutoFit/>
          </a:bodyPr>
          <a:lstStyle/>
          <a:p>
            <a:r>
              <a:rPr lang="en-US" sz="2728" b="1" dirty="0">
                <a:solidFill>
                  <a:schemeClr val="bg1"/>
                </a:solidFill>
                <a:sym typeface="Symbol"/>
              </a:rPr>
              <a:t>Gas A</a:t>
            </a:r>
            <a:endParaRPr lang="en-US" sz="2728" b="1" baseline="30000" dirty="0">
              <a:solidFill>
                <a:schemeClr val="bg1"/>
              </a:solidFill>
            </a:endParaRPr>
          </a:p>
        </p:txBody>
      </p:sp>
      <p:sp>
        <p:nvSpPr>
          <p:cNvPr id="13" name="Rectangle 12">
            <a:extLst>
              <a:ext uri="{FF2B5EF4-FFF2-40B4-BE49-F238E27FC236}">
                <a16:creationId xmlns:a16="http://schemas.microsoft.com/office/drawing/2014/main" id="{49614B76-1941-5551-C449-4540731BB160}"/>
              </a:ext>
            </a:extLst>
          </p:cNvPr>
          <p:cNvSpPr/>
          <p:nvPr/>
        </p:nvSpPr>
        <p:spPr>
          <a:xfrm>
            <a:off x="4019671" y="3870155"/>
            <a:ext cx="1171029" cy="509799"/>
          </a:xfrm>
          <a:prstGeom prst="rect">
            <a:avLst/>
          </a:prstGeom>
        </p:spPr>
        <p:txBody>
          <a:bodyPr wrap="square">
            <a:spAutoFit/>
          </a:bodyPr>
          <a:lstStyle/>
          <a:p>
            <a:r>
              <a:rPr lang="en-US" sz="2728" b="1" dirty="0">
                <a:solidFill>
                  <a:schemeClr val="bg1"/>
                </a:solidFill>
                <a:sym typeface="Symbol"/>
              </a:rPr>
              <a:t>Gas B</a:t>
            </a:r>
            <a:endParaRPr lang="en-US" sz="2728" b="1" baseline="30000" dirty="0">
              <a:solidFill>
                <a:schemeClr val="bg1"/>
              </a:solidFill>
            </a:endParaRPr>
          </a:p>
        </p:txBody>
      </p:sp>
      <p:grpSp>
        <p:nvGrpSpPr>
          <p:cNvPr id="15" name="Group 14">
            <a:extLst>
              <a:ext uri="{FF2B5EF4-FFF2-40B4-BE49-F238E27FC236}">
                <a16:creationId xmlns:a16="http://schemas.microsoft.com/office/drawing/2014/main" id="{67CDBED4-043D-6B77-950E-8594BF7A3502}"/>
              </a:ext>
            </a:extLst>
          </p:cNvPr>
          <p:cNvGrpSpPr/>
          <p:nvPr/>
        </p:nvGrpSpPr>
        <p:grpSpPr>
          <a:xfrm>
            <a:off x="649469" y="5662302"/>
            <a:ext cx="4297554" cy="634997"/>
            <a:chOff x="4800600" y="4986341"/>
            <a:chExt cx="3931920" cy="651714"/>
          </a:xfrm>
        </p:grpSpPr>
        <p:sp>
          <p:nvSpPr>
            <p:cNvPr id="16" name="Rectangle 15">
              <a:extLst>
                <a:ext uri="{FF2B5EF4-FFF2-40B4-BE49-F238E27FC236}">
                  <a16:creationId xmlns:a16="http://schemas.microsoft.com/office/drawing/2014/main" id="{EE5C3C3A-83B8-178E-46AC-E7FC212C3E60}"/>
                </a:ext>
              </a:extLst>
            </p:cNvPr>
            <p:cNvSpPr/>
            <p:nvPr/>
          </p:nvSpPr>
          <p:spPr>
            <a:xfrm>
              <a:off x="7888595" y="5114835"/>
              <a:ext cx="843924" cy="523220"/>
            </a:xfrm>
            <a:prstGeom prst="rect">
              <a:avLst/>
            </a:prstGeom>
          </p:spPr>
          <p:txBody>
            <a:bodyPr wrap="square">
              <a:spAutoFit/>
            </a:bodyPr>
            <a:lstStyle/>
            <a:p>
              <a:r>
                <a:rPr lang="en-US" sz="2728" b="1" dirty="0">
                  <a:solidFill>
                    <a:schemeClr val="bg1"/>
                  </a:solidFill>
                  <a:sym typeface="Symbol"/>
                </a:rPr>
                <a:t>200</a:t>
              </a:r>
              <a:endParaRPr lang="en-US" sz="2728" b="1" baseline="30000" dirty="0">
                <a:solidFill>
                  <a:schemeClr val="bg1"/>
                </a:solidFill>
              </a:endParaRPr>
            </a:p>
          </p:txBody>
        </p:sp>
        <p:cxnSp>
          <p:nvCxnSpPr>
            <p:cNvPr id="17" name="Straight Arrow Connector 16">
              <a:extLst>
                <a:ext uri="{FF2B5EF4-FFF2-40B4-BE49-F238E27FC236}">
                  <a16:creationId xmlns:a16="http://schemas.microsoft.com/office/drawing/2014/main" id="{8C44A49C-D9AF-BF7B-8545-8D25583FD7E3}"/>
                </a:ext>
              </a:extLst>
            </p:cNvPr>
            <p:cNvCxnSpPr/>
            <p:nvPr/>
          </p:nvCxnSpPr>
          <p:spPr>
            <a:xfrm>
              <a:off x="4800600" y="5086290"/>
              <a:ext cx="3931920"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E51A9FA-4710-DD94-1B2D-8842E64F7058}"/>
                </a:ext>
              </a:extLst>
            </p:cNvPr>
            <p:cNvCxnSpPr/>
            <p:nvPr/>
          </p:nvCxnSpPr>
          <p:spPr>
            <a:xfrm rot="16200000">
              <a:off x="8107680" y="5040570"/>
              <a:ext cx="91440"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5365CF7-88E3-0CCF-FC54-F7410E85146B}"/>
                </a:ext>
              </a:extLst>
            </p:cNvPr>
            <p:cNvCxnSpPr/>
            <p:nvPr/>
          </p:nvCxnSpPr>
          <p:spPr>
            <a:xfrm rot="16200000">
              <a:off x="5669280" y="5055811"/>
              <a:ext cx="91440" cy="0"/>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2DDF35A-5B74-B876-F93E-E2AD65B89934}"/>
                </a:ext>
              </a:extLst>
            </p:cNvPr>
            <p:cNvCxnSpPr/>
            <p:nvPr/>
          </p:nvCxnSpPr>
          <p:spPr>
            <a:xfrm rot="16200000">
              <a:off x="6383780" y="5043936"/>
              <a:ext cx="91440"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697EA83-804B-1653-916B-17038B7D2521}"/>
                </a:ext>
              </a:extLst>
            </p:cNvPr>
            <p:cNvCxnSpPr/>
            <p:nvPr/>
          </p:nvCxnSpPr>
          <p:spPr>
            <a:xfrm rot="16200000">
              <a:off x="7345680" y="5032061"/>
              <a:ext cx="91440"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114F415E-AE81-DE19-2E87-7BC471ED4780}"/>
                </a:ext>
              </a:extLst>
            </p:cNvPr>
            <p:cNvSpPr/>
            <p:nvPr/>
          </p:nvSpPr>
          <p:spPr>
            <a:xfrm>
              <a:off x="5410200" y="5114835"/>
              <a:ext cx="1043600" cy="523220"/>
            </a:xfrm>
            <a:prstGeom prst="rect">
              <a:avLst/>
            </a:prstGeom>
          </p:spPr>
          <p:txBody>
            <a:bodyPr wrap="square">
              <a:spAutoFit/>
            </a:bodyPr>
            <a:lstStyle/>
            <a:p>
              <a:r>
                <a:rPr lang="en-US" sz="2728" b="1" dirty="0">
                  <a:solidFill>
                    <a:schemeClr val="bg1"/>
                  </a:solidFill>
                  <a:sym typeface="Symbol"/>
                </a:rPr>
                <a:t>-200</a:t>
              </a:r>
              <a:endParaRPr lang="en-US" sz="2728" b="1" baseline="30000" dirty="0">
                <a:solidFill>
                  <a:schemeClr val="bg1"/>
                </a:solidFill>
              </a:endParaRPr>
            </a:p>
          </p:txBody>
        </p:sp>
      </p:grpSp>
      <p:sp>
        <p:nvSpPr>
          <p:cNvPr id="23" name="Rectangle 22">
            <a:extLst>
              <a:ext uri="{FF2B5EF4-FFF2-40B4-BE49-F238E27FC236}">
                <a16:creationId xmlns:a16="http://schemas.microsoft.com/office/drawing/2014/main" id="{FC0CC728-6F9E-6565-F6DE-DA329700B9E5}"/>
              </a:ext>
            </a:extLst>
          </p:cNvPr>
          <p:cNvSpPr/>
          <p:nvPr/>
        </p:nvSpPr>
        <p:spPr>
          <a:xfrm>
            <a:off x="360429" y="3917530"/>
            <a:ext cx="2352774" cy="1129555"/>
          </a:xfrm>
          <a:prstGeom prst="rect">
            <a:avLst/>
          </a:prstGeom>
        </p:spPr>
        <p:txBody>
          <a:bodyPr wrap="square">
            <a:spAutoFit/>
          </a:bodyPr>
          <a:lstStyle/>
          <a:p>
            <a:pPr algn="ctr"/>
            <a:r>
              <a:rPr lang="en-US" sz="1949" b="1" dirty="0">
                <a:solidFill>
                  <a:schemeClr val="bg1"/>
                </a:solidFill>
                <a:latin typeface="Bookman Old Style" panose="02050604050505020204" pitchFamily="18" charset="0"/>
                <a:sym typeface="Symbol"/>
              </a:rPr>
              <a:t> </a:t>
            </a:r>
            <a:r>
              <a:rPr lang="en-US" sz="2728" b="1" dirty="0">
                <a:solidFill>
                  <a:schemeClr val="bg1"/>
                </a:solidFill>
                <a:sym typeface="Symbol"/>
              </a:rPr>
              <a:t>- 273.15</a:t>
            </a:r>
            <a:r>
              <a:rPr lang="en-US" sz="2728" b="1" baseline="30000" dirty="0">
                <a:solidFill>
                  <a:schemeClr val="bg1"/>
                </a:solidFill>
                <a:sym typeface="Symbol"/>
              </a:rPr>
              <a:t> </a:t>
            </a:r>
            <a:r>
              <a:rPr lang="en-US" sz="2728" b="1" baseline="30000" dirty="0" err="1">
                <a:solidFill>
                  <a:schemeClr val="bg1"/>
                </a:solidFill>
                <a:sym typeface="Symbol"/>
              </a:rPr>
              <a:t>o</a:t>
            </a:r>
            <a:r>
              <a:rPr lang="en-US" sz="2728" b="1" dirty="0" err="1">
                <a:solidFill>
                  <a:schemeClr val="bg1"/>
                </a:solidFill>
                <a:sym typeface="Symbol"/>
              </a:rPr>
              <a:t>C</a:t>
            </a:r>
            <a:endParaRPr lang="en-US" sz="2728" b="1" dirty="0">
              <a:solidFill>
                <a:schemeClr val="bg1"/>
              </a:solidFill>
              <a:sym typeface="Symbol"/>
            </a:endParaRPr>
          </a:p>
          <a:p>
            <a:pPr algn="ctr"/>
            <a:r>
              <a:rPr lang="en-US" sz="2728" b="1" dirty="0">
                <a:solidFill>
                  <a:schemeClr val="bg1"/>
                </a:solidFill>
                <a:sym typeface="Symbol"/>
              </a:rPr>
              <a:t>or 0 Kelvin</a:t>
            </a:r>
          </a:p>
          <a:p>
            <a:endParaRPr lang="en-US" sz="1949" b="1" baseline="30000" dirty="0">
              <a:solidFill>
                <a:schemeClr val="bg1"/>
              </a:solidFill>
              <a:latin typeface="Bookman Old Style" panose="02050604050505020204" pitchFamily="18" charset="0"/>
            </a:endParaRPr>
          </a:p>
        </p:txBody>
      </p:sp>
      <p:sp>
        <p:nvSpPr>
          <p:cNvPr id="24" name="Cloud 23">
            <a:extLst>
              <a:ext uri="{FF2B5EF4-FFF2-40B4-BE49-F238E27FC236}">
                <a16:creationId xmlns:a16="http://schemas.microsoft.com/office/drawing/2014/main" id="{FFD24DEE-7003-0373-CB2E-D2CAF988B4B3}"/>
              </a:ext>
            </a:extLst>
          </p:cNvPr>
          <p:cNvSpPr/>
          <p:nvPr/>
        </p:nvSpPr>
        <p:spPr>
          <a:xfrm>
            <a:off x="8808274" y="1430635"/>
            <a:ext cx="2538163" cy="1008897"/>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728" b="1" dirty="0">
                <a:solidFill>
                  <a:schemeClr val="tx1"/>
                </a:solidFill>
              </a:rPr>
              <a:t>Y=</a:t>
            </a:r>
            <a:r>
              <a:rPr lang="en-US" sz="2728" b="1" dirty="0" err="1">
                <a:solidFill>
                  <a:schemeClr val="tx1"/>
                </a:solidFill>
              </a:rPr>
              <a:t>mX</a:t>
            </a:r>
            <a:r>
              <a:rPr lang="en-US" sz="2728" b="1" dirty="0">
                <a:solidFill>
                  <a:schemeClr val="tx1"/>
                </a:solidFill>
              </a:rPr>
              <a:t> + C</a:t>
            </a:r>
          </a:p>
          <a:p>
            <a:pPr algn="ctr"/>
            <a:r>
              <a:rPr lang="en-US" sz="2728" b="1" dirty="0">
                <a:solidFill>
                  <a:schemeClr val="tx1"/>
                </a:solidFill>
              </a:rPr>
              <a:t>Y=</a:t>
            </a:r>
            <a:r>
              <a:rPr lang="en-US" sz="2728" b="1" dirty="0" err="1">
                <a:solidFill>
                  <a:schemeClr val="tx1"/>
                </a:solidFill>
              </a:rPr>
              <a:t>mX</a:t>
            </a:r>
            <a:endParaRPr lang="en-US" sz="2728" dirty="0">
              <a:solidFill>
                <a:schemeClr val="tx1"/>
              </a:solidFill>
            </a:endParaRPr>
          </a:p>
        </p:txBody>
      </p:sp>
      <p:sp>
        <p:nvSpPr>
          <p:cNvPr id="25" name="Cloud 24">
            <a:extLst>
              <a:ext uri="{FF2B5EF4-FFF2-40B4-BE49-F238E27FC236}">
                <a16:creationId xmlns:a16="http://schemas.microsoft.com/office/drawing/2014/main" id="{74F2BF9E-ABD6-898D-2CB4-C56301743370}"/>
              </a:ext>
            </a:extLst>
          </p:cNvPr>
          <p:cNvSpPr/>
          <p:nvPr/>
        </p:nvSpPr>
        <p:spPr>
          <a:xfrm>
            <a:off x="6147249" y="3369720"/>
            <a:ext cx="5699134" cy="3277520"/>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728" b="1" dirty="0">
                <a:solidFill>
                  <a:schemeClr val="tx1"/>
                </a:solidFill>
              </a:rPr>
              <a:t>When the pressure is held constant, the volume of a quantity of the gas is related to the temperature as V/T = constant.</a:t>
            </a:r>
          </a:p>
        </p:txBody>
      </p:sp>
      <p:cxnSp>
        <p:nvCxnSpPr>
          <p:cNvPr id="29" name="Straight Connector 28">
            <a:extLst>
              <a:ext uri="{FF2B5EF4-FFF2-40B4-BE49-F238E27FC236}">
                <a16:creationId xmlns:a16="http://schemas.microsoft.com/office/drawing/2014/main" id="{DAE3FB24-0470-7936-ECB0-53A14DA0C668}"/>
              </a:ext>
            </a:extLst>
          </p:cNvPr>
          <p:cNvCxnSpPr/>
          <p:nvPr/>
        </p:nvCxnSpPr>
        <p:spPr>
          <a:xfrm flipH="1" flipV="1">
            <a:off x="1654316" y="4835608"/>
            <a:ext cx="0" cy="907267"/>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2586B7F-C50F-744A-2046-9B98A793C9A8}"/>
              </a:ext>
            </a:extLst>
          </p:cNvPr>
          <p:cNvCxnSpPr>
            <a:cxnSpLocks/>
          </p:cNvCxnSpPr>
          <p:nvPr/>
        </p:nvCxnSpPr>
        <p:spPr>
          <a:xfrm flipV="1">
            <a:off x="1652490" y="3603588"/>
            <a:ext cx="2310822" cy="21316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1501204-37D8-C872-A55B-AAF28EAF7449}"/>
              </a:ext>
            </a:extLst>
          </p:cNvPr>
          <p:cNvCxnSpPr>
            <a:cxnSpLocks/>
          </p:cNvCxnSpPr>
          <p:nvPr/>
        </p:nvCxnSpPr>
        <p:spPr>
          <a:xfrm flipV="1">
            <a:off x="1650170" y="4243135"/>
            <a:ext cx="2313142" cy="149442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D2B476-F8A5-AF3E-F119-E527EFDA6A8C}"/>
              </a:ext>
            </a:extLst>
          </p:cNvPr>
          <p:cNvCxnSpPr>
            <a:cxnSpLocks/>
          </p:cNvCxnSpPr>
          <p:nvPr/>
        </p:nvCxnSpPr>
        <p:spPr>
          <a:xfrm flipV="1">
            <a:off x="1656143" y="4902063"/>
            <a:ext cx="2432184" cy="83303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883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iterate type="lt">
                                    <p:tmPct val="0"/>
                                  </p:iterate>
                                  <p:childTnLst>
                                    <p:animEffect transition="out" filter="fade">
                                      <p:cBhvr>
                                        <p:cTn id="11" dur="500"/>
                                        <p:tgtEl>
                                          <p:spTgt spid="25"/>
                                        </p:tgtEl>
                                      </p:cBhvr>
                                    </p:animEffect>
                                    <p:set>
                                      <p:cBhvr>
                                        <p:cTn id="12" dur="1" fill="hold">
                                          <p:stCondLst>
                                            <p:cond delay="499"/>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22" presetClass="entr" presetSubtype="8"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par>
                                <p:cTn id="36" presetID="22" presetClass="entr" presetSubtype="8"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par>
                                <p:cTn id="39" presetID="22" presetClass="entr" presetSubtype="8"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par>
                                <p:cTn id="45" presetID="22" presetClass="entr" presetSubtype="8"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left)">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left)">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left)">
                                      <p:cBhvr>
                                        <p:cTn id="6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2" grpId="0"/>
      <p:bldP spid="13" grpId="0"/>
      <p:bldP spid="23" grpId="0"/>
      <p:bldP spid="24" grpId="0"/>
      <p:bldP spid="25" grpId="0"/>
      <p:bldP spid="25"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077E9A-B28A-E6D4-B496-7CA58E6EC764}"/>
              </a:ext>
            </a:extLst>
          </p:cNvPr>
          <p:cNvSpPr/>
          <p:nvPr/>
        </p:nvSpPr>
        <p:spPr>
          <a:xfrm>
            <a:off x="464829" y="2594354"/>
            <a:ext cx="1745177" cy="74320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728" b="1" dirty="0">
                <a:solidFill>
                  <a:schemeClr val="tx1"/>
                </a:solidFill>
              </a:rPr>
              <a:t>Celsius scale</a:t>
            </a:r>
          </a:p>
        </p:txBody>
      </p:sp>
      <p:sp>
        <p:nvSpPr>
          <p:cNvPr id="5" name="Rectangle 4">
            <a:extLst>
              <a:ext uri="{FF2B5EF4-FFF2-40B4-BE49-F238E27FC236}">
                <a16:creationId xmlns:a16="http://schemas.microsoft.com/office/drawing/2014/main" id="{1E2D0FB3-EBE0-84FB-C0F3-DCF4355D0EFD}"/>
              </a:ext>
            </a:extLst>
          </p:cNvPr>
          <p:cNvSpPr/>
          <p:nvPr/>
        </p:nvSpPr>
        <p:spPr>
          <a:xfrm>
            <a:off x="2771912" y="2634430"/>
            <a:ext cx="1879377" cy="74320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728" b="1" dirty="0">
                <a:solidFill>
                  <a:schemeClr val="tx1"/>
                </a:solidFill>
              </a:rPr>
              <a:t>Kelvin scale</a:t>
            </a:r>
          </a:p>
        </p:txBody>
      </p:sp>
      <p:sp>
        <p:nvSpPr>
          <p:cNvPr id="6" name="Rectangle 5">
            <a:extLst>
              <a:ext uri="{FF2B5EF4-FFF2-40B4-BE49-F238E27FC236}">
                <a16:creationId xmlns:a16="http://schemas.microsoft.com/office/drawing/2014/main" id="{3BC66A1E-FC91-9408-BE8C-1671E8E7C71E}"/>
              </a:ext>
            </a:extLst>
          </p:cNvPr>
          <p:cNvSpPr/>
          <p:nvPr/>
        </p:nvSpPr>
        <p:spPr>
          <a:xfrm>
            <a:off x="5213196" y="2634431"/>
            <a:ext cx="1879377" cy="74320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728" b="1" dirty="0">
                <a:solidFill>
                  <a:schemeClr val="tx1"/>
                </a:solidFill>
              </a:rPr>
              <a:t>Fahrenheit scale</a:t>
            </a:r>
          </a:p>
        </p:txBody>
      </p:sp>
      <p:sp>
        <p:nvSpPr>
          <p:cNvPr id="11" name="Rounded Rectangle 58">
            <a:extLst>
              <a:ext uri="{FF2B5EF4-FFF2-40B4-BE49-F238E27FC236}">
                <a16:creationId xmlns:a16="http://schemas.microsoft.com/office/drawing/2014/main" id="{4AC48E91-17D3-4C3A-B4D3-ADB235CE76CE}"/>
              </a:ext>
            </a:extLst>
          </p:cNvPr>
          <p:cNvSpPr/>
          <p:nvPr/>
        </p:nvSpPr>
        <p:spPr>
          <a:xfrm>
            <a:off x="362190" y="561556"/>
            <a:ext cx="3758754" cy="445471"/>
          </a:xfrm>
          <a:prstGeom prst="roundRect">
            <a:avLst/>
          </a:prstGeom>
          <a:effectLst>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r>
              <a:rPr lang="en-US" sz="2728" b="1" dirty="0"/>
              <a:t>Comparison of 3 scales:</a:t>
            </a:r>
          </a:p>
        </p:txBody>
      </p:sp>
      <p:sp>
        <p:nvSpPr>
          <p:cNvPr id="12" name="Rectangle 11">
            <a:extLst>
              <a:ext uri="{FF2B5EF4-FFF2-40B4-BE49-F238E27FC236}">
                <a16:creationId xmlns:a16="http://schemas.microsoft.com/office/drawing/2014/main" id="{4555F892-6663-5C01-C3E1-581031357124}"/>
              </a:ext>
            </a:extLst>
          </p:cNvPr>
          <p:cNvSpPr/>
          <p:nvPr/>
        </p:nvSpPr>
        <p:spPr>
          <a:xfrm>
            <a:off x="427653" y="1264782"/>
            <a:ext cx="1948199" cy="74320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728" b="1" dirty="0">
                <a:solidFill>
                  <a:schemeClr val="tx1"/>
                </a:solidFill>
              </a:rPr>
              <a:t>GENERAL FORMULA</a:t>
            </a:r>
          </a:p>
        </p:txBody>
      </p:sp>
      <p:sp>
        <p:nvSpPr>
          <p:cNvPr id="13" name="Right Arrow 34">
            <a:extLst>
              <a:ext uri="{FF2B5EF4-FFF2-40B4-BE49-F238E27FC236}">
                <a16:creationId xmlns:a16="http://schemas.microsoft.com/office/drawing/2014/main" id="{0F235F50-9FF9-3649-BD6B-DFB43A58C1F1}"/>
              </a:ext>
            </a:extLst>
          </p:cNvPr>
          <p:cNvSpPr/>
          <p:nvPr/>
        </p:nvSpPr>
        <p:spPr>
          <a:xfrm>
            <a:off x="2486340" y="1579125"/>
            <a:ext cx="595723" cy="221992"/>
          </a:xfrm>
          <a:prstGeom prst="rightArrow">
            <a:avLst/>
          </a:prstGeom>
          <a:ln>
            <a:noFill/>
          </a:ln>
          <a:effectLst/>
          <a:scene3d>
            <a:camera prst="orthographicFront">
              <a:rot lat="0" lon="0" rev="0"/>
            </a:camera>
            <a:lightRig rig="glow" dir="t">
              <a:rot lat="0" lon="0" rev="14100000"/>
            </a:lightRig>
          </a:scene3d>
          <a:sp3d prstMaterial="softEdge">
            <a:bevelT w="127000" prst="artDeco"/>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754">
              <a:latin typeface="Bookman Old Style" panose="02050604050505020204" pitchFamily="18" charset="0"/>
            </a:endParaRPr>
          </a:p>
        </p:txBody>
      </p:sp>
      <p:graphicFrame>
        <p:nvGraphicFramePr>
          <p:cNvPr id="14" name="Object 13">
            <a:extLst>
              <a:ext uri="{FF2B5EF4-FFF2-40B4-BE49-F238E27FC236}">
                <a16:creationId xmlns:a16="http://schemas.microsoft.com/office/drawing/2014/main" id="{B0EA30EF-F476-B4C3-08A3-435A592B96C2}"/>
              </a:ext>
            </a:extLst>
          </p:cNvPr>
          <p:cNvGraphicFramePr>
            <a:graphicFrameLocks noChangeAspect="1"/>
          </p:cNvGraphicFramePr>
          <p:nvPr>
            <p:extLst>
              <p:ext uri="{D42A27DB-BD31-4B8C-83A1-F6EECF244321}">
                <p14:modId xmlns:p14="http://schemas.microsoft.com/office/powerpoint/2010/main" val="1204378467"/>
              </p:ext>
            </p:extLst>
          </p:nvPr>
        </p:nvGraphicFramePr>
        <p:xfrm>
          <a:off x="3140426" y="1198773"/>
          <a:ext cx="7516398" cy="1084196"/>
        </p:xfrm>
        <a:graphic>
          <a:graphicData uri="http://schemas.openxmlformats.org/presentationml/2006/ole">
            <mc:AlternateContent xmlns:mc="http://schemas.openxmlformats.org/markup-compatibility/2006">
              <mc:Choice xmlns:v="urn:schemas-microsoft-com:vml" Requires="v">
                <p:oleObj name="Equation" r:id="rId2" imgW="2288950" imgH="330852" progId="Equation.DSMT4">
                  <p:embed/>
                </p:oleObj>
              </mc:Choice>
              <mc:Fallback>
                <p:oleObj name="Equation" r:id="rId2" imgW="2288950" imgH="330852" progId="Equation.DSMT4">
                  <p:embed/>
                  <p:pic>
                    <p:nvPicPr>
                      <p:cNvPr id="0" name=""/>
                      <p:cNvPicPr/>
                      <p:nvPr/>
                    </p:nvPicPr>
                    <p:blipFill>
                      <a:blip r:embed="rId3"/>
                      <a:stretch>
                        <a:fillRect/>
                      </a:stretch>
                    </p:blipFill>
                    <p:spPr>
                      <a:xfrm>
                        <a:off x="3140426" y="1198773"/>
                        <a:ext cx="7516398" cy="1084196"/>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EB88C249-E964-1563-8CA9-1C09534D0A85}"/>
              </a:ext>
            </a:extLst>
          </p:cNvPr>
          <p:cNvGraphicFramePr>
            <a:graphicFrameLocks noChangeAspect="1"/>
          </p:cNvGraphicFramePr>
          <p:nvPr>
            <p:extLst>
              <p:ext uri="{D42A27DB-BD31-4B8C-83A1-F6EECF244321}">
                <p14:modId xmlns:p14="http://schemas.microsoft.com/office/powerpoint/2010/main" val="3447747796"/>
              </p:ext>
            </p:extLst>
          </p:nvPr>
        </p:nvGraphicFramePr>
        <p:xfrm>
          <a:off x="665045" y="3509962"/>
          <a:ext cx="1344743" cy="1132414"/>
        </p:xfrm>
        <a:graphic>
          <a:graphicData uri="http://schemas.openxmlformats.org/presentationml/2006/ole">
            <mc:AlternateContent xmlns:mc="http://schemas.openxmlformats.org/markup-compatibility/2006">
              <mc:Choice xmlns:v="urn:schemas-microsoft-com:vml" Requires="v">
                <p:oleObj name="Equation" r:id="rId4" imgW="391440" imgH="330852" progId="Equation.DSMT4">
                  <p:embed/>
                </p:oleObj>
              </mc:Choice>
              <mc:Fallback>
                <p:oleObj name="Equation" r:id="rId4" imgW="391440" imgH="330852" progId="Equation.DSMT4">
                  <p:embed/>
                  <p:pic>
                    <p:nvPicPr>
                      <p:cNvPr id="0" name=""/>
                      <p:cNvPicPr/>
                      <p:nvPr/>
                    </p:nvPicPr>
                    <p:blipFill>
                      <a:blip r:embed="rId5"/>
                      <a:stretch>
                        <a:fillRect/>
                      </a:stretch>
                    </p:blipFill>
                    <p:spPr>
                      <a:xfrm>
                        <a:off x="665045" y="3509962"/>
                        <a:ext cx="1344743" cy="1132414"/>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1BF184DD-9C40-4F3B-E338-A20749C79433}"/>
              </a:ext>
            </a:extLst>
          </p:cNvPr>
          <p:cNvGraphicFramePr>
            <a:graphicFrameLocks noChangeAspect="1"/>
          </p:cNvGraphicFramePr>
          <p:nvPr>
            <p:extLst>
              <p:ext uri="{D42A27DB-BD31-4B8C-83A1-F6EECF244321}">
                <p14:modId xmlns:p14="http://schemas.microsoft.com/office/powerpoint/2010/main" val="4118769196"/>
              </p:ext>
            </p:extLst>
          </p:nvPr>
        </p:nvGraphicFramePr>
        <p:xfrm>
          <a:off x="816699" y="5019786"/>
          <a:ext cx="995293" cy="1072649"/>
        </p:xfrm>
        <a:graphic>
          <a:graphicData uri="http://schemas.openxmlformats.org/presentationml/2006/ole">
            <mc:AlternateContent xmlns:mc="http://schemas.openxmlformats.org/markup-compatibility/2006">
              <mc:Choice xmlns:v="urn:schemas-microsoft-com:vml" Requires="v">
                <p:oleObj name="Equation" r:id="rId6" imgW="305725" imgH="330852" progId="Equation.DSMT4">
                  <p:embed/>
                </p:oleObj>
              </mc:Choice>
              <mc:Fallback>
                <p:oleObj name="Equation" r:id="rId6" imgW="305725" imgH="330852" progId="Equation.DSMT4">
                  <p:embed/>
                  <p:pic>
                    <p:nvPicPr>
                      <p:cNvPr id="0" name=""/>
                      <p:cNvPicPr/>
                      <p:nvPr/>
                    </p:nvPicPr>
                    <p:blipFill>
                      <a:blip r:embed="rId7"/>
                      <a:stretch>
                        <a:fillRect/>
                      </a:stretch>
                    </p:blipFill>
                    <p:spPr>
                      <a:xfrm>
                        <a:off x="816699" y="5019786"/>
                        <a:ext cx="995293" cy="1072649"/>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C2545F8D-3BFF-71B8-C721-AAC96A5AFE3A}"/>
              </a:ext>
            </a:extLst>
          </p:cNvPr>
          <p:cNvGraphicFramePr>
            <a:graphicFrameLocks noChangeAspect="1"/>
          </p:cNvGraphicFramePr>
          <p:nvPr>
            <p:extLst>
              <p:ext uri="{D42A27DB-BD31-4B8C-83A1-F6EECF244321}">
                <p14:modId xmlns:p14="http://schemas.microsoft.com/office/powerpoint/2010/main" val="3748143071"/>
              </p:ext>
            </p:extLst>
          </p:nvPr>
        </p:nvGraphicFramePr>
        <p:xfrm>
          <a:off x="2241567" y="3566902"/>
          <a:ext cx="2706962" cy="1000084"/>
        </p:xfrm>
        <a:graphic>
          <a:graphicData uri="http://schemas.openxmlformats.org/presentationml/2006/ole">
            <mc:AlternateContent xmlns:mc="http://schemas.openxmlformats.org/markup-compatibility/2006">
              <mc:Choice xmlns:v="urn:schemas-microsoft-com:vml" Requires="v">
                <p:oleObj name="Equation" r:id="rId8" imgW="893579" imgH="330852" progId="Equation.DSMT4">
                  <p:embed/>
                </p:oleObj>
              </mc:Choice>
              <mc:Fallback>
                <p:oleObj name="Equation" r:id="rId8" imgW="893579" imgH="330852" progId="Equation.DSMT4">
                  <p:embed/>
                  <p:pic>
                    <p:nvPicPr>
                      <p:cNvPr id="0" name=""/>
                      <p:cNvPicPr/>
                      <p:nvPr/>
                    </p:nvPicPr>
                    <p:blipFill>
                      <a:blip r:embed="rId9"/>
                      <a:stretch>
                        <a:fillRect/>
                      </a:stretch>
                    </p:blipFill>
                    <p:spPr>
                      <a:xfrm>
                        <a:off x="2241567" y="3566902"/>
                        <a:ext cx="2706962" cy="1000084"/>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F336FE2E-0DCC-3813-851A-BA774B500523}"/>
              </a:ext>
            </a:extLst>
          </p:cNvPr>
          <p:cNvGraphicFramePr>
            <a:graphicFrameLocks noChangeAspect="1"/>
          </p:cNvGraphicFramePr>
          <p:nvPr>
            <p:extLst>
              <p:ext uri="{D42A27DB-BD31-4B8C-83A1-F6EECF244321}">
                <p14:modId xmlns:p14="http://schemas.microsoft.com/office/powerpoint/2010/main" val="4287342639"/>
              </p:ext>
            </p:extLst>
          </p:nvPr>
        </p:nvGraphicFramePr>
        <p:xfrm>
          <a:off x="2241568" y="4878119"/>
          <a:ext cx="2513216" cy="1214316"/>
        </p:xfrm>
        <a:graphic>
          <a:graphicData uri="http://schemas.openxmlformats.org/presentationml/2006/ole">
            <mc:AlternateContent xmlns:mc="http://schemas.openxmlformats.org/markup-compatibility/2006">
              <mc:Choice xmlns:v="urn:schemas-microsoft-com:vml" Requires="v">
                <p:oleObj name="Equation" r:id="rId10" imgW="661075" imgH="318688" progId="Equation.DSMT4">
                  <p:embed/>
                </p:oleObj>
              </mc:Choice>
              <mc:Fallback>
                <p:oleObj name="Equation" r:id="rId10" imgW="661075" imgH="318688" progId="Equation.DSMT4">
                  <p:embed/>
                  <p:pic>
                    <p:nvPicPr>
                      <p:cNvPr id="0" name=""/>
                      <p:cNvPicPr/>
                      <p:nvPr/>
                    </p:nvPicPr>
                    <p:blipFill>
                      <a:blip r:embed="rId11"/>
                      <a:stretch>
                        <a:fillRect/>
                      </a:stretch>
                    </p:blipFill>
                    <p:spPr>
                      <a:xfrm>
                        <a:off x="2241568" y="4878119"/>
                        <a:ext cx="2513216" cy="1214316"/>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8CA868CE-5CE0-4D82-B994-1C70AF18428B}"/>
              </a:ext>
            </a:extLst>
          </p:cNvPr>
          <p:cNvGraphicFramePr>
            <a:graphicFrameLocks noChangeAspect="1"/>
          </p:cNvGraphicFramePr>
          <p:nvPr>
            <p:extLst>
              <p:ext uri="{D42A27DB-BD31-4B8C-83A1-F6EECF244321}">
                <p14:modId xmlns:p14="http://schemas.microsoft.com/office/powerpoint/2010/main" val="2314617659"/>
              </p:ext>
            </p:extLst>
          </p:nvPr>
        </p:nvGraphicFramePr>
        <p:xfrm>
          <a:off x="5158094" y="3509963"/>
          <a:ext cx="1740531" cy="1000084"/>
        </p:xfrm>
        <a:graphic>
          <a:graphicData uri="http://schemas.openxmlformats.org/presentationml/2006/ole">
            <mc:AlternateContent xmlns:mc="http://schemas.openxmlformats.org/markup-compatibility/2006">
              <mc:Choice xmlns:v="urn:schemas-microsoft-com:vml" Requires="v">
                <p:oleObj name="Equation" r:id="rId12" imgW="575361" imgH="330852" progId="Equation.DSMT4">
                  <p:embed/>
                </p:oleObj>
              </mc:Choice>
              <mc:Fallback>
                <p:oleObj name="Equation" r:id="rId12" imgW="575361" imgH="330852" progId="Equation.DSMT4">
                  <p:embed/>
                  <p:pic>
                    <p:nvPicPr>
                      <p:cNvPr id="0" name=""/>
                      <p:cNvPicPr/>
                      <p:nvPr/>
                    </p:nvPicPr>
                    <p:blipFill>
                      <a:blip r:embed="rId13"/>
                      <a:stretch>
                        <a:fillRect/>
                      </a:stretch>
                    </p:blipFill>
                    <p:spPr>
                      <a:xfrm>
                        <a:off x="5158094" y="3509963"/>
                        <a:ext cx="1740531" cy="1000084"/>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120CB0A8-53E1-8732-FCB0-E4E562795DF1}"/>
              </a:ext>
            </a:extLst>
          </p:cNvPr>
          <p:cNvGraphicFramePr>
            <a:graphicFrameLocks noChangeAspect="1"/>
          </p:cNvGraphicFramePr>
          <p:nvPr>
            <p:extLst>
              <p:ext uri="{D42A27DB-BD31-4B8C-83A1-F6EECF244321}">
                <p14:modId xmlns:p14="http://schemas.microsoft.com/office/powerpoint/2010/main" val="524034921"/>
              </p:ext>
            </p:extLst>
          </p:nvPr>
        </p:nvGraphicFramePr>
        <p:xfrm>
          <a:off x="5184360" y="4736957"/>
          <a:ext cx="1770124" cy="1214316"/>
        </p:xfrm>
        <a:graphic>
          <a:graphicData uri="http://schemas.openxmlformats.org/presentationml/2006/ole">
            <mc:AlternateContent xmlns:mc="http://schemas.openxmlformats.org/markup-compatibility/2006">
              <mc:Choice xmlns:v="urn:schemas-microsoft-com:vml" Requires="v">
                <p:oleObj name="Equation" r:id="rId14" imgW="465008" imgH="318688" progId="Equation.DSMT4">
                  <p:embed/>
                </p:oleObj>
              </mc:Choice>
              <mc:Fallback>
                <p:oleObj name="Equation" r:id="rId14" imgW="465008" imgH="318688" progId="Equation.DSMT4">
                  <p:embed/>
                  <p:pic>
                    <p:nvPicPr>
                      <p:cNvPr id="0" name=""/>
                      <p:cNvPicPr/>
                      <p:nvPr/>
                    </p:nvPicPr>
                    <p:blipFill>
                      <a:blip r:embed="rId15"/>
                      <a:stretch>
                        <a:fillRect/>
                      </a:stretch>
                    </p:blipFill>
                    <p:spPr>
                      <a:xfrm>
                        <a:off x="5184360" y="4736957"/>
                        <a:ext cx="1770124" cy="1214316"/>
                      </a:xfrm>
                      <a:prstGeom prst="rect">
                        <a:avLst/>
                      </a:prstGeom>
                    </p:spPr>
                  </p:pic>
                </p:oleObj>
              </mc:Fallback>
            </mc:AlternateContent>
          </a:graphicData>
        </a:graphic>
      </p:graphicFrame>
    </p:spTree>
    <p:extLst>
      <p:ext uri="{BB962C8B-B14F-4D97-AF65-F5344CB8AC3E}">
        <p14:creationId xmlns:p14="http://schemas.microsoft.com/office/powerpoint/2010/main" val="249327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childTnLst>
                                </p:cTn>
                              </p:par>
                              <p:par>
                                <p:cTn id="14" presetID="22" presetClass="entr" presetSubtype="8"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childTnLst>
                                </p:cTn>
                              </p:par>
                              <p:par>
                                <p:cTn id="27" presetID="23" presetClass="entr" presetSubtype="16"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11"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92">
            <a:extLst>
              <a:ext uri="{FF2B5EF4-FFF2-40B4-BE49-F238E27FC236}">
                <a16:creationId xmlns:a16="http://schemas.microsoft.com/office/drawing/2014/main" id="{5F9B7912-EB42-0F2B-FC3F-5322B0482E73}"/>
              </a:ext>
            </a:extLst>
          </p:cNvPr>
          <p:cNvGrpSpPr/>
          <p:nvPr/>
        </p:nvGrpSpPr>
        <p:grpSpPr>
          <a:xfrm>
            <a:off x="698477" y="1642284"/>
            <a:ext cx="354401" cy="2338730"/>
            <a:chOff x="3110552" y="1828800"/>
            <a:chExt cx="301062" cy="3200400"/>
          </a:xfrm>
        </p:grpSpPr>
        <p:sp>
          <p:nvSpPr>
            <p:cNvPr id="5" name="Rounded Rectangle 2">
              <a:extLst>
                <a:ext uri="{FF2B5EF4-FFF2-40B4-BE49-F238E27FC236}">
                  <a16:creationId xmlns:a16="http://schemas.microsoft.com/office/drawing/2014/main" id="{A34B405B-799D-C2BC-1D1C-72A521101112}"/>
                </a:ext>
              </a:extLst>
            </p:cNvPr>
            <p:cNvSpPr/>
            <p:nvPr/>
          </p:nvSpPr>
          <p:spPr>
            <a:xfrm>
              <a:off x="3110552" y="1828800"/>
              <a:ext cx="301062" cy="32004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solidFill>
                  <a:schemeClr val="tx1"/>
                </a:solidFill>
                <a:latin typeface="Bookman Old Style" panose="02050604050505020204" pitchFamily="18" charset="0"/>
              </a:endParaRPr>
            </a:p>
          </p:txBody>
        </p:sp>
        <p:cxnSp>
          <p:nvCxnSpPr>
            <p:cNvPr id="6" name="Straight Connector 5">
              <a:extLst>
                <a:ext uri="{FF2B5EF4-FFF2-40B4-BE49-F238E27FC236}">
                  <a16:creationId xmlns:a16="http://schemas.microsoft.com/office/drawing/2014/main" id="{A72B3EBD-006B-CDB8-652E-4A2A1D9CE127}"/>
                </a:ext>
              </a:extLst>
            </p:cNvPr>
            <p:cNvCxnSpPr/>
            <p:nvPr/>
          </p:nvCxnSpPr>
          <p:spPr>
            <a:xfrm rot="16200000" flipH="1">
              <a:off x="2579709" y="4240422"/>
              <a:ext cx="15544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 name="Group 91">
            <a:extLst>
              <a:ext uri="{FF2B5EF4-FFF2-40B4-BE49-F238E27FC236}">
                <a16:creationId xmlns:a16="http://schemas.microsoft.com/office/drawing/2014/main" id="{4712E841-DD9B-A55F-3DA2-ACF9DD009458}"/>
              </a:ext>
            </a:extLst>
          </p:cNvPr>
          <p:cNvGrpSpPr/>
          <p:nvPr/>
        </p:nvGrpSpPr>
        <p:grpSpPr>
          <a:xfrm>
            <a:off x="2222011" y="1642284"/>
            <a:ext cx="354401" cy="2338730"/>
            <a:chOff x="4714490" y="1828800"/>
            <a:chExt cx="301062" cy="3200400"/>
          </a:xfrm>
        </p:grpSpPr>
        <p:sp>
          <p:nvSpPr>
            <p:cNvPr id="8" name="Rounded Rectangle 5">
              <a:extLst>
                <a:ext uri="{FF2B5EF4-FFF2-40B4-BE49-F238E27FC236}">
                  <a16:creationId xmlns:a16="http://schemas.microsoft.com/office/drawing/2014/main" id="{9BB0B6D6-EE85-D9E5-3F7F-4354EC364C2B}"/>
                </a:ext>
              </a:extLst>
            </p:cNvPr>
            <p:cNvSpPr/>
            <p:nvPr/>
          </p:nvSpPr>
          <p:spPr>
            <a:xfrm>
              <a:off x="4714490" y="1828800"/>
              <a:ext cx="301062" cy="32004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solidFill>
                  <a:schemeClr val="tx1"/>
                </a:solidFill>
                <a:latin typeface="Bookman Old Style" panose="02050604050505020204" pitchFamily="18" charset="0"/>
              </a:endParaRPr>
            </a:p>
          </p:txBody>
        </p:sp>
        <p:cxnSp>
          <p:nvCxnSpPr>
            <p:cNvPr id="9" name="Straight Connector 8">
              <a:extLst>
                <a:ext uri="{FF2B5EF4-FFF2-40B4-BE49-F238E27FC236}">
                  <a16:creationId xmlns:a16="http://schemas.microsoft.com/office/drawing/2014/main" id="{F2EBC6F5-90D8-0AD8-4103-A5300A069953}"/>
                </a:ext>
              </a:extLst>
            </p:cNvPr>
            <p:cNvCxnSpPr/>
            <p:nvPr/>
          </p:nvCxnSpPr>
          <p:spPr>
            <a:xfrm rot="16200000" flipH="1">
              <a:off x="4183647" y="4240422"/>
              <a:ext cx="15544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 name="Group 90">
            <a:extLst>
              <a:ext uri="{FF2B5EF4-FFF2-40B4-BE49-F238E27FC236}">
                <a16:creationId xmlns:a16="http://schemas.microsoft.com/office/drawing/2014/main" id="{52FC0E3A-057B-F47A-FEF9-3BFE52ACCA5F}"/>
              </a:ext>
            </a:extLst>
          </p:cNvPr>
          <p:cNvGrpSpPr/>
          <p:nvPr/>
        </p:nvGrpSpPr>
        <p:grpSpPr>
          <a:xfrm>
            <a:off x="3802026" y="1642284"/>
            <a:ext cx="354401" cy="2338730"/>
            <a:chOff x="6463352" y="1828800"/>
            <a:chExt cx="301062" cy="3200400"/>
          </a:xfrm>
        </p:grpSpPr>
        <p:sp>
          <p:nvSpPr>
            <p:cNvPr id="11" name="Rounded Rectangle 8">
              <a:extLst>
                <a:ext uri="{FF2B5EF4-FFF2-40B4-BE49-F238E27FC236}">
                  <a16:creationId xmlns:a16="http://schemas.microsoft.com/office/drawing/2014/main" id="{FC1C0FD6-315C-090C-BD5F-66ACF349BF16}"/>
                </a:ext>
              </a:extLst>
            </p:cNvPr>
            <p:cNvSpPr/>
            <p:nvPr/>
          </p:nvSpPr>
          <p:spPr>
            <a:xfrm>
              <a:off x="6463352" y="1828800"/>
              <a:ext cx="301062" cy="32004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solidFill>
                  <a:schemeClr val="tx1"/>
                </a:solidFill>
                <a:latin typeface="Bookman Old Style" panose="02050604050505020204" pitchFamily="18" charset="0"/>
              </a:endParaRPr>
            </a:p>
          </p:txBody>
        </p:sp>
        <p:cxnSp>
          <p:nvCxnSpPr>
            <p:cNvPr id="12" name="Straight Connector 11">
              <a:extLst>
                <a:ext uri="{FF2B5EF4-FFF2-40B4-BE49-F238E27FC236}">
                  <a16:creationId xmlns:a16="http://schemas.microsoft.com/office/drawing/2014/main" id="{F3890D97-FD02-4759-1D73-811598E3B6FE}"/>
                </a:ext>
              </a:extLst>
            </p:cNvPr>
            <p:cNvCxnSpPr/>
            <p:nvPr/>
          </p:nvCxnSpPr>
          <p:spPr>
            <a:xfrm rot="16200000" flipH="1">
              <a:off x="5946157" y="4240422"/>
              <a:ext cx="15544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a:extLst>
              <a:ext uri="{FF2B5EF4-FFF2-40B4-BE49-F238E27FC236}">
                <a16:creationId xmlns:a16="http://schemas.microsoft.com/office/drawing/2014/main" id="{B22B5006-EBF0-48DA-9FCD-03D73BD0487B}"/>
              </a:ext>
            </a:extLst>
          </p:cNvPr>
          <p:cNvCxnSpPr/>
          <p:nvPr/>
        </p:nvCxnSpPr>
        <p:spPr>
          <a:xfrm>
            <a:off x="551855" y="2811649"/>
            <a:ext cx="473617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1964B788-7826-AAFA-5A74-C399C378E669}"/>
              </a:ext>
            </a:extLst>
          </p:cNvPr>
          <p:cNvSpPr/>
          <p:nvPr/>
        </p:nvSpPr>
        <p:spPr>
          <a:xfrm>
            <a:off x="1104056" y="1690902"/>
            <a:ext cx="1124602" cy="389847"/>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373.15</a:t>
            </a:r>
            <a:endParaRPr lang="en-US" sz="1949" b="1" baseline="30000" dirty="0">
              <a:solidFill>
                <a:schemeClr val="bg1"/>
              </a:solidFill>
              <a:latin typeface="Bookman Old Style" panose="02050604050505020204" pitchFamily="18" charset="0"/>
            </a:endParaRPr>
          </a:p>
        </p:txBody>
      </p:sp>
      <p:sp>
        <p:nvSpPr>
          <p:cNvPr id="15" name="Rectangle 14">
            <a:extLst>
              <a:ext uri="{FF2B5EF4-FFF2-40B4-BE49-F238E27FC236}">
                <a16:creationId xmlns:a16="http://schemas.microsoft.com/office/drawing/2014/main" id="{00C8A170-7940-FC45-2F0F-0CC75B032265}"/>
              </a:ext>
            </a:extLst>
          </p:cNvPr>
          <p:cNvSpPr/>
          <p:nvPr/>
        </p:nvSpPr>
        <p:spPr>
          <a:xfrm>
            <a:off x="1104056" y="1989435"/>
            <a:ext cx="1124602" cy="389847"/>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310.15</a:t>
            </a:r>
            <a:endParaRPr lang="en-US" sz="1949" b="1" baseline="30000" dirty="0">
              <a:solidFill>
                <a:schemeClr val="bg1"/>
              </a:solidFill>
              <a:latin typeface="Bookman Old Style" panose="02050604050505020204" pitchFamily="18" charset="0"/>
            </a:endParaRPr>
          </a:p>
        </p:txBody>
      </p:sp>
      <p:sp>
        <p:nvSpPr>
          <p:cNvPr id="16" name="Rectangle 15">
            <a:extLst>
              <a:ext uri="{FF2B5EF4-FFF2-40B4-BE49-F238E27FC236}">
                <a16:creationId xmlns:a16="http://schemas.microsoft.com/office/drawing/2014/main" id="{BD9F7F0C-9D59-92CB-3BDE-21E86878F512}"/>
              </a:ext>
            </a:extLst>
          </p:cNvPr>
          <p:cNvSpPr/>
          <p:nvPr/>
        </p:nvSpPr>
        <p:spPr>
          <a:xfrm>
            <a:off x="1104056" y="2303474"/>
            <a:ext cx="1124602" cy="389847"/>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273.15</a:t>
            </a:r>
            <a:endParaRPr lang="en-US" sz="1949" b="1" baseline="30000" dirty="0">
              <a:solidFill>
                <a:schemeClr val="bg1"/>
              </a:solidFill>
              <a:latin typeface="Bookman Old Style" panose="02050604050505020204" pitchFamily="18" charset="0"/>
            </a:endParaRPr>
          </a:p>
        </p:txBody>
      </p:sp>
      <p:sp>
        <p:nvSpPr>
          <p:cNvPr id="17" name="Rectangle 16">
            <a:extLst>
              <a:ext uri="{FF2B5EF4-FFF2-40B4-BE49-F238E27FC236}">
                <a16:creationId xmlns:a16="http://schemas.microsoft.com/office/drawing/2014/main" id="{B99C60DA-42B5-2C4B-C8F6-5AAFB5A5C23A}"/>
              </a:ext>
            </a:extLst>
          </p:cNvPr>
          <p:cNvSpPr/>
          <p:nvPr/>
        </p:nvSpPr>
        <p:spPr>
          <a:xfrm>
            <a:off x="1100953" y="3503708"/>
            <a:ext cx="410748" cy="389847"/>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0</a:t>
            </a:r>
            <a:endParaRPr lang="en-US" sz="1949" b="1" baseline="30000" dirty="0">
              <a:solidFill>
                <a:schemeClr val="bg1"/>
              </a:solidFill>
              <a:latin typeface="Bookman Old Style" panose="02050604050505020204" pitchFamily="18" charset="0"/>
            </a:endParaRPr>
          </a:p>
        </p:txBody>
      </p:sp>
      <p:sp>
        <p:nvSpPr>
          <p:cNvPr id="18" name="Rectangle 17">
            <a:extLst>
              <a:ext uri="{FF2B5EF4-FFF2-40B4-BE49-F238E27FC236}">
                <a16:creationId xmlns:a16="http://schemas.microsoft.com/office/drawing/2014/main" id="{59F3EDF1-D391-3898-1776-051FF662516F}"/>
              </a:ext>
            </a:extLst>
          </p:cNvPr>
          <p:cNvSpPr/>
          <p:nvPr/>
        </p:nvSpPr>
        <p:spPr>
          <a:xfrm>
            <a:off x="4996204" y="1397569"/>
            <a:ext cx="2382413" cy="509799"/>
          </a:xfrm>
          <a:prstGeom prst="rect">
            <a:avLst/>
          </a:prstGeom>
        </p:spPr>
        <p:txBody>
          <a:bodyPr wrap="square">
            <a:spAutoFit/>
          </a:bodyPr>
          <a:lstStyle/>
          <a:p>
            <a:r>
              <a:rPr lang="en-US" sz="2728" b="1" dirty="0">
                <a:solidFill>
                  <a:schemeClr val="bg1"/>
                </a:solidFill>
                <a:sym typeface="Symbol"/>
              </a:rPr>
              <a:t>Water boils</a:t>
            </a:r>
            <a:endParaRPr lang="en-US" sz="2728" b="1" baseline="30000" dirty="0">
              <a:solidFill>
                <a:schemeClr val="bg1"/>
              </a:solidFill>
            </a:endParaRPr>
          </a:p>
        </p:txBody>
      </p:sp>
      <p:sp>
        <p:nvSpPr>
          <p:cNvPr id="19" name="Rectangle 18">
            <a:extLst>
              <a:ext uri="{FF2B5EF4-FFF2-40B4-BE49-F238E27FC236}">
                <a16:creationId xmlns:a16="http://schemas.microsoft.com/office/drawing/2014/main" id="{36ED05AF-7428-A316-D182-9676DCE29427}"/>
              </a:ext>
            </a:extLst>
          </p:cNvPr>
          <p:cNvSpPr/>
          <p:nvPr/>
        </p:nvSpPr>
        <p:spPr>
          <a:xfrm>
            <a:off x="2678198" y="1690902"/>
            <a:ext cx="692166" cy="389847"/>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100</a:t>
            </a:r>
            <a:endParaRPr lang="en-US" sz="1949" b="1" baseline="30000" dirty="0">
              <a:solidFill>
                <a:schemeClr val="bg1"/>
              </a:solidFill>
              <a:latin typeface="Bookman Old Style" panose="02050604050505020204" pitchFamily="18" charset="0"/>
            </a:endParaRPr>
          </a:p>
        </p:txBody>
      </p:sp>
      <p:sp>
        <p:nvSpPr>
          <p:cNvPr id="20" name="Rectangle 19">
            <a:extLst>
              <a:ext uri="{FF2B5EF4-FFF2-40B4-BE49-F238E27FC236}">
                <a16:creationId xmlns:a16="http://schemas.microsoft.com/office/drawing/2014/main" id="{AA710294-7B1D-CBB2-3037-9AAE8C202205}"/>
              </a:ext>
            </a:extLst>
          </p:cNvPr>
          <p:cNvSpPr/>
          <p:nvPr/>
        </p:nvSpPr>
        <p:spPr>
          <a:xfrm>
            <a:off x="2702156" y="1989435"/>
            <a:ext cx="602465" cy="389847"/>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37</a:t>
            </a:r>
            <a:endParaRPr lang="en-US" sz="1949" b="1" baseline="30000" dirty="0">
              <a:solidFill>
                <a:schemeClr val="bg1"/>
              </a:solidFill>
              <a:latin typeface="Bookman Old Style" panose="02050604050505020204" pitchFamily="18" charset="0"/>
            </a:endParaRPr>
          </a:p>
        </p:txBody>
      </p:sp>
      <p:sp>
        <p:nvSpPr>
          <p:cNvPr id="21" name="Rectangle 20">
            <a:extLst>
              <a:ext uri="{FF2B5EF4-FFF2-40B4-BE49-F238E27FC236}">
                <a16:creationId xmlns:a16="http://schemas.microsoft.com/office/drawing/2014/main" id="{D3A7C1C7-DDF1-FE54-2889-E7D433E34012}"/>
              </a:ext>
            </a:extLst>
          </p:cNvPr>
          <p:cNvSpPr/>
          <p:nvPr/>
        </p:nvSpPr>
        <p:spPr>
          <a:xfrm>
            <a:off x="2724564" y="2307749"/>
            <a:ext cx="423065" cy="389847"/>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0</a:t>
            </a:r>
            <a:endParaRPr lang="en-US" sz="1949" b="1" baseline="30000" dirty="0">
              <a:solidFill>
                <a:schemeClr val="bg1"/>
              </a:solidFill>
              <a:latin typeface="Bookman Old Style" panose="02050604050505020204" pitchFamily="18" charset="0"/>
            </a:endParaRPr>
          </a:p>
        </p:txBody>
      </p:sp>
      <p:sp>
        <p:nvSpPr>
          <p:cNvPr id="22" name="Rectangle 21">
            <a:extLst>
              <a:ext uri="{FF2B5EF4-FFF2-40B4-BE49-F238E27FC236}">
                <a16:creationId xmlns:a16="http://schemas.microsoft.com/office/drawing/2014/main" id="{B608418A-3F74-63C1-D4D8-0EE0FE700970}"/>
              </a:ext>
            </a:extLst>
          </p:cNvPr>
          <p:cNvSpPr/>
          <p:nvPr/>
        </p:nvSpPr>
        <p:spPr>
          <a:xfrm>
            <a:off x="2611189" y="3417155"/>
            <a:ext cx="1323817" cy="509799"/>
          </a:xfrm>
          <a:prstGeom prst="rect">
            <a:avLst/>
          </a:prstGeom>
        </p:spPr>
        <p:txBody>
          <a:bodyPr wrap="square">
            <a:spAutoFit/>
          </a:bodyPr>
          <a:lstStyle/>
          <a:p>
            <a:r>
              <a:rPr lang="en-US" sz="2728" b="1" dirty="0">
                <a:solidFill>
                  <a:schemeClr val="bg1"/>
                </a:solidFill>
                <a:latin typeface="Bookman Old Style" panose="02050604050505020204" pitchFamily="18" charset="0"/>
                <a:sym typeface="Symbol"/>
              </a:rPr>
              <a:t>-</a:t>
            </a:r>
            <a:r>
              <a:rPr lang="en-US" sz="1949" b="1" dirty="0">
                <a:solidFill>
                  <a:schemeClr val="bg1"/>
                </a:solidFill>
                <a:latin typeface="Bookman Old Style" panose="02050604050505020204" pitchFamily="18" charset="0"/>
                <a:sym typeface="Symbol"/>
              </a:rPr>
              <a:t>273.15</a:t>
            </a:r>
            <a:endParaRPr lang="en-US" sz="1949" b="1" baseline="30000" dirty="0">
              <a:solidFill>
                <a:schemeClr val="bg1"/>
              </a:solidFill>
              <a:latin typeface="Bookman Old Style" panose="02050604050505020204" pitchFamily="18" charset="0"/>
            </a:endParaRPr>
          </a:p>
        </p:txBody>
      </p:sp>
      <p:sp>
        <p:nvSpPr>
          <p:cNvPr id="23" name="Rectangle 22">
            <a:extLst>
              <a:ext uri="{FF2B5EF4-FFF2-40B4-BE49-F238E27FC236}">
                <a16:creationId xmlns:a16="http://schemas.microsoft.com/office/drawing/2014/main" id="{F37AA461-2D3C-8A9D-A393-586025079076}"/>
              </a:ext>
            </a:extLst>
          </p:cNvPr>
          <p:cNvSpPr/>
          <p:nvPr/>
        </p:nvSpPr>
        <p:spPr>
          <a:xfrm>
            <a:off x="4225001" y="1646823"/>
            <a:ext cx="692166" cy="389847"/>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212</a:t>
            </a:r>
            <a:endParaRPr lang="en-US" sz="1949" b="1" baseline="30000" dirty="0">
              <a:solidFill>
                <a:schemeClr val="bg1"/>
              </a:solidFill>
              <a:latin typeface="Bookman Old Style" panose="02050604050505020204" pitchFamily="18" charset="0"/>
            </a:endParaRPr>
          </a:p>
        </p:txBody>
      </p:sp>
      <p:sp>
        <p:nvSpPr>
          <p:cNvPr id="24" name="Rectangle 23">
            <a:extLst>
              <a:ext uri="{FF2B5EF4-FFF2-40B4-BE49-F238E27FC236}">
                <a16:creationId xmlns:a16="http://schemas.microsoft.com/office/drawing/2014/main" id="{57A3EE60-9422-D829-187B-646EA22990DA}"/>
              </a:ext>
            </a:extLst>
          </p:cNvPr>
          <p:cNvSpPr/>
          <p:nvPr/>
        </p:nvSpPr>
        <p:spPr>
          <a:xfrm>
            <a:off x="4225612" y="1945356"/>
            <a:ext cx="765800" cy="389847"/>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98.6</a:t>
            </a:r>
            <a:endParaRPr lang="en-US" sz="1949" b="1" baseline="30000" dirty="0">
              <a:solidFill>
                <a:schemeClr val="bg1"/>
              </a:solidFill>
              <a:latin typeface="Bookman Old Style" panose="02050604050505020204" pitchFamily="18" charset="0"/>
            </a:endParaRPr>
          </a:p>
        </p:txBody>
      </p:sp>
      <p:sp>
        <p:nvSpPr>
          <p:cNvPr id="25" name="Rectangle 24">
            <a:extLst>
              <a:ext uri="{FF2B5EF4-FFF2-40B4-BE49-F238E27FC236}">
                <a16:creationId xmlns:a16="http://schemas.microsoft.com/office/drawing/2014/main" id="{3005A0B7-4DD0-A939-AF59-2F6D79B72AD3}"/>
              </a:ext>
            </a:extLst>
          </p:cNvPr>
          <p:cNvSpPr/>
          <p:nvPr/>
        </p:nvSpPr>
        <p:spPr>
          <a:xfrm>
            <a:off x="4256521" y="2263670"/>
            <a:ext cx="586400" cy="389847"/>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32</a:t>
            </a:r>
            <a:endParaRPr lang="en-US" sz="1949" b="1" baseline="30000" dirty="0">
              <a:solidFill>
                <a:schemeClr val="bg1"/>
              </a:solidFill>
              <a:latin typeface="Bookman Old Style" panose="02050604050505020204" pitchFamily="18" charset="0"/>
            </a:endParaRPr>
          </a:p>
        </p:txBody>
      </p:sp>
      <p:sp>
        <p:nvSpPr>
          <p:cNvPr id="26" name="Rectangle 25">
            <a:extLst>
              <a:ext uri="{FF2B5EF4-FFF2-40B4-BE49-F238E27FC236}">
                <a16:creationId xmlns:a16="http://schemas.microsoft.com/office/drawing/2014/main" id="{A88F8F80-41CF-479E-01FD-78A9505E2D9A}"/>
              </a:ext>
            </a:extLst>
          </p:cNvPr>
          <p:cNvSpPr/>
          <p:nvPr/>
        </p:nvSpPr>
        <p:spPr>
          <a:xfrm>
            <a:off x="4335804" y="3342910"/>
            <a:ext cx="1323817" cy="509799"/>
          </a:xfrm>
          <a:prstGeom prst="rect">
            <a:avLst/>
          </a:prstGeom>
        </p:spPr>
        <p:txBody>
          <a:bodyPr wrap="square">
            <a:spAutoFit/>
          </a:bodyPr>
          <a:lstStyle/>
          <a:p>
            <a:r>
              <a:rPr lang="en-US" sz="2728" b="1" dirty="0">
                <a:solidFill>
                  <a:schemeClr val="bg1"/>
                </a:solidFill>
                <a:latin typeface="Bookman Old Style" panose="02050604050505020204" pitchFamily="18" charset="0"/>
                <a:sym typeface="Symbol"/>
              </a:rPr>
              <a:t>-</a:t>
            </a:r>
            <a:r>
              <a:rPr lang="en-US" sz="1949" b="1" dirty="0">
                <a:solidFill>
                  <a:schemeClr val="bg1"/>
                </a:solidFill>
                <a:latin typeface="Bookman Old Style" panose="02050604050505020204" pitchFamily="18" charset="0"/>
                <a:sym typeface="Symbol"/>
              </a:rPr>
              <a:t>459.60</a:t>
            </a:r>
            <a:endParaRPr lang="en-US" sz="1949" b="1" baseline="30000" dirty="0">
              <a:solidFill>
                <a:schemeClr val="bg1"/>
              </a:solidFill>
              <a:latin typeface="Bookman Old Style" panose="02050604050505020204" pitchFamily="18" charset="0"/>
            </a:endParaRPr>
          </a:p>
        </p:txBody>
      </p:sp>
      <p:sp>
        <p:nvSpPr>
          <p:cNvPr id="27" name="Rectangle 26">
            <a:extLst>
              <a:ext uri="{FF2B5EF4-FFF2-40B4-BE49-F238E27FC236}">
                <a16:creationId xmlns:a16="http://schemas.microsoft.com/office/drawing/2014/main" id="{C5358BF0-5282-5E95-76FB-AE8DE725AC78}"/>
              </a:ext>
            </a:extLst>
          </p:cNvPr>
          <p:cNvSpPr/>
          <p:nvPr/>
        </p:nvSpPr>
        <p:spPr>
          <a:xfrm>
            <a:off x="4968813" y="1825849"/>
            <a:ext cx="3086154" cy="509799"/>
          </a:xfrm>
          <a:prstGeom prst="rect">
            <a:avLst/>
          </a:prstGeom>
        </p:spPr>
        <p:txBody>
          <a:bodyPr wrap="square">
            <a:spAutoFit/>
          </a:bodyPr>
          <a:lstStyle/>
          <a:p>
            <a:r>
              <a:rPr lang="en-US" sz="2728" b="1" dirty="0">
                <a:solidFill>
                  <a:schemeClr val="bg1"/>
                </a:solidFill>
                <a:sym typeface="Symbol"/>
              </a:rPr>
              <a:t>Body temperature</a:t>
            </a:r>
            <a:endParaRPr lang="en-US" sz="2728" b="1" baseline="30000" dirty="0">
              <a:solidFill>
                <a:schemeClr val="bg1"/>
              </a:solidFill>
            </a:endParaRPr>
          </a:p>
        </p:txBody>
      </p:sp>
      <p:sp>
        <p:nvSpPr>
          <p:cNvPr id="28" name="Rectangle 27">
            <a:extLst>
              <a:ext uri="{FF2B5EF4-FFF2-40B4-BE49-F238E27FC236}">
                <a16:creationId xmlns:a16="http://schemas.microsoft.com/office/drawing/2014/main" id="{5827F0D0-C607-5978-2D1B-E5E32CF245C4}"/>
              </a:ext>
            </a:extLst>
          </p:cNvPr>
          <p:cNvSpPr/>
          <p:nvPr/>
        </p:nvSpPr>
        <p:spPr>
          <a:xfrm>
            <a:off x="5048995" y="2266356"/>
            <a:ext cx="2558301" cy="509799"/>
          </a:xfrm>
          <a:prstGeom prst="rect">
            <a:avLst/>
          </a:prstGeom>
        </p:spPr>
        <p:txBody>
          <a:bodyPr wrap="square">
            <a:spAutoFit/>
          </a:bodyPr>
          <a:lstStyle/>
          <a:p>
            <a:r>
              <a:rPr lang="en-US" sz="2728" b="1" dirty="0">
                <a:solidFill>
                  <a:schemeClr val="bg1"/>
                </a:solidFill>
                <a:sym typeface="Symbol"/>
              </a:rPr>
              <a:t>Water freezes</a:t>
            </a:r>
            <a:endParaRPr lang="en-US" sz="2728" b="1" baseline="30000" dirty="0">
              <a:solidFill>
                <a:schemeClr val="bg1"/>
              </a:solidFill>
            </a:endParaRPr>
          </a:p>
        </p:txBody>
      </p:sp>
      <p:sp>
        <p:nvSpPr>
          <p:cNvPr id="29" name="Rectangle 28">
            <a:extLst>
              <a:ext uri="{FF2B5EF4-FFF2-40B4-BE49-F238E27FC236}">
                <a16:creationId xmlns:a16="http://schemas.microsoft.com/office/drawing/2014/main" id="{58710001-02AA-6F2E-A1F8-69739485D5AB}"/>
              </a:ext>
            </a:extLst>
          </p:cNvPr>
          <p:cNvSpPr/>
          <p:nvPr/>
        </p:nvSpPr>
        <p:spPr>
          <a:xfrm>
            <a:off x="4432410" y="3893554"/>
            <a:ext cx="2358692" cy="509799"/>
          </a:xfrm>
          <a:prstGeom prst="rect">
            <a:avLst/>
          </a:prstGeom>
        </p:spPr>
        <p:txBody>
          <a:bodyPr wrap="square">
            <a:spAutoFit/>
          </a:bodyPr>
          <a:lstStyle/>
          <a:p>
            <a:r>
              <a:rPr lang="en-US" sz="2728" b="1" dirty="0">
                <a:solidFill>
                  <a:schemeClr val="bg1"/>
                </a:solidFill>
                <a:sym typeface="Symbol"/>
              </a:rPr>
              <a:t>Absolute zero</a:t>
            </a:r>
            <a:endParaRPr lang="en-US" sz="2728" b="1" baseline="30000" dirty="0">
              <a:solidFill>
                <a:schemeClr val="bg1"/>
              </a:solidFill>
            </a:endParaRPr>
          </a:p>
        </p:txBody>
      </p:sp>
      <p:sp>
        <p:nvSpPr>
          <p:cNvPr id="30" name="Rectangle 29">
            <a:extLst>
              <a:ext uri="{FF2B5EF4-FFF2-40B4-BE49-F238E27FC236}">
                <a16:creationId xmlns:a16="http://schemas.microsoft.com/office/drawing/2014/main" id="{DC3EEF03-21D9-FEB2-3A37-8E9520C48914}"/>
              </a:ext>
            </a:extLst>
          </p:cNvPr>
          <p:cNvSpPr/>
          <p:nvPr/>
        </p:nvSpPr>
        <p:spPr>
          <a:xfrm>
            <a:off x="685179" y="1349898"/>
            <a:ext cx="448502" cy="389847"/>
          </a:xfrm>
          <a:prstGeom prst="rect">
            <a:avLst/>
          </a:prstGeom>
        </p:spPr>
        <p:txBody>
          <a:bodyPr wrap="square">
            <a:spAutoFit/>
          </a:bodyPr>
          <a:lstStyle/>
          <a:p>
            <a:r>
              <a:rPr lang="en-US" sz="1949" b="1" dirty="0">
                <a:solidFill>
                  <a:schemeClr val="bg1"/>
                </a:solidFill>
                <a:latin typeface="Bookman Old Style" panose="02050604050505020204" pitchFamily="18" charset="0"/>
                <a:sym typeface="Symbol"/>
              </a:rPr>
              <a:t>K</a:t>
            </a:r>
            <a:endParaRPr lang="en-US" sz="1949" b="1" baseline="30000" dirty="0">
              <a:solidFill>
                <a:schemeClr val="bg1"/>
              </a:solidFill>
              <a:latin typeface="Bookman Old Style" panose="02050604050505020204" pitchFamily="18" charset="0"/>
            </a:endParaRPr>
          </a:p>
        </p:txBody>
      </p:sp>
      <p:sp>
        <p:nvSpPr>
          <p:cNvPr id="31" name="Rectangle 30">
            <a:extLst>
              <a:ext uri="{FF2B5EF4-FFF2-40B4-BE49-F238E27FC236}">
                <a16:creationId xmlns:a16="http://schemas.microsoft.com/office/drawing/2014/main" id="{FC702E90-E136-12C4-FF64-90FF9A8A9F00}"/>
              </a:ext>
            </a:extLst>
          </p:cNvPr>
          <p:cNvSpPr/>
          <p:nvPr/>
        </p:nvSpPr>
        <p:spPr>
          <a:xfrm>
            <a:off x="3786515" y="1357881"/>
            <a:ext cx="483308" cy="389847"/>
          </a:xfrm>
          <a:prstGeom prst="rect">
            <a:avLst/>
          </a:prstGeom>
        </p:spPr>
        <p:txBody>
          <a:bodyPr wrap="square">
            <a:spAutoFit/>
          </a:bodyPr>
          <a:lstStyle/>
          <a:p>
            <a:r>
              <a:rPr lang="en-US" sz="1949" b="1" baseline="30000" dirty="0">
                <a:solidFill>
                  <a:schemeClr val="bg1"/>
                </a:solidFill>
                <a:latin typeface="Bookman Old Style" panose="02050604050505020204" pitchFamily="18" charset="0"/>
                <a:sym typeface="Symbol"/>
              </a:rPr>
              <a:t>0</a:t>
            </a:r>
            <a:r>
              <a:rPr lang="en-US" sz="1949" b="1" dirty="0">
                <a:solidFill>
                  <a:schemeClr val="bg1"/>
                </a:solidFill>
                <a:latin typeface="Bookman Old Style" panose="02050604050505020204" pitchFamily="18" charset="0"/>
                <a:sym typeface="Symbol"/>
              </a:rPr>
              <a:t>F</a:t>
            </a:r>
            <a:endParaRPr lang="en-US" sz="1949" b="1" baseline="30000" dirty="0">
              <a:solidFill>
                <a:schemeClr val="bg1"/>
              </a:solidFill>
              <a:latin typeface="Bookman Old Style" panose="02050604050505020204" pitchFamily="18" charset="0"/>
            </a:endParaRPr>
          </a:p>
        </p:txBody>
      </p:sp>
      <p:sp>
        <p:nvSpPr>
          <p:cNvPr id="32" name="Rectangle 31">
            <a:extLst>
              <a:ext uri="{FF2B5EF4-FFF2-40B4-BE49-F238E27FC236}">
                <a16:creationId xmlns:a16="http://schemas.microsoft.com/office/drawing/2014/main" id="{9F04B60D-262A-6D39-585B-F279075F3C7F}"/>
              </a:ext>
            </a:extLst>
          </p:cNvPr>
          <p:cNvSpPr/>
          <p:nvPr/>
        </p:nvSpPr>
        <p:spPr>
          <a:xfrm>
            <a:off x="4922299" y="2764269"/>
            <a:ext cx="1021510" cy="509799"/>
          </a:xfrm>
          <a:prstGeom prst="rect">
            <a:avLst/>
          </a:prstGeom>
        </p:spPr>
        <p:txBody>
          <a:bodyPr wrap="square">
            <a:spAutoFit/>
          </a:bodyPr>
          <a:lstStyle/>
          <a:p>
            <a:r>
              <a:rPr lang="en-US" sz="2728" b="1" dirty="0">
                <a:solidFill>
                  <a:schemeClr val="bg1"/>
                </a:solidFill>
                <a:sym typeface="Symbol"/>
              </a:rPr>
              <a:t>Mean</a:t>
            </a:r>
            <a:endParaRPr lang="en-US" sz="2728" b="1" dirty="0">
              <a:solidFill>
                <a:schemeClr val="bg1"/>
              </a:solidFill>
            </a:endParaRPr>
          </a:p>
        </p:txBody>
      </p:sp>
      <p:sp>
        <p:nvSpPr>
          <p:cNvPr id="33" name="Rectangle 32">
            <a:extLst>
              <a:ext uri="{FF2B5EF4-FFF2-40B4-BE49-F238E27FC236}">
                <a16:creationId xmlns:a16="http://schemas.microsoft.com/office/drawing/2014/main" id="{A4B1646D-70B7-C2B3-2642-91607A010550}"/>
              </a:ext>
            </a:extLst>
          </p:cNvPr>
          <p:cNvSpPr/>
          <p:nvPr/>
        </p:nvSpPr>
        <p:spPr>
          <a:xfrm>
            <a:off x="165099" y="4862480"/>
            <a:ext cx="10245864" cy="509799"/>
          </a:xfrm>
          <a:prstGeom prst="rect">
            <a:avLst/>
          </a:prstGeom>
        </p:spPr>
        <p:txBody>
          <a:bodyPr wrap="square">
            <a:spAutoFit/>
          </a:bodyPr>
          <a:lstStyle/>
          <a:p>
            <a:pPr algn="ctr"/>
            <a:r>
              <a:rPr lang="en-US" sz="2728" b="1" dirty="0">
                <a:solidFill>
                  <a:schemeClr val="bg1"/>
                </a:solidFill>
                <a:sym typeface="Symbol"/>
              </a:rPr>
              <a:t>Comparison of Kelvin, Celsius and Fahrenheit temperature scale.</a:t>
            </a:r>
            <a:endParaRPr lang="en-US" sz="2728" b="1" baseline="30000" dirty="0">
              <a:solidFill>
                <a:schemeClr val="bg1"/>
              </a:solidFill>
            </a:endParaRPr>
          </a:p>
        </p:txBody>
      </p:sp>
      <p:sp>
        <p:nvSpPr>
          <p:cNvPr id="34" name="TextBox 33">
            <a:extLst>
              <a:ext uri="{FF2B5EF4-FFF2-40B4-BE49-F238E27FC236}">
                <a16:creationId xmlns:a16="http://schemas.microsoft.com/office/drawing/2014/main" id="{09C96535-9D90-C982-553E-6960E204424A}"/>
              </a:ext>
            </a:extLst>
          </p:cNvPr>
          <p:cNvSpPr txBox="1"/>
          <p:nvPr/>
        </p:nvSpPr>
        <p:spPr>
          <a:xfrm>
            <a:off x="673506" y="494071"/>
            <a:ext cx="3935006" cy="50979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728" b="1" dirty="0">
                <a:solidFill>
                  <a:schemeClr val="tx1"/>
                </a:solidFill>
              </a:rPr>
              <a:t>Comparison of 3 scales</a:t>
            </a:r>
          </a:p>
        </p:txBody>
      </p:sp>
      <p:sp>
        <p:nvSpPr>
          <p:cNvPr id="35" name="Rectangle 34">
            <a:extLst>
              <a:ext uri="{FF2B5EF4-FFF2-40B4-BE49-F238E27FC236}">
                <a16:creationId xmlns:a16="http://schemas.microsoft.com/office/drawing/2014/main" id="{E1D3F8AC-B4D9-848B-BB46-EA64BD5CBC95}"/>
              </a:ext>
            </a:extLst>
          </p:cNvPr>
          <p:cNvSpPr/>
          <p:nvPr/>
        </p:nvSpPr>
        <p:spPr>
          <a:xfrm>
            <a:off x="2194890" y="1299621"/>
            <a:ext cx="483308" cy="389847"/>
          </a:xfrm>
          <a:prstGeom prst="rect">
            <a:avLst/>
          </a:prstGeom>
        </p:spPr>
        <p:txBody>
          <a:bodyPr wrap="square">
            <a:spAutoFit/>
          </a:bodyPr>
          <a:lstStyle/>
          <a:p>
            <a:r>
              <a:rPr lang="en-US" sz="1949" b="1" baseline="30000" dirty="0">
                <a:solidFill>
                  <a:schemeClr val="bg1"/>
                </a:solidFill>
                <a:latin typeface="Bookman Old Style" panose="02050604050505020204" pitchFamily="18" charset="0"/>
                <a:sym typeface="Symbol"/>
              </a:rPr>
              <a:t>0</a:t>
            </a:r>
            <a:r>
              <a:rPr lang="en-US" sz="1949" b="1" dirty="0">
                <a:solidFill>
                  <a:schemeClr val="bg1"/>
                </a:solidFill>
                <a:latin typeface="Bookman Old Style" panose="02050604050505020204" pitchFamily="18" charset="0"/>
                <a:sym typeface="Symbol"/>
              </a:rPr>
              <a:t>C</a:t>
            </a:r>
            <a:endParaRPr lang="en-US" sz="1949" b="1" baseline="30000" dirty="0">
              <a:solidFill>
                <a:schemeClr val="bg1"/>
              </a:solidFill>
              <a:latin typeface="Bookman Old Style" panose="02050604050505020204" pitchFamily="18" charset="0"/>
            </a:endParaRPr>
          </a:p>
        </p:txBody>
      </p:sp>
      <p:cxnSp>
        <p:nvCxnSpPr>
          <p:cNvPr id="37" name="Straight Connector 36">
            <a:extLst>
              <a:ext uri="{FF2B5EF4-FFF2-40B4-BE49-F238E27FC236}">
                <a16:creationId xmlns:a16="http://schemas.microsoft.com/office/drawing/2014/main" id="{0FE92013-B2CC-467F-1A58-A2E6F95009F8}"/>
              </a:ext>
            </a:extLst>
          </p:cNvPr>
          <p:cNvCxnSpPr/>
          <p:nvPr/>
        </p:nvCxnSpPr>
        <p:spPr>
          <a:xfrm>
            <a:off x="846968" y="1837095"/>
            <a:ext cx="322922" cy="0"/>
          </a:xfrm>
          <a:prstGeom prst="line">
            <a:avLst/>
          </a:prstGeom>
          <a:ln w="38100">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B728163-9E9F-0CAF-2D10-01E57EB28608}"/>
              </a:ext>
            </a:extLst>
          </p:cNvPr>
          <p:cNvCxnSpPr/>
          <p:nvPr/>
        </p:nvCxnSpPr>
        <p:spPr>
          <a:xfrm>
            <a:off x="846968" y="2135627"/>
            <a:ext cx="322922"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9A40F82-2F33-90AE-D8A1-7B6DCA983B9C}"/>
              </a:ext>
            </a:extLst>
          </p:cNvPr>
          <p:cNvCxnSpPr/>
          <p:nvPr/>
        </p:nvCxnSpPr>
        <p:spPr>
          <a:xfrm>
            <a:off x="850071" y="2453941"/>
            <a:ext cx="322922"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A6BD466-24D5-7C14-D75B-A5F4BF199817}"/>
              </a:ext>
            </a:extLst>
          </p:cNvPr>
          <p:cNvCxnSpPr/>
          <p:nvPr/>
        </p:nvCxnSpPr>
        <p:spPr>
          <a:xfrm>
            <a:off x="846968" y="1837095"/>
            <a:ext cx="322922" cy="0"/>
          </a:xfrm>
          <a:prstGeom prst="line">
            <a:avLst/>
          </a:prstGeom>
          <a:ln w="38100">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CB0BE1E-1DCE-0468-A581-E484C532C78D}"/>
              </a:ext>
            </a:extLst>
          </p:cNvPr>
          <p:cNvCxnSpPr/>
          <p:nvPr/>
        </p:nvCxnSpPr>
        <p:spPr>
          <a:xfrm>
            <a:off x="846968" y="2135627"/>
            <a:ext cx="322922"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2F15481-C52B-1D08-E421-8EC346E7F839}"/>
              </a:ext>
            </a:extLst>
          </p:cNvPr>
          <p:cNvCxnSpPr/>
          <p:nvPr/>
        </p:nvCxnSpPr>
        <p:spPr>
          <a:xfrm>
            <a:off x="850071" y="2453941"/>
            <a:ext cx="322922"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969EAF0-3A08-9A51-FE20-3CE206DEF071}"/>
              </a:ext>
            </a:extLst>
          </p:cNvPr>
          <p:cNvCxnSpPr/>
          <p:nvPr/>
        </p:nvCxnSpPr>
        <p:spPr>
          <a:xfrm>
            <a:off x="2357204" y="1837095"/>
            <a:ext cx="322922" cy="0"/>
          </a:xfrm>
          <a:prstGeom prst="line">
            <a:avLst/>
          </a:prstGeom>
          <a:ln w="38100">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8C32AAA-36B2-ACDC-9161-08F3514AC9F6}"/>
              </a:ext>
            </a:extLst>
          </p:cNvPr>
          <p:cNvCxnSpPr/>
          <p:nvPr/>
        </p:nvCxnSpPr>
        <p:spPr>
          <a:xfrm>
            <a:off x="2357204" y="2135627"/>
            <a:ext cx="322922"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E427C7B-2B87-CF94-92CD-9D86F2B8BB95}"/>
              </a:ext>
            </a:extLst>
          </p:cNvPr>
          <p:cNvCxnSpPr/>
          <p:nvPr/>
        </p:nvCxnSpPr>
        <p:spPr>
          <a:xfrm>
            <a:off x="2360307" y="2453941"/>
            <a:ext cx="322922"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CFBD726-62C3-8AE4-04B1-7B127810C664}"/>
              </a:ext>
            </a:extLst>
          </p:cNvPr>
          <p:cNvCxnSpPr/>
          <p:nvPr/>
        </p:nvCxnSpPr>
        <p:spPr>
          <a:xfrm>
            <a:off x="3982998" y="1837095"/>
            <a:ext cx="322922" cy="0"/>
          </a:xfrm>
          <a:prstGeom prst="line">
            <a:avLst/>
          </a:prstGeom>
          <a:ln w="38100">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32A8050-74C7-8143-410A-EA8E5BF8F090}"/>
              </a:ext>
            </a:extLst>
          </p:cNvPr>
          <p:cNvCxnSpPr/>
          <p:nvPr/>
        </p:nvCxnSpPr>
        <p:spPr>
          <a:xfrm>
            <a:off x="3982998" y="2135627"/>
            <a:ext cx="322922"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EBC7682-2CB8-5DD0-B1AE-C355E9AC63C2}"/>
              </a:ext>
            </a:extLst>
          </p:cNvPr>
          <p:cNvCxnSpPr/>
          <p:nvPr/>
        </p:nvCxnSpPr>
        <p:spPr>
          <a:xfrm>
            <a:off x="3986101" y="2453941"/>
            <a:ext cx="322922"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B2830F1A-2C6D-F043-5C9C-CB3A0A59C19F}"/>
              </a:ext>
            </a:extLst>
          </p:cNvPr>
          <p:cNvCxnSpPr/>
          <p:nvPr/>
        </p:nvCxnSpPr>
        <p:spPr>
          <a:xfrm>
            <a:off x="846968" y="3649900"/>
            <a:ext cx="32292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059FE77-DA17-3EDB-D405-561C4E28F8C0}"/>
              </a:ext>
            </a:extLst>
          </p:cNvPr>
          <p:cNvCxnSpPr/>
          <p:nvPr/>
        </p:nvCxnSpPr>
        <p:spPr>
          <a:xfrm>
            <a:off x="2357204" y="3649900"/>
            <a:ext cx="32292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4FEF98B-48D3-4FF2-B130-FE175AB98F57}"/>
              </a:ext>
            </a:extLst>
          </p:cNvPr>
          <p:cNvCxnSpPr/>
          <p:nvPr/>
        </p:nvCxnSpPr>
        <p:spPr>
          <a:xfrm>
            <a:off x="3982998" y="3649900"/>
            <a:ext cx="32292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394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iterate type="lt">
                                    <p:tmPct val="10000"/>
                                  </p:iterate>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iterate type="lt">
                                    <p:tmPct val="10000"/>
                                  </p:iterate>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par>
                                <p:cTn id="34" presetID="22" presetClass="entr" presetSubtype="8" fill="hold" nodeType="withEffect">
                                  <p:stCondLst>
                                    <p:cond delay="0"/>
                                  </p:stCondLst>
                                  <p:iterate type="lt">
                                    <p:tmPct val="10000"/>
                                  </p:iterate>
                                  <p:childTnLst>
                                    <p:set>
                                      <p:cBhvr>
                                        <p:cTn id="35" dur="1" fill="hold">
                                          <p:stCondLst>
                                            <p:cond delay="0"/>
                                          </p:stCondLst>
                                        </p:cTn>
                                        <p:tgtEl>
                                          <p:spTgt spid="31"/>
                                        </p:tgtEl>
                                        <p:attrNameLst>
                                          <p:attrName>style.visibility</p:attrName>
                                        </p:attrNameLst>
                                      </p:cBhvr>
                                      <p:to>
                                        <p:strVal val="visible"/>
                                      </p:to>
                                    </p:set>
                                    <p:animEffect transition="in" filter="wipe(left)">
                                      <p:cBhvr>
                                        <p:cTn id="36" dur="5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iterate type="lt">
                                    <p:tmPct val="10000"/>
                                  </p:iterate>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par>
                          <p:cTn id="42" fill="hold">
                            <p:stCondLst>
                              <p:cond delay="950"/>
                            </p:stCondLst>
                            <p:childTnLst>
                              <p:par>
                                <p:cTn id="43" presetID="22" presetClass="entr" presetSubtype="8" fill="hold" grpId="0" nodeType="afterEffect">
                                  <p:stCondLst>
                                    <p:cond delay="0"/>
                                  </p:stCondLst>
                                  <p:iterate type="lt">
                                    <p:tmPct val="10000"/>
                                  </p:iterate>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par>
                          <p:cTn id="46" fill="hold">
                            <p:stCondLst>
                              <p:cond delay="1700"/>
                            </p:stCondLst>
                            <p:childTnLst>
                              <p:par>
                                <p:cTn id="47" presetID="22" presetClass="entr" presetSubtype="8" fill="hold" nodeType="afterEffect">
                                  <p:stCondLst>
                                    <p:cond delay="0"/>
                                  </p:stCondLst>
                                  <p:iterate type="lt">
                                    <p:tmPct val="10000"/>
                                  </p:iterate>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par>
                          <p:cTn id="50" fill="hold">
                            <p:stCondLst>
                              <p:cond delay="2300"/>
                            </p:stCondLst>
                            <p:childTnLst>
                              <p:par>
                                <p:cTn id="51" presetID="22" presetClass="entr" presetSubtype="8" fill="hold" nodeType="afterEffect">
                                  <p:stCondLst>
                                    <p:cond delay="0"/>
                                  </p:stCondLst>
                                  <p:iterate type="lt">
                                    <p:tmPct val="10000"/>
                                  </p:iterate>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iterate type="lt">
                                    <p:tmPct val="10000"/>
                                  </p:iterate>
                                  <p:childTnLst>
                                    <p:set>
                                      <p:cBhvr>
                                        <p:cTn id="57" dur="1" fill="hold">
                                          <p:stCondLst>
                                            <p:cond delay="0"/>
                                          </p:stCondLst>
                                        </p:cTn>
                                        <p:tgtEl>
                                          <p:spTgt spid="27"/>
                                        </p:tgtEl>
                                        <p:attrNameLst>
                                          <p:attrName>style.visibility</p:attrName>
                                        </p:attrNameLst>
                                      </p:cBhvr>
                                      <p:to>
                                        <p:strVal val="visible"/>
                                      </p:to>
                                    </p:set>
                                    <p:animEffect transition="in" filter="wipe(left)">
                                      <p:cBhvr>
                                        <p:cTn id="58" dur="500"/>
                                        <p:tgtEl>
                                          <p:spTgt spid="27"/>
                                        </p:tgtEl>
                                      </p:cBhvr>
                                    </p:animEffect>
                                  </p:childTnLst>
                                </p:cTn>
                              </p:par>
                            </p:childTnLst>
                          </p:cTn>
                        </p:par>
                        <p:par>
                          <p:cTn id="59" fill="hold">
                            <p:stCondLst>
                              <p:cond delay="1200"/>
                            </p:stCondLst>
                            <p:childTnLst>
                              <p:par>
                                <p:cTn id="60" presetID="22" presetClass="entr" presetSubtype="8" fill="hold" nodeType="afterEffect">
                                  <p:stCondLst>
                                    <p:cond delay="0"/>
                                  </p:stCondLst>
                                  <p:iterate type="lt">
                                    <p:tmPct val="10000"/>
                                  </p:iterate>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childTnLst>
                          </p:cTn>
                        </p:par>
                        <p:par>
                          <p:cTn id="63" fill="hold">
                            <p:stCondLst>
                              <p:cond delay="1950"/>
                            </p:stCondLst>
                            <p:childTnLst>
                              <p:par>
                                <p:cTn id="64" presetID="22" presetClass="entr" presetSubtype="8" fill="hold" nodeType="afterEffect">
                                  <p:stCondLst>
                                    <p:cond delay="0"/>
                                  </p:stCondLst>
                                  <p:iterate type="lt">
                                    <p:tmPct val="10000"/>
                                  </p:iterate>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childTnLst>
                          </p:cTn>
                        </p:par>
                        <p:par>
                          <p:cTn id="67" fill="hold">
                            <p:stCondLst>
                              <p:cond delay="2500"/>
                            </p:stCondLst>
                            <p:childTnLst>
                              <p:par>
                                <p:cTn id="68" presetID="22" presetClass="entr" presetSubtype="8" fill="hold" nodeType="afterEffect">
                                  <p:stCondLst>
                                    <p:cond delay="0"/>
                                  </p:stCondLst>
                                  <p:iterate type="lt">
                                    <p:tmPct val="10000"/>
                                  </p:iterate>
                                  <p:childTnLst>
                                    <p:set>
                                      <p:cBhvr>
                                        <p:cTn id="69" dur="1" fill="hold">
                                          <p:stCondLst>
                                            <p:cond delay="0"/>
                                          </p:stCondLst>
                                        </p:cTn>
                                        <p:tgtEl>
                                          <p:spTgt spid="24"/>
                                        </p:tgtEl>
                                        <p:attrNameLst>
                                          <p:attrName>style.visibility</p:attrName>
                                        </p:attrNameLst>
                                      </p:cBhvr>
                                      <p:to>
                                        <p:strVal val="visible"/>
                                      </p:to>
                                    </p:set>
                                    <p:animEffect transition="in" filter="wipe(left)">
                                      <p:cBhvr>
                                        <p:cTn id="70" dur="500"/>
                                        <p:tgtEl>
                                          <p:spTgt spid="24"/>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iterate type="lt">
                                    <p:tmPct val="10000"/>
                                  </p:iterate>
                                  <p:childTnLst>
                                    <p:set>
                                      <p:cBhvr>
                                        <p:cTn id="74" dur="1" fill="hold">
                                          <p:stCondLst>
                                            <p:cond delay="0"/>
                                          </p:stCondLst>
                                        </p:cTn>
                                        <p:tgtEl>
                                          <p:spTgt spid="28"/>
                                        </p:tgtEl>
                                        <p:attrNameLst>
                                          <p:attrName>style.visibility</p:attrName>
                                        </p:attrNameLst>
                                      </p:cBhvr>
                                      <p:to>
                                        <p:strVal val="visible"/>
                                      </p:to>
                                    </p:set>
                                    <p:animEffect transition="in" filter="wipe(left)">
                                      <p:cBhvr>
                                        <p:cTn id="75" dur="500"/>
                                        <p:tgtEl>
                                          <p:spTgt spid="28"/>
                                        </p:tgtEl>
                                      </p:cBhvr>
                                    </p:animEffect>
                                  </p:childTnLst>
                                </p:cTn>
                              </p:par>
                            </p:childTnLst>
                          </p:cTn>
                        </p:par>
                        <p:par>
                          <p:cTn id="76" fill="hold">
                            <p:stCondLst>
                              <p:cond delay="1050"/>
                            </p:stCondLst>
                            <p:childTnLst>
                              <p:par>
                                <p:cTn id="77" presetID="22" presetClass="entr" presetSubtype="8" fill="hold" nodeType="afterEffect">
                                  <p:stCondLst>
                                    <p:cond delay="0"/>
                                  </p:stCondLst>
                                  <p:iterate type="lt">
                                    <p:tmPct val="10000"/>
                                  </p:iterate>
                                  <p:childTnLst>
                                    <p:set>
                                      <p:cBhvr>
                                        <p:cTn id="78" dur="1" fill="hold">
                                          <p:stCondLst>
                                            <p:cond delay="0"/>
                                          </p:stCondLst>
                                        </p:cTn>
                                        <p:tgtEl>
                                          <p:spTgt spid="16"/>
                                        </p:tgtEl>
                                        <p:attrNameLst>
                                          <p:attrName>style.visibility</p:attrName>
                                        </p:attrNameLst>
                                      </p:cBhvr>
                                      <p:to>
                                        <p:strVal val="visible"/>
                                      </p:to>
                                    </p:set>
                                    <p:animEffect transition="in" filter="wipe(left)">
                                      <p:cBhvr>
                                        <p:cTn id="79" dur="500"/>
                                        <p:tgtEl>
                                          <p:spTgt spid="16"/>
                                        </p:tgtEl>
                                      </p:cBhvr>
                                    </p:animEffect>
                                  </p:childTnLst>
                                </p:cTn>
                              </p:par>
                            </p:childTnLst>
                          </p:cTn>
                        </p:par>
                        <p:par>
                          <p:cTn id="80" fill="hold">
                            <p:stCondLst>
                              <p:cond delay="1800"/>
                            </p:stCondLst>
                            <p:childTnLst>
                              <p:par>
                                <p:cTn id="81" presetID="22" presetClass="entr" presetSubtype="8" fill="hold" nodeType="afterEffect">
                                  <p:stCondLst>
                                    <p:cond delay="0"/>
                                  </p:stCondLst>
                                  <p:iterate type="lt">
                                    <p:tmPct val="10000"/>
                                  </p:iterate>
                                  <p:childTnLst>
                                    <p:set>
                                      <p:cBhvr>
                                        <p:cTn id="82" dur="1" fill="hold">
                                          <p:stCondLst>
                                            <p:cond delay="0"/>
                                          </p:stCondLst>
                                        </p:cTn>
                                        <p:tgtEl>
                                          <p:spTgt spid="21"/>
                                        </p:tgtEl>
                                        <p:attrNameLst>
                                          <p:attrName>style.visibility</p:attrName>
                                        </p:attrNameLst>
                                      </p:cBhvr>
                                      <p:to>
                                        <p:strVal val="visible"/>
                                      </p:to>
                                    </p:set>
                                    <p:animEffect transition="in" filter="wipe(left)">
                                      <p:cBhvr>
                                        <p:cTn id="83" dur="500"/>
                                        <p:tgtEl>
                                          <p:spTgt spid="21"/>
                                        </p:tgtEl>
                                      </p:cBhvr>
                                    </p:animEffect>
                                  </p:childTnLst>
                                </p:cTn>
                              </p:par>
                            </p:childTnLst>
                          </p:cTn>
                        </p:par>
                        <p:par>
                          <p:cTn id="84" fill="hold">
                            <p:stCondLst>
                              <p:cond delay="2300"/>
                            </p:stCondLst>
                            <p:childTnLst>
                              <p:par>
                                <p:cTn id="85" presetID="22" presetClass="entr" presetSubtype="8" fill="hold" nodeType="afterEffect">
                                  <p:stCondLst>
                                    <p:cond delay="0"/>
                                  </p:stCondLst>
                                  <p:iterate type="lt">
                                    <p:tmPct val="10000"/>
                                  </p:iterate>
                                  <p:childTnLst>
                                    <p:set>
                                      <p:cBhvr>
                                        <p:cTn id="86" dur="1" fill="hold">
                                          <p:stCondLst>
                                            <p:cond delay="0"/>
                                          </p:stCondLst>
                                        </p:cTn>
                                        <p:tgtEl>
                                          <p:spTgt spid="25"/>
                                        </p:tgtEl>
                                        <p:attrNameLst>
                                          <p:attrName>style.visibility</p:attrName>
                                        </p:attrNameLst>
                                      </p:cBhvr>
                                      <p:to>
                                        <p:strVal val="visible"/>
                                      </p:to>
                                    </p:set>
                                    <p:animEffect transition="in" filter="wipe(left)">
                                      <p:cBhvr>
                                        <p:cTn id="87" dur="500"/>
                                        <p:tgtEl>
                                          <p:spTgt spid="25"/>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iterate type="lt">
                                    <p:tmPct val="10000"/>
                                  </p:iterate>
                                  <p:childTnLst>
                                    <p:set>
                                      <p:cBhvr>
                                        <p:cTn id="91" dur="1" fill="hold">
                                          <p:stCondLst>
                                            <p:cond delay="0"/>
                                          </p:stCondLst>
                                        </p:cTn>
                                        <p:tgtEl>
                                          <p:spTgt spid="29"/>
                                        </p:tgtEl>
                                        <p:attrNameLst>
                                          <p:attrName>style.visibility</p:attrName>
                                        </p:attrNameLst>
                                      </p:cBhvr>
                                      <p:to>
                                        <p:strVal val="visible"/>
                                      </p:to>
                                    </p:set>
                                    <p:animEffect transition="in" filter="wipe(left)">
                                      <p:cBhvr>
                                        <p:cTn id="92" dur="500"/>
                                        <p:tgtEl>
                                          <p:spTgt spid="29"/>
                                        </p:tgtEl>
                                      </p:cBhvr>
                                    </p:animEffect>
                                  </p:childTnLst>
                                </p:cTn>
                              </p:par>
                            </p:childTnLst>
                          </p:cTn>
                        </p:par>
                        <p:par>
                          <p:cTn id="93" fill="hold">
                            <p:stCondLst>
                              <p:cond delay="1050"/>
                            </p:stCondLst>
                            <p:childTnLst>
                              <p:par>
                                <p:cTn id="94" presetID="22" presetClass="entr" presetSubtype="8" fill="hold" nodeType="afterEffect">
                                  <p:stCondLst>
                                    <p:cond delay="0"/>
                                  </p:stCondLst>
                                  <p:childTnLst>
                                    <p:set>
                                      <p:cBhvr>
                                        <p:cTn id="95" dur="1" fill="hold">
                                          <p:stCondLst>
                                            <p:cond delay="0"/>
                                          </p:stCondLst>
                                        </p:cTn>
                                        <p:tgtEl>
                                          <p:spTgt spid="17"/>
                                        </p:tgtEl>
                                        <p:attrNameLst>
                                          <p:attrName>style.visibility</p:attrName>
                                        </p:attrNameLst>
                                      </p:cBhvr>
                                      <p:to>
                                        <p:strVal val="visible"/>
                                      </p:to>
                                    </p:set>
                                    <p:animEffect transition="in" filter="wipe(left)">
                                      <p:cBhvr>
                                        <p:cTn id="96" dur="500"/>
                                        <p:tgtEl>
                                          <p:spTgt spid="17"/>
                                        </p:tgtEl>
                                      </p:cBhvr>
                                    </p:animEffect>
                                  </p:childTnLst>
                                </p:cTn>
                              </p:par>
                            </p:childTnLst>
                          </p:cTn>
                        </p:par>
                        <p:par>
                          <p:cTn id="97" fill="hold">
                            <p:stCondLst>
                              <p:cond delay="1550"/>
                            </p:stCondLst>
                            <p:childTnLst>
                              <p:par>
                                <p:cTn id="98" presetID="22" presetClass="entr" presetSubtype="8" fill="hold" nodeType="afterEffect">
                                  <p:stCondLst>
                                    <p:cond delay="0"/>
                                  </p:stCondLst>
                                  <p:iterate type="lt">
                                    <p:tmPct val="10000"/>
                                  </p:iterate>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par>
                          <p:cTn id="101" fill="hold">
                            <p:stCondLst>
                              <p:cond delay="2350"/>
                            </p:stCondLst>
                            <p:childTnLst>
                              <p:par>
                                <p:cTn id="102" presetID="22" presetClass="entr" presetSubtype="8" fill="hold" nodeType="afterEffect">
                                  <p:stCondLst>
                                    <p:cond delay="0"/>
                                  </p:stCondLst>
                                  <p:iterate type="lt">
                                    <p:tmPct val="10000"/>
                                  </p:iterate>
                                  <p:childTnLst>
                                    <p:set>
                                      <p:cBhvr>
                                        <p:cTn id="103" dur="1" fill="hold">
                                          <p:stCondLst>
                                            <p:cond delay="0"/>
                                          </p:stCondLst>
                                        </p:cTn>
                                        <p:tgtEl>
                                          <p:spTgt spid="26"/>
                                        </p:tgtEl>
                                        <p:attrNameLst>
                                          <p:attrName>style.visibility</p:attrName>
                                        </p:attrNameLst>
                                      </p:cBhvr>
                                      <p:to>
                                        <p:strVal val="visible"/>
                                      </p:to>
                                    </p:set>
                                    <p:animEffect transition="in" filter="wipe(left)">
                                      <p:cBhvr>
                                        <p:cTn id="104" dur="500"/>
                                        <p:tgtEl>
                                          <p:spTgt spid="26"/>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nodeType="clickEffect">
                                  <p:stCondLst>
                                    <p:cond delay="0"/>
                                  </p:stCondLst>
                                  <p:iterate type="lt">
                                    <p:tmPct val="10000"/>
                                  </p:iterate>
                                  <p:childTnLst>
                                    <p:set>
                                      <p:cBhvr>
                                        <p:cTn id="108" dur="1" fill="hold">
                                          <p:stCondLst>
                                            <p:cond delay="0"/>
                                          </p:stCondLst>
                                        </p:cTn>
                                        <p:tgtEl>
                                          <p:spTgt spid="32"/>
                                        </p:tgtEl>
                                        <p:attrNameLst>
                                          <p:attrName>style.visibility</p:attrName>
                                        </p:attrNameLst>
                                      </p:cBhvr>
                                      <p:to>
                                        <p:strVal val="visible"/>
                                      </p:to>
                                    </p:set>
                                    <p:animEffect transition="in" filter="wipe(left)">
                                      <p:cBhvr>
                                        <p:cTn id="109" dur="500"/>
                                        <p:tgtEl>
                                          <p:spTgt spid="32"/>
                                        </p:tgtEl>
                                      </p:cBhvr>
                                    </p:animEffect>
                                  </p:childTnLst>
                                </p:cTn>
                              </p:par>
                              <p:par>
                                <p:cTn id="110" presetID="22" presetClass="entr" presetSubtype="8" fill="hold" nodeType="withEffect">
                                  <p:stCondLst>
                                    <p:cond delay="0"/>
                                  </p:stCondLst>
                                  <p:iterate type="lt">
                                    <p:tmPct val="10000"/>
                                  </p:iterate>
                                  <p:childTnLst>
                                    <p:set>
                                      <p:cBhvr>
                                        <p:cTn id="111" dur="1" fill="hold">
                                          <p:stCondLst>
                                            <p:cond delay="0"/>
                                          </p:stCondLst>
                                        </p:cTn>
                                        <p:tgtEl>
                                          <p:spTgt spid="35"/>
                                        </p:tgtEl>
                                        <p:attrNameLst>
                                          <p:attrName>style.visibility</p:attrName>
                                        </p:attrNameLst>
                                      </p:cBhvr>
                                      <p:to>
                                        <p:strVal val="visible"/>
                                      </p:to>
                                    </p:set>
                                    <p:animEffect transition="in" filter="wipe(left)">
                                      <p:cBhvr>
                                        <p:cTn id="112" dur="500"/>
                                        <p:tgtEl>
                                          <p:spTgt spid="35"/>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nodeType="click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wipe(left)">
                                      <p:cBhvr>
                                        <p:cTn id="117" dur="500"/>
                                        <p:tgtEl>
                                          <p:spTgt spid="37"/>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nodeType="clickEffect">
                                  <p:stCondLst>
                                    <p:cond delay="0"/>
                                  </p:stCondLst>
                                  <p:childTnLst>
                                    <p:set>
                                      <p:cBhvr>
                                        <p:cTn id="121" dur="1" fill="hold">
                                          <p:stCondLst>
                                            <p:cond delay="0"/>
                                          </p:stCondLst>
                                        </p:cTn>
                                        <p:tgtEl>
                                          <p:spTgt spid="38"/>
                                        </p:tgtEl>
                                        <p:attrNameLst>
                                          <p:attrName>style.visibility</p:attrName>
                                        </p:attrNameLst>
                                      </p:cBhvr>
                                      <p:to>
                                        <p:strVal val="visible"/>
                                      </p:to>
                                    </p:set>
                                    <p:animEffect transition="in" filter="wipe(left)">
                                      <p:cBhvr>
                                        <p:cTn id="122" dur="500"/>
                                        <p:tgtEl>
                                          <p:spTgt spid="38"/>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nodeType="click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wipe(left)">
                                      <p:cBhvr>
                                        <p:cTn id="127" dur="500"/>
                                        <p:tgtEl>
                                          <p:spTgt spid="39"/>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8" fill="hold" nodeType="clickEffect">
                                  <p:stCondLst>
                                    <p:cond delay="0"/>
                                  </p:stCondLst>
                                  <p:childTnLst>
                                    <p:set>
                                      <p:cBhvr>
                                        <p:cTn id="131" dur="1" fill="hold">
                                          <p:stCondLst>
                                            <p:cond delay="0"/>
                                          </p:stCondLst>
                                        </p:cTn>
                                        <p:tgtEl>
                                          <p:spTgt spid="40"/>
                                        </p:tgtEl>
                                        <p:attrNameLst>
                                          <p:attrName>style.visibility</p:attrName>
                                        </p:attrNameLst>
                                      </p:cBhvr>
                                      <p:to>
                                        <p:strVal val="visible"/>
                                      </p:to>
                                    </p:set>
                                    <p:animEffect transition="in" filter="wipe(left)">
                                      <p:cBhvr>
                                        <p:cTn id="132" dur="500"/>
                                        <p:tgtEl>
                                          <p:spTgt spid="40"/>
                                        </p:tgtEl>
                                      </p:cBhvr>
                                    </p:animEffect>
                                  </p:childTnLst>
                                </p:cTn>
                              </p:par>
                              <p:par>
                                <p:cTn id="133" presetID="22" presetClass="entr" presetSubtype="8" fill="hold" nodeType="withEffect">
                                  <p:stCondLst>
                                    <p:cond delay="0"/>
                                  </p:stCondLst>
                                  <p:childTnLst>
                                    <p:set>
                                      <p:cBhvr>
                                        <p:cTn id="134" dur="1" fill="hold">
                                          <p:stCondLst>
                                            <p:cond delay="0"/>
                                          </p:stCondLst>
                                        </p:cTn>
                                        <p:tgtEl>
                                          <p:spTgt spid="43"/>
                                        </p:tgtEl>
                                        <p:attrNameLst>
                                          <p:attrName>style.visibility</p:attrName>
                                        </p:attrNameLst>
                                      </p:cBhvr>
                                      <p:to>
                                        <p:strVal val="visible"/>
                                      </p:to>
                                    </p:set>
                                    <p:animEffect transition="in" filter="wipe(left)">
                                      <p:cBhvr>
                                        <p:cTn id="135" dur="500"/>
                                        <p:tgtEl>
                                          <p:spTgt spid="43"/>
                                        </p:tgtEl>
                                      </p:cBhvr>
                                    </p:animEffect>
                                  </p:childTnLst>
                                </p:cTn>
                              </p:par>
                              <p:par>
                                <p:cTn id="136" presetID="22" presetClass="entr" presetSubtype="8" fill="hold" nodeType="withEffect">
                                  <p:stCondLst>
                                    <p:cond delay="0"/>
                                  </p:stCondLst>
                                  <p:childTnLst>
                                    <p:set>
                                      <p:cBhvr>
                                        <p:cTn id="137" dur="1" fill="hold">
                                          <p:stCondLst>
                                            <p:cond delay="0"/>
                                          </p:stCondLst>
                                        </p:cTn>
                                        <p:tgtEl>
                                          <p:spTgt spid="46"/>
                                        </p:tgtEl>
                                        <p:attrNameLst>
                                          <p:attrName>style.visibility</p:attrName>
                                        </p:attrNameLst>
                                      </p:cBhvr>
                                      <p:to>
                                        <p:strVal val="visible"/>
                                      </p:to>
                                    </p:set>
                                    <p:animEffect transition="in" filter="wipe(left)">
                                      <p:cBhvr>
                                        <p:cTn id="138" dur="500"/>
                                        <p:tgtEl>
                                          <p:spTgt spid="46"/>
                                        </p:tgtEl>
                                      </p:cBhvr>
                                    </p:animEffect>
                                  </p:childTnLst>
                                </p:cTn>
                              </p:par>
                            </p:childTnLst>
                          </p:cTn>
                        </p:par>
                      </p:childTnLst>
                    </p:cTn>
                  </p:par>
                  <p:par>
                    <p:cTn id="139" fill="hold">
                      <p:stCondLst>
                        <p:cond delay="indefinite"/>
                      </p:stCondLst>
                      <p:childTnLst>
                        <p:par>
                          <p:cTn id="140" fill="hold">
                            <p:stCondLst>
                              <p:cond delay="0"/>
                            </p:stCondLst>
                            <p:childTnLst>
                              <p:par>
                                <p:cTn id="141" presetID="22" presetClass="entr" presetSubtype="8" fill="hold" nodeType="clickEffect">
                                  <p:stCondLst>
                                    <p:cond delay="0"/>
                                  </p:stCondLst>
                                  <p:childTnLst>
                                    <p:set>
                                      <p:cBhvr>
                                        <p:cTn id="142" dur="1" fill="hold">
                                          <p:stCondLst>
                                            <p:cond delay="0"/>
                                          </p:stCondLst>
                                        </p:cTn>
                                        <p:tgtEl>
                                          <p:spTgt spid="41"/>
                                        </p:tgtEl>
                                        <p:attrNameLst>
                                          <p:attrName>style.visibility</p:attrName>
                                        </p:attrNameLst>
                                      </p:cBhvr>
                                      <p:to>
                                        <p:strVal val="visible"/>
                                      </p:to>
                                    </p:set>
                                    <p:animEffect transition="in" filter="wipe(left)">
                                      <p:cBhvr>
                                        <p:cTn id="143" dur="500"/>
                                        <p:tgtEl>
                                          <p:spTgt spid="41"/>
                                        </p:tgtEl>
                                      </p:cBhvr>
                                    </p:animEffect>
                                  </p:childTnLst>
                                </p:cTn>
                              </p:par>
                              <p:par>
                                <p:cTn id="144" presetID="22" presetClass="entr" presetSubtype="8" fill="hold" nodeType="withEffect">
                                  <p:stCondLst>
                                    <p:cond delay="0"/>
                                  </p:stCondLst>
                                  <p:childTnLst>
                                    <p:set>
                                      <p:cBhvr>
                                        <p:cTn id="145" dur="1" fill="hold">
                                          <p:stCondLst>
                                            <p:cond delay="0"/>
                                          </p:stCondLst>
                                        </p:cTn>
                                        <p:tgtEl>
                                          <p:spTgt spid="44"/>
                                        </p:tgtEl>
                                        <p:attrNameLst>
                                          <p:attrName>style.visibility</p:attrName>
                                        </p:attrNameLst>
                                      </p:cBhvr>
                                      <p:to>
                                        <p:strVal val="visible"/>
                                      </p:to>
                                    </p:set>
                                    <p:animEffect transition="in" filter="wipe(left)">
                                      <p:cBhvr>
                                        <p:cTn id="146" dur="500"/>
                                        <p:tgtEl>
                                          <p:spTgt spid="44"/>
                                        </p:tgtEl>
                                      </p:cBhvr>
                                    </p:animEffect>
                                  </p:childTnLst>
                                </p:cTn>
                              </p:par>
                              <p:par>
                                <p:cTn id="147" presetID="22" presetClass="entr" presetSubtype="8" fill="hold" nodeType="withEffect">
                                  <p:stCondLst>
                                    <p:cond delay="0"/>
                                  </p:stCondLst>
                                  <p:childTnLst>
                                    <p:set>
                                      <p:cBhvr>
                                        <p:cTn id="148" dur="1" fill="hold">
                                          <p:stCondLst>
                                            <p:cond delay="0"/>
                                          </p:stCondLst>
                                        </p:cTn>
                                        <p:tgtEl>
                                          <p:spTgt spid="47"/>
                                        </p:tgtEl>
                                        <p:attrNameLst>
                                          <p:attrName>style.visibility</p:attrName>
                                        </p:attrNameLst>
                                      </p:cBhvr>
                                      <p:to>
                                        <p:strVal val="visible"/>
                                      </p:to>
                                    </p:set>
                                    <p:animEffect transition="in" filter="wipe(left)">
                                      <p:cBhvr>
                                        <p:cTn id="149" dur="500"/>
                                        <p:tgtEl>
                                          <p:spTgt spid="47"/>
                                        </p:tgtEl>
                                      </p:cBhvr>
                                    </p:animEffect>
                                  </p:childTnLst>
                                </p:cTn>
                              </p:par>
                            </p:childTnLst>
                          </p:cTn>
                        </p:par>
                      </p:childTnLst>
                    </p:cTn>
                  </p:par>
                  <p:par>
                    <p:cTn id="150" fill="hold">
                      <p:stCondLst>
                        <p:cond delay="indefinite"/>
                      </p:stCondLst>
                      <p:childTnLst>
                        <p:par>
                          <p:cTn id="151" fill="hold">
                            <p:stCondLst>
                              <p:cond delay="0"/>
                            </p:stCondLst>
                            <p:childTnLst>
                              <p:par>
                                <p:cTn id="152" presetID="22" presetClass="entr" presetSubtype="8" fill="hold" nodeType="clickEffect">
                                  <p:stCondLst>
                                    <p:cond delay="0"/>
                                  </p:stCondLst>
                                  <p:childTnLst>
                                    <p:set>
                                      <p:cBhvr>
                                        <p:cTn id="153" dur="1" fill="hold">
                                          <p:stCondLst>
                                            <p:cond delay="0"/>
                                          </p:stCondLst>
                                        </p:cTn>
                                        <p:tgtEl>
                                          <p:spTgt spid="42"/>
                                        </p:tgtEl>
                                        <p:attrNameLst>
                                          <p:attrName>style.visibility</p:attrName>
                                        </p:attrNameLst>
                                      </p:cBhvr>
                                      <p:to>
                                        <p:strVal val="visible"/>
                                      </p:to>
                                    </p:set>
                                    <p:animEffect transition="in" filter="wipe(left)">
                                      <p:cBhvr>
                                        <p:cTn id="154" dur="500"/>
                                        <p:tgtEl>
                                          <p:spTgt spid="42"/>
                                        </p:tgtEl>
                                      </p:cBhvr>
                                    </p:animEffect>
                                  </p:childTnLst>
                                </p:cTn>
                              </p:par>
                              <p:par>
                                <p:cTn id="155" presetID="22" presetClass="entr" presetSubtype="8" fill="hold" nodeType="withEffect">
                                  <p:stCondLst>
                                    <p:cond delay="0"/>
                                  </p:stCondLst>
                                  <p:childTnLst>
                                    <p:set>
                                      <p:cBhvr>
                                        <p:cTn id="156" dur="1" fill="hold">
                                          <p:stCondLst>
                                            <p:cond delay="0"/>
                                          </p:stCondLst>
                                        </p:cTn>
                                        <p:tgtEl>
                                          <p:spTgt spid="45"/>
                                        </p:tgtEl>
                                        <p:attrNameLst>
                                          <p:attrName>style.visibility</p:attrName>
                                        </p:attrNameLst>
                                      </p:cBhvr>
                                      <p:to>
                                        <p:strVal val="visible"/>
                                      </p:to>
                                    </p:set>
                                    <p:animEffect transition="in" filter="wipe(left)">
                                      <p:cBhvr>
                                        <p:cTn id="157" dur="500"/>
                                        <p:tgtEl>
                                          <p:spTgt spid="45"/>
                                        </p:tgtEl>
                                      </p:cBhvr>
                                    </p:animEffect>
                                  </p:childTnLst>
                                </p:cTn>
                              </p:par>
                              <p:par>
                                <p:cTn id="158" presetID="22" presetClass="entr" presetSubtype="8" fill="hold" nodeType="withEffect">
                                  <p:stCondLst>
                                    <p:cond delay="0"/>
                                  </p:stCondLst>
                                  <p:childTnLst>
                                    <p:set>
                                      <p:cBhvr>
                                        <p:cTn id="159" dur="1" fill="hold">
                                          <p:stCondLst>
                                            <p:cond delay="0"/>
                                          </p:stCondLst>
                                        </p:cTn>
                                        <p:tgtEl>
                                          <p:spTgt spid="48"/>
                                        </p:tgtEl>
                                        <p:attrNameLst>
                                          <p:attrName>style.visibility</p:attrName>
                                        </p:attrNameLst>
                                      </p:cBhvr>
                                      <p:to>
                                        <p:strVal val="visible"/>
                                      </p:to>
                                    </p:set>
                                    <p:animEffect transition="in" filter="wipe(left)">
                                      <p:cBhvr>
                                        <p:cTn id="160" dur="500"/>
                                        <p:tgtEl>
                                          <p:spTgt spid="48"/>
                                        </p:tgtEl>
                                      </p:cBhvr>
                                    </p:animEffect>
                                  </p:childTnLst>
                                </p:cTn>
                              </p:par>
                            </p:childTnLst>
                          </p:cTn>
                        </p:par>
                      </p:childTnLst>
                    </p:cTn>
                  </p:par>
                  <p:par>
                    <p:cTn id="161" fill="hold">
                      <p:stCondLst>
                        <p:cond delay="indefinite"/>
                      </p:stCondLst>
                      <p:childTnLst>
                        <p:par>
                          <p:cTn id="162" fill="hold">
                            <p:stCondLst>
                              <p:cond delay="0"/>
                            </p:stCondLst>
                            <p:childTnLst>
                              <p:par>
                                <p:cTn id="163" presetID="22" presetClass="entr" presetSubtype="8" fill="hold" nodeType="clickEffect">
                                  <p:stCondLst>
                                    <p:cond delay="0"/>
                                  </p:stCondLst>
                                  <p:childTnLst>
                                    <p:set>
                                      <p:cBhvr>
                                        <p:cTn id="164" dur="1" fill="hold">
                                          <p:stCondLst>
                                            <p:cond delay="0"/>
                                          </p:stCondLst>
                                        </p:cTn>
                                        <p:tgtEl>
                                          <p:spTgt spid="49"/>
                                        </p:tgtEl>
                                        <p:attrNameLst>
                                          <p:attrName>style.visibility</p:attrName>
                                        </p:attrNameLst>
                                      </p:cBhvr>
                                      <p:to>
                                        <p:strVal val="visible"/>
                                      </p:to>
                                    </p:set>
                                    <p:animEffect transition="in" filter="wipe(left)">
                                      <p:cBhvr>
                                        <p:cTn id="165" dur="500"/>
                                        <p:tgtEl>
                                          <p:spTgt spid="49"/>
                                        </p:tgtEl>
                                      </p:cBhvr>
                                    </p:animEffect>
                                  </p:childTnLst>
                                </p:cTn>
                              </p:par>
                              <p:par>
                                <p:cTn id="166" presetID="22" presetClass="entr" presetSubtype="8" fill="hold" nodeType="withEffect">
                                  <p:stCondLst>
                                    <p:cond delay="0"/>
                                  </p:stCondLst>
                                  <p:childTnLst>
                                    <p:set>
                                      <p:cBhvr>
                                        <p:cTn id="167" dur="1" fill="hold">
                                          <p:stCondLst>
                                            <p:cond delay="0"/>
                                          </p:stCondLst>
                                        </p:cTn>
                                        <p:tgtEl>
                                          <p:spTgt spid="50"/>
                                        </p:tgtEl>
                                        <p:attrNameLst>
                                          <p:attrName>style.visibility</p:attrName>
                                        </p:attrNameLst>
                                      </p:cBhvr>
                                      <p:to>
                                        <p:strVal val="visible"/>
                                      </p:to>
                                    </p:set>
                                    <p:animEffect transition="in" filter="wipe(left)">
                                      <p:cBhvr>
                                        <p:cTn id="168" dur="500"/>
                                        <p:tgtEl>
                                          <p:spTgt spid="50"/>
                                        </p:tgtEl>
                                      </p:cBhvr>
                                    </p:animEffect>
                                  </p:childTnLst>
                                </p:cTn>
                              </p:par>
                              <p:par>
                                <p:cTn id="169" presetID="22" presetClass="entr" presetSubtype="8" fill="hold" nodeType="withEffect">
                                  <p:stCondLst>
                                    <p:cond delay="0"/>
                                  </p:stCondLst>
                                  <p:childTnLst>
                                    <p:set>
                                      <p:cBhvr>
                                        <p:cTn id="170" dur="1" fill="hold">
                                          <p:stCondLst>
                                            <p:cond delay="0"/>
                                          </p:stCondLst>
                                        </p:cTn>
                                        <p:tgtEl>
                                          <p:spTgt spid="51"/>
                                        </p:tgtEl>
                                        <p:attrNameLst>
                                          <p:attrName>style.visibility</p:attrName>
                                        </p:attrNameLst>
                                      </p:cBhvr>
                                      <p:to>
                                        <p:strVal val="visible"/>
                                      </p:to>
                                    </p:set>
                                    <p:animEffect transition="in" filter="wipe(left)">
                                      <p:cBhvr>
                                        <p:cTn id="17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82FEAA-CDB1-231A-4D98-C9E408DDE44D}"/>
              </a:ext>
            </a:extLst>
          </p:cNvPr>
          <p:cNvSpPr txBox="1"/>
          <p:nvPr/>
        </p:nvSpPr>
        <p:spPr>
          <a:xfrm>
            <a:off x="386076" y="2599615"/>
            <a:ext cx="10676487" cy="10795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430"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THERMOMETRIC SCALES</a:t>
            </a:r>
          </a:p>
        </p:txBody>
      </p:sp>
    </p:spTree>
    <p:extLst>
      <p:ext uri="{BB962C8B-B14F-4D97-AF65-F5344CB8AC3E}">
        <p14:creationId xmlns:p14="http://schemas.microsoft.com/office/powerpoint/2010/main" val="229546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AE340B9-B8DA-F2F3-B015-BBC18932629A}"/>
              </a:ext>
            </a:extLst>
          </p:cNvPr>
          <p:cNvSpPr txBox="1"/>
          <p:nvPr/>
        </p:nvSpPr>
        <p:spPr>
          <a:xfrm>
            <a:off x="476884" y="1402844"/>
            <a:ext cx="4595192" cy="496503"/>
          </a:xfrm>
          <a:prstGeom prst="rect">
            <a:avLst/>
          </a:prstGeom>
        </p:spPr>
        <p:style>
          <a:lnRef idx="1">
            <a:schemeClr val="accent1"/>
          </a:lnRef>
          <a:fillRef idx="3">
            <a:schemeClr val="accent1"/>
          </a:fillRef>
          <a:effectRef idx="2">
            <a:schemeClr val="accent1"/>
          </a:effectRef>
          <a:fontRef idx="minor">
            <a:schemeClr val="lt1"/>
          </a:fontRef>
        </p:style>
        <p:txBody>
          <a:bodyPr wrap="square" lIns="75926" tIns="37964" rIns="75926" bIns="37964" rtlCol="0">
            <a:spAutoFit/>
          </a:bodyPr>
          <a:lstStyle/>
          <a:p>
            <a:r>
              <a:rPr lang="en-US" sz="2728" b="1" dirty="0">
                <a:solidFill>
                  <a:schemeClr val="tx1"/>
                </a:solidFill>
                <a:ea typeface="Cambria Math" pitchFamily="18" charset="0"/>
                <a:cs typeface="Times New Roman" pitchFamily="18" charset="0"/>
              </a:rPr>
              <a:t>Calibration of thermometer:</a:t>
            </a:r>
          </a:p>
        </p:txBody>
      </p:sp>
      <p:sp>
        <p:nvSpPr>
          <p:cNvPr id="5" name="TextBox 4">
            <a:extLst>
              <a:ext uri="{FF2B5EF4-FFF2-40B4-BE49-F238E27FC236}">
                <a16:creationId xmlns:a16="http://schemas.microsoft.com/office/drawing/2014/main" id="{B7903E54-E1D3-E53D-4C86-3E3487B8FC67}"/>
              </a:ext>
            </a:extLst>
          </p:cNvPr>
          <p:cNvSpPr txBox="1"/>
          <p:nvPr/>
        </p:nvSpPr>
        <p:spPr>
          <a:xfrm>
            <a:off x="381964" y="3442286"/>
            <a:ext cx="6950510" cy="496503"/>
          </a:xfrm>
          <a:prstGeom prst="rect">
            <a:avLst/>
          </a:prstGeom>
          <a:noFill/>
        </p:spPr>
        <p:txBody>
          <a:bodyPr wrap="square" lIns="75926" tIns="37964" rIns="75926" bIns="37964" rtlCol="0">
            <a:spAutoFit/>
          </a:body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cs typeface="Times New Roman" pitchFamily="18" charset="0"/>
                <a:sym typeface="Wingdings"/>
              </a:rPr>
              <a:t>Ice point is taken as Lower Fixed Point(LFP) .</a:t>
            </a:r>
            <a:endParaRPr lang="en-US" sz="2728" b="1" dirty="0">
              <a:solidFill>
                <a:schemeClr val="bg1"/>
              </a:solidFill>
              <a:ea typeface="Cambria Math" pitchFamily="18" charset="0"/>
              <a:cs typeface="Times New Roman" pitchFamily="18" charset="0"/>
            </a:endParaRPr>
          </a:p>
        </p:txBody>
      </p:sp>
      <p:sp>
        <p:nvSpPr>
          <p:cNvPr id="6" name="TextBox 5">
            <a:extLst>
              <a:ext uri="{FF2B5EF4-FFF2-40B4-BE49-F238E27FC236}">
                <a16:creationId xmlns:a16="http://schemas.microsoft.com/office/drawing/2014/main" id="{98C9823D-DB12-D419-CBCA-7B9EA49F9DA2}"/>
              </a:ext>
            </a:extLst>
          </p:cNvPr>
          <p:cNvSpPr txBox="1"/>
          <p:nvPr/>
        </p:nvSpPr>
        <p:spPr>
          <a:xfrm>
            <a:off x="381964" y="4404063"/>
            <a:ext cx="7909507" cy="496503"/>
          </a:xfrm>
          <a:prstGeom prst="rect">
            <a:avLst/>
          </a:prstGeom>
          <a:noFill/>
        </p:spPr>
        <p:txBody>
          <a:bodyPr wrap="square" lIns="75926" tIns="37964" rIns="75926" bIns="37964" rtlCol="0">
            <a:spAutoFit/>
          </a:body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cs typeface="Times New Roman" pitchFamily="18" charset="0"/>
                <a:sym typeface="Wingdings"/>
              </a:rPr>
              <a:t>Steam point is taken as Upper Fixed Point(UFP).</a:t>
            </a:r>
            <a:endParaRPr lang="en-US" sz="2728" b="1" dirty="0">
              <a:solidFill>
                <a:schemeClr val="bg1"/>
              </a:solidFill>
              <a:ea typeface="Cambria Math" pitchFamily="18" charset="0"/>
              <a:cs typeface="Times New Roman" pitchFamily="18" charset="0"/>
            </a:endParaRPr>
          </a:p>
        </p:txBody>
      </p:sp>
      <p:sp>
        <p:nvSpPr>
          <p:cNvPr id="7" name="TextBox 6">
            <a:extLst>
              <a:ext uri="{FF2B5EF4-FFF2-40B4-BE49-F238E27FC236}">
                <a16:creationId xmlns:a16="http://schemas.microsoft.com/office/drawing/2014/main" id="{F1CC9144-59C7-288E-8A78-5494FB3A9B33}"/>
              </a:ext>
            </a:extLst>
          </p:cNvPr>
          <p:cNvSpPr txBox="1"/>
          <p:nvPr/>
        </p:nvSpPr>
        <p:spPr>
          <a:xfrm>
            <a:off x="458320" y="2267809"/>
            <a:ext cx="8516091" cy="916337"/>
          </a:xfrm>
          <a:prstGeom prst="rect">
            <a:avLst/>
          </a:prstGeom>
          <a:noFill/>
        </p:spPr>
        <p:txBody>
          <a:bodyPr wrap="square" lIns="75926" tIns="37964" rIns="75926" bIns="37964" rtlCol="0">
            <a:spAutoFit/>
          </a:body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cs typeface="Times New Roman" pitchFamily="18" charset="0"/>
                <a:sym typeface="Wingdings"/>
              </a:rPr>
              <a:t>Calibration of a thermometer depends on fixing certain points on the thermometer.</a:t>
            </a:r>
            <a:endParaRPr lang="en-US" sz="2728" b="1" dirty="0">
              <a:solidFill>
                <a:schemeClr val="bg1"/>
              </a:solidFill>
              <a:ea typeface="Cambria Math" pitchFamily="18" charset="0"/>
              <a:cs typeface="Times New Roman" pitchFamily="18" charset="0"/>
            </a:endParaRPr>
          </a:p>
        </p:txBody>
      </p:sp>
      <p:sp>
        <p:nvSpPr>
          <p:cNvPr id="8" name="TextBox 7">
            <a:extLst>
              <a:ext uri="{FF2B5EF4-FFF2-40B4-BE49-F238E27FC236}">
                <a16:creationId xmlns:a16="http://schemas.microsoft.com/office/drawing/2014/main" id="{BFE210B2-A97B-B1A9-3886-215E1E96192E}"/>
              </a:ext>
            </a:extLst>
          </p:cNvPr>
          <p:cNvSpPr txBox="1"/>
          <p:nvPr/>
        </p:nvSpPr>
        <p:spPr>
          <a:xfrm>
            <a:off x="386076" y="5283034"/>
            <a:ext cx="5553555" cy="496503"/>
          </a:xfrm>
          <a:prstGeom prst="rect">
            <a:avLst/>
          </a:prstGeom>
          <a:noFill/>
        </p:spPr>
        <p:txBody>
          <a:bodyPr wrap="square" lIns="75926" tIns="37964" rIns="75926" bIns="37964" rtlCol="0">
            <a:spAutoFit/>
          </a:body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cs typeface="Times New Roman" pitchFamily="18" charset="0"/>
                <a:sym typeface="Wingdings"/>
              </a:rPr>
              <a:t>Fundamental interval  = UFP – LFP</a:t>
            </a:r>
            <a:endParaRPr lang="en-US" sz="2728" b="1" dirty="0">
              <a:solidFill>
                <a:schemeClr val="bg1"/>
              </a:solidFill>
              <a:ea typeface="Cambria Math" pitchFamily="18" charset="0"/>
              <a:cs typeface="Times New Roman" pitchFamily="18" charset="0"/>
            </a:endParaRPr>
          </a:p>
        </p:txBody>
      </p:sp>
      <p:sp>
        <p:nvSpPr>
          <p:cNvPr id="9" name="Cloud Callout 2">
            <a:extLst>
              <a:ext uri="{FF2B5EF4-FFF2-40B4-BE49-F238E27FC236}">
                <a16:creationId xmlns:a16="http://schemas.microsoft.com/office/drawing/2014/main" id="{6539B8AF-96DC-D5CC-EFE6-F901E56134A2}"/>
              </a:ext>
            </a:extLst>
          </p:cNvPr>
          <p:cNvSpPr/>
          <p:nvPr/>
        </p:nvSpPr>
        <p:spPr>
          <a:xfrm>
            <a:off x="7944255" y="765275"/>
            <a:ext cx="3798394" cy="1647320"/>
          </a:xfrm>
          <a:prstGeom prst="cloudCallout">
            <a:avLst>
              <a:gd name="adj1" fmla="val -13816"/>
              <a:gd name="adj2" fmla="val 10930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728" b="1" dirty="0">
                <a:solidFill>
                  <a:schemeClr val="tx1"/>
                </a:solidFill>
                <a:latin typeface="Bookman Old Style" panose="02050604050505020204" pitchFamily="18" charset="0"/>
              </a:rPr>
              <a:t>What are LFP and UFP?</a:t>
            </a:r>
          </a:p>
        </p:txBody>
      </p:sp>
    </p:spTree>
    <p:extLst>
      <p:ext uri="{BB962C8B-B14F-4D97-AF65-F5344CB8AC3E}">
        <p14:creationId xmlns:p14="http://schemas.microsoft.com/office/powerpoint/2010/main" val="3015831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8BA478E-2A09-59E8-1BC4-EB7092578EB3}"/>
              </a:ext>
            </a:extLst>
          </p:cNvPr>
          <p:cNvSpPr txBox="1"/>
          <p:nvPr/>
        </p:nvSpPr>
        <p:spPr>
          <a:xfrm>
            <a:off x="668207" y="4484207"/>
            <a:ext cx="7719443" cy="1216219"/>
          </a:xfrm>
          <a:prstGeom prst="rect">
            <a:avLst/>
          </a:prstGeom>
          <a:noFill/>
        </p:spPr>
        <p:txBody>
          <a:bodyPr wrap="square" lIns="75926" tIns="37964" rIns="75926" bIns="37964" rtlCol="0">
            <a:spAutoFit/>
          </a:bodyPr>
          <a:lstStyle/>
          <a:p>
            <a:pPr marL="334087" indent="-334087" algn="just">
              <a:buFont typeface="Wingdings" pitchFamily="2" charset="2"/>
              <a:buChar char="Ø"/>
              <a:tabLst>
                <a:tab pos="428382" algn="l"/>
              </a:tabLst>
            </a:pPr>
            <a:r>
              <a:rPr lang="en-US" sz="2728" b="1" dirty="0">
                <a:solidFill>
                  <a:schemeClr val="bg1"/>
                </a:solidFill>
                <a:ea typeface="Cambria Math" pitchFamily="18" charset="0"/>
                <a:sym typeface="Wingdings"/>
              </a:rPr>
              <a:t>The distance between the LFP and UFP of a thermometer is called the fundamental interval.</a:t>
            </a:r>
          </a:p>
          <a:p>
            <a:pPr marL="334087" indent="-334087" algn="just">
              <a:buFont typeface="Wingdings" pitchFamily="2" charset="2"/>
              <a:buChar char="Ø"/>
              <a:tabLst>
                <a:tab pos="428382" algn="l"/>
              </a:tabLst>
            </a:pPr>
            <a:endParaRPr lang="en-US" sz="1949" b="1" dirty="0">
              <a:solidFill>
                <a:schemeClr val="bg1"/>
              </a:solidFill>
              <a:latin typeface="Bookman Old Style" panose="02050604050505020204" pitchFamily="18" charset="0"/>
              <a:ea typeface="Cambria Math" panose="02040503050406030204" pitchFamily="18" charset="0"/>
            </a:endParaRPr>
          </a:p>
        </p:txBody>
      </p:sp>
      <p:sp>
        <p:nvSpPr>
          <p:cNvPr id="5" name="TextBox 4">
            <a:extLst>
              <a:ext uri="{FF2B5EF4-FFF2-40B4-BE49-F238E27FC236}">
                <a16:creationId xmlns:a16="http://schemas.microsoft.com/office/drawing/2014/main" id="{362B4072-022A-AB93-F502-A99ABFF6A725}"/>
              </a:ext>
            </a:extLst>
          </p:cNvPr>
          <p:cNvSpPr txBox="1"/>
          <p:nvPr/>
        </p:nvSpPr>
        <p:spPr>
          <a:xfrm>
            <a:off x="352939" y="620487"/>
            <a:ext cx="4077786" cy="496503"/>
          </a:xfrm>
          <a:prstGeom prst="rect">
            <a:avLst/>
          </a:prstGeom>
          <a:ln>
            <a:noFill/>
          </a:ln>
          <a:effectLst>
            <a:outerShdw blurRad="107950" dist="12700" dir="5400000" algn="ctr">
              <a:srgbClr val="000000"/>
            </a:outerShdw>
          </a:effectLst>
          <a:scene3d>
            <a:camera prst="orthographicFront">
              <a:rot lat="0" lon="0" rev="0"/>
            </a:camera>
            <a:lightRig rig="soft" dir="t"/>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lIns="75926" tIns="37964" rIns="75926" bIns="37964" rtlCol="0">
            <a:spAutoFit/>
          </a:bodyPr>
          <a:lstStyle/>
          <a:p>
            <a:r>
              <a:rPr lang="en-US" sz="2728" b="1" dirty="0">
                <a:solidFill>
                  <a:schemeClr val="bg1"/>
                </a:solidFill>
                <a:latin typeface="Bookman Old Style" panose="02050604050505020204" pitchFamily="18" charset="0"/>
                <a:ea typeface="Cambria Math" pitchFamily="18" charset="0"/>
              </a:rPr>
              <a:t>Thermometric scale:</a:t>
            </a:r>
          </a:p>
        </p:txBody>
      </p:sp>
      <p:sp>
        <p:nvSpPr>
          <p:cNvPr id="6" name="TextBox 5">
            <a:extLst>
              <a:ext uri="{FF2B5EF4-FFF2-40B4-BE49-F238E27FC236}">
                <a16:creationId xmlns:a16="http://schemas.microsoft.com/office/drawing/2014/main" id="{434C8E21-E427-5570-5CBB-7708EB09CA63}"/>
              </a:ext>
            </a:extLst>
          </p:cNvPr>
          <p:cNvSpPr txBox="1"/>
          <p:nvPr/>
        </p:nvSpPr>
        <p:spPr>
          <a:xfrm>
            <a:off x="1638825" y="5612034"/>
            <a:ext cx="5778210" cy="496503"/>
          </a:xfrm>
          <a:prstGeom prst="rect">
            <a:avLst/>
          </a:prstGeom>
          <a:noFill/>
        </p:spPr>
        <p:txBody>
          <a:bodyPr wrap="square" lIns="75926" tIns="37964" rIns="75926" bIns="37964" rtlCol="0">
            <a:spAutoFit/>
          </a:bodyPr>
          <a:lstStyle/>
          <a:p>
            <a:r>
              <a:rPr lang="en-US" sz="2728" b="1" dirty="0">
                <a:solidFill>
                  <a:schemeClr val="bg1"/>
                </a:solidFill>
                <a:ea typeface="Cambria Math" pitchFamily="18" charset="0"/>
              </a:rPr>
              <a:t>Fundamental Interval=(UFP)-(LFP)</a:t>
            </a:r>
          </a:p>
        </p:txBody>
      </p:sp>
      <p:sp>
        <p:nvSpPr>
          <p:cNvPr id="7" name="Cloud 6">
            <a:extLst>
              <a:ext uri="{FF2B5EF4-FFF2-40B4-BE49-F238E27FC236}">
                <a16:creationId xmlns:a16="http://schemas.microsoft.com/office/drawing/2014/main" id="{F4E1FEB4-D0D1-4C0E-B8AB-F2497599AE4D}"/>
              </a:ext>
            </a:extLst>
          </p:cNvPr>
          <p:cNvSpPr/>
          <p:nvPr/>
        </p:nvSpPr>
        <p:spPr>
          <a:xfrm>
            <a:off x="7528489" y="790722"/>
            <a:ext cx="4193104" cy="1909302"/>
          </a:xfrm>
          <a:prstGeom prst="cloud">
            <a:avLst/>
          </a:prstGeom>
          <a:ln>
            <a:noFill/>
          </a:ln>
          <a:effectLst>
            <a:outerShdw blurRad="107950" dist="12700" dir="5400000" algn="ctr">
              <a:srgbClr val="000000"/>
            </a:outerShdw>
          </a:effectLst>
          <a:scene3d>
            <a:camera prst="orthographicFront">
              <a:rot lat="0" lon="0" rev="0"/>
            </a:camera>
            <a:lightRig rig="soft" dir="t"/>
          </a:scene3d>
          <a:sp3d contourW="44450" prstMaterial="matte">
            <a:bevelT w="63500" h="63500" prst="artDeco"/>
            <a:contourClr>
              <a:srgbClr val="FFFFFF"/>
            </a:contourClr>
          </a:sp3d>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728" b="1" dirty="0">
                <a:solidFill>
                  <a:schemeClr val="tx1"/>
                </a:solidFill>
                <a:ea typeface="Cambria Math" pitchFamily="18" charset="0"/>
                <a:sym typeface="Wingdings"/>
              </a:rPr>
              <a:t>The fundamental interval is divided into equal parts . </a:t>
            </a:r>
            <a:endParaRPr lang="en-US" sz="2728" dirty="0">
              <a:solidFill>
                <a:schemeClr val="tx1"/>
              </a:solidFill>
            </a:endParaRPr>
          </a:p>
        </p:txBody>
      </p:sp>
      <p:sp>
        <p:nvSpPr>
          <p:cNvPr id="8" name="TextBox 7">
            <a:extLst>
              <a:ext uri="{FF2B5EF4-FFF2-40B4-BE49-F238E27FC236}">
                <a16:creationId xmlns:a16="http://schemas.microsoft.com/office/drawing/2014/main" id="{ABA05E76-BC4B-B6B6-5E38-675B4EBDF790}"/>
              </a:ext>
            </a:extLst>
          </p:cNvPr>
          <p:cNvSpPr txBox="1"/>
          <p:nvPr/>
        </p:nvSpPr>
        <p:spPr>
          <a:xfrm>
            <a:off x="2391830" y="1477602"/>
            <a:ext cx="3632085" cy="50979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2728" b="1" dirty="0"/>
              <a:t>Thermometric scales</a:t>
            </a:r>
          </a:p>
        </p:txBody>
      </p:sp>
      <p:cxnSp>
        <p:nvCxnSpPr>
          <p:cNvPr id="9" name="Straight Arrow Connector 8">
            <a:extLst>
              <a:ext uri="{FF2B5EF4-FFF2-40B4-BE49-F238E27FC236}">
                <a16:creationId xmlns:a16="http://schemas.microsoft.com/office/drawing/2014/main" id="{A0A9E26C-52F4-5273-1AC1-0B8267098702}"/>
              </a:ext>
            </a:extLst>
          </p:cNvPr>
          <p:cNvCxnSpPr>
            <a:cxnSpLocks/>
          </p:cNvCxnSpPr>
          <p:nvPr/>
        </p:nvCxnSpPr>
        <p:spPr>
          <a:xfrm flipH="1">
            <a:off x="2111440" y="2095033"/>
            <a:ext cx="603560" cy="988358"/>
          </a:xfrm>
          <a:prstGeom prst="straightConnector1">
            <a:avLst/>
          </a:prstGeom>
          <a:ln w="28575">
            <a:solidFill>
              <a:srgbClr val="FF33CC"/>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474873D-901E-E410-1572-0EF4565BF22D}"/>
              </a:ext>
            </a:extLst>
          </p:cNvPr>
          <p:cNvCxnSpPr>
            <a:cxnSpLocks/>
          </p:cNvCxnSpPr>
          <p:nvPr/>
        </p:nvCxnSpPr>
        <p:spPr>
          <a:xfrm flipH="1">
            <a:off x="2717381" y="2055460"/>
            <a:ext cx="581125" cy="1473220"/>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7A0BE64-35F7-D97D-253A-DA919E422F55}"/>
              </a:ext>
            </a:extLst>
          </p:cNvPr>
          <p:cNvCxnSpPr>
            <a:cxnSpLocks/>
          </p:cNvCxnSpPr>
          <p:nvPr/>
        </p:nvCxnSpPr>
        <p:spPr>
          <a:xfrm>
            <a:off x="4087323" y="2057775"/>
            <a:ext cx="0" cy="182527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FF92656-0264-53F8-7528-8F3517763F10}"/>
              </a:ext>
            </a:extLst>
          </p:cNvPr>
          <p:cNvCxnSpPr>
            <a:cxnSpLocks/>
          </p:cNvCxnSpPr>
          <p:nvPr/>
        </p:nvCxnSpPr>
        <p:spPr>
          <a:xfrm>
            <a:off x="4902106" y="2057775"/>
            <a:ext cx="794247" cy="1367178"/>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477E937-5B4D-90E1-8D9E-01008AACD732}"/>
              </a:ext>
            </a:extLst>
          </p:cNvPr>
          <p:cNvCxnSpPr>
            <a:cxnSpLocks/>
          </p:cNvCxnSpPr>
          <p:nvPr/>
        </p:nvCxnSpPr>
        <p:spPr>
          <a:xfrm>
            <a:off x="5857967" y="2096437"/>
            <a:ext cx="1559067" cy="1536483"/>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122D2B2F-62FE-828C-8324-84E53D15122C}"/>
              </a:ext>
            </a:extLst>
          </p:cNvPr>
          <p:cNvSpPr/>
          <p:nvPr/>
        </p:nvSpPr>
        <p:spPr>
          <a:xfrm>
            <a:off x="408673" y="2980904"/>
            <a:ext cx="1702766" cy="509799"/>
          </a:xfrm>
          <a:prstGeom prst="rect">
            <a:avLst/>
          </a:prstGeom>
        </p:spPr>
        <p:txBody>
          <a:bodyPr wrap="none">
            <a:spAutoFit/>
          </a:bodyPr>
          <a:lstStyle/>
          <a:p>
            <a:r>
              <a:rPr lang="en-US" sz="2728" b="1" dirty="0">
                <a:solidFill>
                  <a:srgbClr val="FF33CC"/>
                </a:solidFill>
                <a:ea typeface="Cambria Math" pitchFamily="18" charset="0"/>
                <a:sym typeface="Wingdings"/>
              </a:rPr>
              <a:t>Celsius(</a:t>
            </a:r>
            <a:r>
              <a:rPr lang="en-US" sz="2728" b="1" baseline="30000" dirty="0">
                <a:solidFill>
                  <a:srgbClr val="FF33CC"/>
                </a:solidFill>
                <a:ea typeface="Cambria Math" pitchFamily="18" charset="0"/>
                <a:sym typeface="Wingdings"/>
              </a:rPr>
              <a:t>0</a:t>
            </a:r>
            <a:r>
              <a:rPr lang="en-US" sz="2728" b="1" dirty="0">
                <a:solidFill>
                  <a:srgbClr val="FF33CC"/>
                </a:solidFill>
                <a:ea typeface="Cambria Math" pitchFamily="18" charset="0"/>
                <a:sym typeface="Wingdings"/>
              </a:rPr>
              <a:t>C)</a:t>
            </a:r>
            <a:endParaRPr lang="en-US" sz="2728" dirty="0"/>
          </a:p>
        </p:txBody>
      </p:sp>
      <p:sp>
        <p:nvSpPr>
          <p:cNvPr id="15" name="Rectangle 14">
            <a:extLst>
              <a:ext uri="{FF2B5EF4-FFF2-40B4-BE49-F238E27FC236}">
                <a16:creationId xmlns:a16="http://schemas.microsoft.com/office/drawing/2014/main" id="{FA52C50B-5724-D230-56BC-C54C15F14CFE}"/>
              </a:ext>
            </a:extLst>
          </p:cNvPr>
          <p:cNvSpPr/>
          <p:nvPr/>
        </p:nvSpPr>
        <p:spPr>
          <a:xfrm>
            <a:off x="686097" y="3599809"/>
            <a:ext cx="2246864" cy="509799"/>
          </a:xfrm>
          <a:prstGeom prst="rect">
            <a:avLst/>
          </a:prstGeom>
        </p:spPr>
        <p:txBody>
          <a:bodyPr wrap="none">
            <a:spAutoFit/>
          </a:bodyPr>
          <a:lstStyle/>
          <a:p>
            <a:r>
              <a:rPr lang="en-US" sz="2728" b="1" dirty="0">
                <a:solidFill>
                  <a:srgbClr val="0000FF"/>
                </a:solidFill>
                <a:ea typeface="Cambria Math" pitchFamily="18" charset="0"/>
                <a:sym typeface="Wingdings"/>
              </a:rPr>
              <a:t>Fahrenheit(</a:t>
            </a:r>
            <a:r>
              <a:rPr lang="en-US" sz="2728" b="1" baseline="30000" dirty="0">
                <a:solidFill>
                  <a:srgbClr val="0000FF"/>
                </a:solidFill>
                <a:ea typeface="Cambria Math" pitchFamily="18" charset="0"/>
                <a:sym typeface="Wingdings"/>
              </a:rPr>
              <a:t>0</a:t>
            </a:r>
            <a:r>
              <a:rPr lang="en-US" sz="2728" b="1" dirty="0">
                <a:solidFill>
                  <a:srgbClr val="0000FF"/>
                </a:solidFill>
                <a:ea typeface="Cambria Math" pitchFamily="18" charset="0"/>
                <a:sym typeface="Wingdings"/>
              </a:rPr>
              <a:t>F)</a:t>
            </a:r>
            <a:endParaRPr lang="en-US" sz="2728" dirty="0">
              <a:solidFill>
                <a:srgbClr val="0000FF"/>
              </a:solidFill>
            </a:endParaRPr>
          </a:p>
        </p:txBody>
      </p:sp>
      <p:sp>
        <p:nvSpPr>
          <p:cNvPr id="16" name="Rectangle 15">
            <a:extLst>
              <a:ext uri="{FF2B5EF4-FFF2-40B4-BE49-F238E27FC236}">
                <a16:creationId xmlns:a16="http://schemas.microsoft.com/office/drawing/2014/main" id="{068D579A-AC93-C57D-D752-129ECA40984D}"/>
              </a:ext>
            </a:extLst>
          </p:cNvPr>
          <p:cNvSpPr/>
          <p:nvPr/>
        </p:nvSpPr>
        <p:spPr>
          <a:xfrm>
            <a:off x="3348428" y="3883054"/>
            <a:ext cx="1477792" cy="509799"/>
          </a:xfrm>
          <a:prstGeom prst="rect">
            <a:avLst/>
          </a:prstGeom>
        </p:spPr>
        <p:txBody>
          <a:bodyPr wrap="none">
            <a:spAutoFit/>
          </a:bodyPr>
          <a:lstStyle/>
          <a:p>
            <a:r>
              <a:rPr lang="en-US" sz="2728" b="1" dirty="0">
                <a:solidFill>
                  <a:srgbClr val="FF0000"/>
                </a:solidFill>
                <a:ea typeface="Cambria Math" pitchFamily="18" charset="0"/>
                <a:sym typeface="Wingdings"/>
              </a:rPr>
              <a:t>Kelvin(K)</a:t>
            </a:r>
            <a:endParaRPr lang="en-US" sz="2728" dirty="0">
              <a:solidFill>
                <a:srgbClr val="FF0000"/>
              </a:solidFill>
            </a:endParaRPr>
          </a:p>
        </p:txBody>
      </p:sp>
      <p:sp>
        <p:nvSpPr>
          <p:cNvPr id="17" name="Rectangle 16">
            <a:extLst>
              <a:ext uri="{FF2B5EF4-FFF2-40B4-BE49-F238E27FC236}">
                <a16:creationId xmlns:a16="http://schemas.microsoft.com/office/drawing/2014/main" id="{C666D166-AE34-4935-2E87-BBCA318CA26E}"/>
              </a:ext>
            </a:extLst>
          </p:cNvPr>
          <p:cNvSpPr/>
          <p:nvPr/>
        </p:nvSpPr>
        <p:spPr>
          <a:xfrm>
            <a:off x="7070052" y="3750676"/>
            <a:ext cx="1920992" cy="509799"/>
          </a:xfrm>
          <a:prstGeom prst="rect">
            <a:avLst/>
          </a:prstGeom>
        </p:spPr>
        <p:txBody>
          <a:bodyPr wrap="none">
            <a:spAutoFit/>
          </a:bodyPr>
          <a:lstStyle/>
          <a:p>
            <a:r>
              <a:rPr lang="en-US" sz="2728" b="1" dirty="0">
                <a:solidFill>
                  <a:srgbClr val="00B0F0"/>
                </a:solidFill>
                <a:ea typeface="Cambria Math" pitchFamily="18" charset="0"/>
                <a:sym typeface="Wingdings"/>
              </a:rPr>
              <a:t>Reaumur(R)</a:t>
            </a:r>
            <a:endParaRPr lang="en-US" sz="2728" dirty="0">
              <a:solidFill>
                <a:srgbClr val="00B0F0"/>
              </a:solidFill>
            </a:endParaRPr>
          </a:p>
        </p:txBody>
      </p:sp>
      <p:sp>
        <p:nvSpPr>
          <p:cNvPr id="18" name="Rectangle 17">
            <a:extLst>
              <a:ext uri="{FF2B5EF4-FFF2-40B4-BE49-F238E27FC236}">
                <a16:creationId xmlns:a16="http://schemas.microsoft.com/office/drawing/2014/main" id="{54A0FDD8-FC9D-0731-CA43-4C9428E12C8C}"/>
              </a:ext>
            </a:extLst>
          </p:cNvPr>
          <p:cNvSpPr/>
          <p:nvPr/>
        </p:nvSpPr>
        <p:spPr>
          <a:xfrm>
            <a:off x="4809212" y="3424953"/>
            <a:ext cx="2046381" cy="509799"/>
          </a:xfrm>
          <a:prstGeom prst="rect">
            <a:avLst/>
          </a:prstGeom>
        </p:spPr>
        <p:txBody>
          <a:bodyPr wrap="none">
            <a:spAutoFit/>
          </a:bodyPr>
          <a:lstStyle/>
          <a:p>
            <a:r>
              <a:rPr lang="en-US" sz="2728" b="1" dirty="0">
                <a:solidFill>
                  <a:srgbClr val="00B050"/>
                </a:solidFill>
                <a:ea typeface="Cambria Math" pitchFamily="18" charset="0"/>
                <a:sym typeface="Wingdings"/>
              </a:rPr>
              <a:t>Rankine (R</a:t>
            </a:r>
            <a:r>
              <a:rPr lang="en-US" sz="2728" b="1" baseline="-25000" dirty="0">
                <a:solidFill>
                  <a:srgbClr val="00B050"/>
                </a:solidFill>
                <a:ea typeface="Cambria Math" pitchFamily="18" charset="0"/>
                <a:sym typeface="Wingdings"/>
              </a:rPr>
              <a:t>a</a:t>
            </a:r>
            <a:r>
              <a:rPr lang="en-US" sz="2728" b="1" dirty="0">
                <a:solidFill>
                  <a:srgbClr val="00B050"/>
                </a:solidFill>
                <a:ea typeface="Cambria Math" pitchFamily="18" charset="0"/>
                <a:sym typeface="Wingdings"/>
              </a:rPr>
              <a:t>) </a:t>
            </a:r>
            <a:endParaRPr lang="en-US" sz="2728" dirty="0">
              <a:solidFill>
                <a:srgbClr val="00B050"/>
              </a:solidFill>
            </a:endParaRPr>
          </a:p>
        </p:txBody>
      </p:sp>
    </p:spTree>
    <p:extLst>
      <p:ext uri="{BB962C8B-B14F-4D97-AF65-F5344CB8AC3E}">
        <p14:creationId xmlns:p14="http://schemas.microsoft.com/office/powerpoint/2010/main" val="332808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10" presetClass="exit" presetSubtype="0" fill="hold" grpId="1" nodeType="withEffect">
                                  <p:stCondLst>
                                    <p:cond delay="0"/>
                                  </p:stCondLst>
                                  <p:iterate type="lt">
                                    <p:tmPct val="0"/>
                                  </p:iterate>
                                  <p:childTnLst>
                                    <p:animEffect transition="out" filter="fade">
                                      <p:cBhvr>
                                        <p:cTn id="19" dur="500"/>
                                        <p:tgtEl>
                                          <p:spTgt spid="4"/>
                                        </p:tgtEl>
                                      </p:cBhvr>
                                    </p:animEffect>
                                    <p:set>
                                      <p:cBhvr>
                                        <p:cTn id="20" dur="1" fill="hold">
                                          <p:stCondLst>
                                            <p:cond delay="499"/>
                                          </p:stCondLst>
                                        </p:cTn>
                                        <p:tgtEl>
                                          <p:spTgt spid="4"/>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up)">
                                      <p:cBhvr>
                                        <p:cTn id="53" dur="500"/>
                                        <p:tgtEl>
                                          <p:spTgt spid="1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up)">
                                      <p:cBhvr>
                                        <p:cTn id="63" dur="500"/>
                                        <p:tgtEl>
                                          <p:spTgt spid="11"/>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left)">
                                      <p:cBhvr>
                                        <p:cTn id="68" dur="5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nodeType="click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up)">
                                      <p:cBhvr>
                                        <p:cTn id="73" dur="500"/>
                                        <p:tgtEl>
                                          <p:spTgt spid="12"/>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nodeType="click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1" fill="hold" nodeType="click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up)">
                                      <p:cBhvr>
                                        <p:cTn id="83" dur="500"/>
                                        <p:tgtEl>
                                          <p:spTgt spid="13"/>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nodeType="click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wipe(left)">
                                      <p:cBhvr>
                                        <p:cTn id="8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bldP spid="4" grpId="1"/>
      <p:bldP spid="5" grpId="0"/>
      <p:bldP spid="6" grpId="0"/>
      <p:bldP spid="6" grpId="1"/>
      <p:bldP spid="7" grpId="0"/>
      <p:bldP spid="7" grpId="1"/>
      <p:bldP spid="8" grpId="0"/>
      <p:bldP spid="14" grpId="0"/>
      <p:bldP spid="15" grpId="0"/>
      <p:bldP spid="16" grpId="0"/>
      <p:bldP spid="17"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07CF86AA-665D-CE0A-36E6-230E98F520E9}"/>
              </a:ext>
            </a:extLst>
          </p:cNvPr>
          <p:cNvSpPr txBox="1"/>
          <p:nvPr/>
        </p:nvSpPr>
        <p:spPr>
          <a:xfrm>
            <a:off x="2681743" y="509565"/>
            <a:ext cx="5013531" cy="509789"/>
          </a:xfrm>
          <a:prstGeom prst="rect">
            <a:avLst/>
          </a:prstGeom>
        </p:spPr>
        <p:style>
          <a:lnRef idx="1">
            <a:schemeClr val="accent2"/>
          </a:lnRef>
          <a:fillRef idx="2">
            <a:schemeClr val="accent2"/>
          </a:fillRef>
          <a:effectRef idx="1">
            <a:schemeClr val="accent2"/>
          </a:effectRef>
          <a:fontRef idx="minor">
            <a:schemeClr val="dk1"/>
          </a:fontRef>
        </p:style>
        <p:txBody>
          <a:bodyPr wrap="square" lIns="89085" tIns="44542" rIns="89085" bIns="44542" rtlCol="0">
            <a:spAutoFit/>
          </a:bodyPr>
          <a:lstStyle/>
          <a:p>
            <a:pPr algn="ctr"/>
            <a:r>
              <a:rPr lang="en-US" sz="2728" b="1" dirty="0">
                <a:solidFill>
                  <a:schemeClr val="tx1"/>
                </a:solidFill>
                <a:cs typeface="Times New Roman" pitchFamily="18" charset="0"/>
              </a:rPr>
              <a:t>Different thermometric scales</a:t>
            </a:r>
          </a:p>
        </p:txBody>
      </p:sp>
      <p:graphicFrame>
        <p:nvGraphicFramePr>
          <p:cNvPr id="46" name="Table 45">
            <a:extLst>
              <a:ext uri="{FF2B5EF4-FFF2-40B4-BE49-F238E27FC236}">
                <a16:creationId xmlns:a16="http://schemas.microsoft.com/office/drawing/2014/main" id="{1F3779AF-D036-41DF-5708-1078CF03354A}"/>
              </a:ext>
            </a:extLst>
          </p:cNvPr>
          <p:cNvGraphicFramePr>
            <a:graphicFrameLocks noGrp="1"/>
          </p:cNvGraphicFramePr>
          <p:nvPr>
            <p:extLst>
              <p:ext uri="{D42A27DB-BD31-4B8C-83A1-F6EECF244321}">
                <p14:modId xmlns:p14="http://schemas.microsoft.com/office/powerpoint/2010/main" val="666229174"/>
              </p:ext>
            </p:extLst>
          </p:nvPr>
        </p:nvGraphicFramePr>
        <p:xfrm>
          <a:off x="561296" y="1567748"/>
          <a:ext cx="10334959" cy="4436858"/>
        </p:xfrm>
        <a:graphic>
          <a:graphicData uri="http://schemas.openxmlformats.org/drawingml/2006/table">
            <a:tbl>
              <a:tblPr firstRow="1" bandRow="1">
                <a:tableStyleId>{5C22544A-7EE6-4342-B048-85BDC9FD1C3A}</a:tableStyleId>
              </a:tblPr>
              <a:tblGrid>
                <a:gridCol w="927382">
                  <a:extLst>
                    <a:ext uri="{9D8B030D-6E8A-4147-A177-3AD203B41FA5}">
                      <a16:colId xmlns:a16="http://schemas.microsoft.com/office/drawing/2014/main" val="672082362"/>
                    </a:ext>
                  </a:extLst>
                </a:gridCol>
                <a:gridCol w="3254112">
                  <a:extLst>
                    <a:ext uri="{9D8B030D-6E8A-4147-A177-3AD203B41FA5}">
                      <a16:colId xmlns:a16="http://schemas.microsoft.com/office/drawing/2014/main" val="2054683971"/>
                    </a:ext>
                  </a:extLst>
                </a:gridCol>
                <a:gridCol w="1585269">
                  <a:extLst>
                    <a:ext uri="{9D8B030D-6E8A-4147-A177-3AD203B41FA5}">
                      <a16:colId xmlns:a16="http://schemas.microsoft.com/office/drawing/2014/main" val="1411298360"/>
                    </a:ext>
                  </a:extLst>
                </a:gridCol>
                <a:gridCol w="1585269">
                  <a:extLst>
                    <a:ext uri="{9D8B030D-6E8A-4147-A177-3AD203B41FA5}">
                      <a16:colId xmlns:a16="http://schemas.microsoft.com/office/drawing/2014/main" val="1192563818"/>
                    </a:ext>
                  </a:extLst>
                </a:gridCol>
                <a:gridCol w="2982927">
                  <a:extLst>
                    <a:ext uri="{9D8B030D-6E8A-4147-A177-3AD203B41FA5}">
                      <a16:colId xmlns:a16="http://schemas.microsoft.com/office/drawing/2014/main" val="4179012078"/>
                    </a:ext>
                  </a:extLst>
                </a:gridCol>
              </a:tblGrid>
              <a:tr h="1185713">
                <a:tc>
                  <a:txBody>
                    <a:bodyPr/>
                    <a:lstStyle/>
                    <a:p>
                      <a:pPr algn="ctr"/>
                      <a:r>
                        <a:rPr lang="en-US" sz="2700" dirty="0" err="1"/>
                        <a:t>S.No</a:t>
                      </a:r>
                      <a:endParaRPr lang="en-IN" sz="2700" dirty="0"/>
                    </a:p>
                  </a:txBody>
                  <a:tcPr marL="89094" marR="89094" marT="44547" marB="44547"/>
                </a:tc>
                <a:tc>
                  <a:txBody>
                    <a:bodyPr/>
                    <a:lstStyle/>
                    <a:p>
                      <a:pPr algn="ctr"/>
                      <a:r>
                        <a:rPr lang="en-US" sz="2700" dirty="0"/>
                        <a:t>THERMETRIC SCALE</a:t>
                      </a:r>
                      <a:endParaRPr lang="en-IN" sz="2700" dirty="0"/>
                    </a:p>
                  </a:txBody>
                  <a:tcPr marL="89094" marR="89094" marT="44547" marB="44547"/>
                </a:tc>
                <a:tc>
                  <a:txBody>
                    <a:bodyPr/>
                    <a:lstStyle/>
                    <a:p>
                      <a:pPr algn="ctr"/>
                      <a:r>
                        <a:rPr lang="en-US" sz="2700" dirty="0"/>
                        <a:t>LEP</a:t>
                      </a:r>
                      <a:endParaRPr lang="en-IN" sz="2700" dirty="0"/>
                    </a:p>
                  </a:txBody>
                  <a:tcPr marL="89094" marR="89094" marT="44547" marB="44547"/>
                </a:tc>
                <a:tc>
                  <a:txBody>
                    <a:bodyPr/>
                    <a:lstStyle/>
                    <a:p>
                      <a:pPr algn="ctr"/>
                      <a:r>
                        <a:rPr lang="en-US" sz="2700" dirty="0"/>
                        <a:t>UFP</a:t>
                      </a:r>
                      <a:endParaRPr lang="en-IN" sz="2700" dirty="0"/>
                    </a:p>
                  </a:txBody>
                  <a:tcPr marL="89094" marR="89094" marT="44547" marB="44547"/>
                </a:tc>
                <a:tc>
                  <a:txBody>
                    <a:bodyPr/>
                    <a:lstStyle/>
                    <a:p>
                      <a:pPr algn="ctr"/>
                      <a:r>
                        <a:rPr lang="en-US" sz="2700" dirty="0"/>
                        <a:t>TOTAL NO OF DIVISIONS.</a:t>
                      </a:r>
                      <a:endParaRPr lang="en-IN" sz="2700" dirty="0"/>
                    </a:p>
                  </a:txBody>
                  <a:tcPr marL="89094" marR="89094" marT="44547" marB="44547"/>
                </a:tc>
                <a:extLst>
                  <a:ext uri="{0D108BD9-81ED-4DB2-BD59-A6C34878D82A}">
                    <a16:rowId xmlns:a16="http://schemas.microsoft.com/office/drawing/2014/main" val="1371759027"/>
                  </a:ext>
                </a:extLst>
              </a:tr>
              <a:tr h="650229">
                <a:tc>
                  <a:txBody>
                    <a:bodyPr/>
                    <a:lstStyle/>
                    <a:p>
                      <a:r>
                        <a:rPr lang="en-US" sz="2700" dirty="0"/>
                        <a:t>1</a:t>
                      </a:r>
                      <a:endParaRPr lang="en-IN" sz="2700" dirty="0"/>
                    </a:p>
                  </a:txBody>
                  <a:tcPr marL="89094" marR="89094" marT="44547" marB="44547"/>
                </a:tc>
                <a:tc>
                  <a:txBody>
                    <a:bodyPr/>
                    <a:lstStyle/>
                    <a:p>
                      <a:r>
                        <a:rPr lang="en-US" sz="2700" dirty="0"/>
                        <a:t>Celsius Scale </a:t>
                      </a:r>
                      <a:endParaRPr lang="en-IN" sz="2700" dirty="0"/>
                    </a:p>
                  </a:txBody>
                  <a:tcPr marL="89094" marR="89094" marT="44547" marB="44547"/>
                </a:tc>
                <a:tc>
                  <a:txBody>
                    <a:bodyPr/>
                    <a:lstStyle/>
                    <a:p>
                      <a:pPr algn="ctr"/>
                      <a:r>
                        <a:rPr lang="en-US" sz="2700" dirty="0"/>
                        <a:t>0</a:t>
                      </a:r>
                      <a:r>
                        <a:rPr lang="en-US" sz="2700" dirty="0">
                          <a:sym typeface="Symbol" panose="05050102010706020507" pitchFamily="18" charset="2"/>
                        </a:rPr>
                        <a:t> C</a:t>
                      </a:r>
                      <a:endParaRPr lang="en-IN" sz="2700" dirty="0"/>
                    </a:p>
                  </a:txBody>
                  <a:tcPr marL="89094" marR="89094" marT="44547" marB="44547"/>
                </a:tc>
                <a:tc>
                  <a:txBody>
                    <a:bodyPr/>
                    <a:lstStyle/>
                    <a:p>
                      <a:pPr algn="ctr"/>
                      <a:r>
                        <a:rPr lang="en-US" sz="2700" dirty="0"/>
                        <a:t>100</a:t>
                      </a:r>
                      <a:r>
                        <a:rPr lang="en-US" sz="2700" dirty="0">
                          <a:sym typeface="Symbol" panose="05050102010706020507" pitchFamily="18" charset="2"/>
                        </a:rPr>
                        <a:t></a:t>
                      </a:r>
                      <a:endParaRPr lang="en-IN" sz="2700" dirty="0"/>
                    </a:p>
                  </a:txBody>
                  <a:tcPr marL="89094" marR="89094" marT="44547" marB="44547"/>
                </a:tc>
                <a:tc>
                  <a:txBody>
                    <a:bodyPr/>
                    <a:lstStyle/>
                    <a:p>
                      <a:pPr algn="ctr"/>
                      <a:r>
                        <a:rPr lang="en-US" sz="2700" dirty="0"/>
                        <a:t>100</a:t>
                      </a:r>
                      <a:endParaRPr lang="en-IN" sz="2700" dirty="0"/>
                    </a:p>
                  </a:txBody>
                  <a:tcPr marL="89094" marR="89094" marT="44547" marB="44547"/>
                </a:tc>
                <a:extLst>
                  <a:ext uri="{0D108BD9-81ED-4DB2-BD59-A6C34878D82A}">
                    <a16:rowId xmlns:a16="http://schemas.microsoft.com/office/drawing/2014/main" val="1584060876"/>
                  </a:ext>
                </a:extLst>
              </a:tr>
              <a:tr h="650229">
                <a:tc>
                  <a:txBody>
                    <a:bodyPr/>
                    <a:lstStyle/>
                    <a:p>
                      <a:r>
                        <a:rPr lang="en-US" sz="2700" dirty="0"/>
                        <a:t>2</a:t>
                      </a:r>
                      <a:endParaRPr lang="en-IN" sz="2700" dirty="0"/>
                    </a:p>
                  </a:txBody>
                  <a:tcPr marL="89094" marR="89094" marT="44547" marB="44547"/>
                </a:tc>
                <a:tc>
                  <a:txBody>
                    <a:bodyPr/>
                    <a:lstStyle/>
                    <a:p>
                      <a:r>
                        <a:rPr lang="en-US" sz="2700" dirty="0"/>
                        <a:t>Fahrenheit Scale</a:t>
                      </a:r>
                      <a:endParaRPr lang="en-IN" sz="2700" dirty="0"/>
                    </a:p>
                  </a:txBody>
                  <a:tcPr marL="89094" marR="89094" marT="44547" marB="44547"/>
                </a:tc>
                <a:tc>
                  <a:txBody>
                    <a:bodyPr/>
                    <a:lstStyle/>
                    <a:p>
                      <a:pPr algn="ctr"/>
                      <a:r>
                        <a:rPr lang="en-US" sz="2700" dirty="0"/>
                        <a:t>32</a:t>
                      </a:r>
                      <a:r>
                        <a:rPr lang="en-US" sz="2700" dirty="0">
                          <a:sym typeface="Symbol" panose="05050102010706020507" pitchFamily="18" charset="2"/>
                        </a:rPr>
                        <a:t>F</a:t>
                      </a:r>
                      <a:endParaRPr lang="en-IN" sz="2700" dirty="0"/>
                    </a:p>
                  </a:txBody>
                  <a:tcPr marL="89094" marR="89094" marT="44547" marB="44547"/>
                </a:tc>
                <a:tc>
                  <a:txBody>
                    <a:bodyPr/>
                    <a:lstStyle/>
                    <a:p>
                      <a:pPr algn="ctr"/>
                      <a:r>
                        <a:rPr lang="en-US" sz="2700" dirty="0"/>
                        <a:t>212</a:t>
                      </a:r>
                      <a:r>
                        <a:rPr lang="en-US" sz="2700" dirty="0">
                          <a:sym typeface="Symbol" panose="05050102010706020507" pitchFamily="18" charset="2"/>
                        </a:rPr>
                        <a:t>F</a:t>
                      </a:r>
                      <a:endParaRPr lang="en-IN" sz="2700" dirty="0"/>
                    </a:p>
                  </a:txBody>
                  <a:tcPr marL="89094" marR="89094" marT="44547" marB="44547"/>
                </a:tc>
                <a:tc>
                  <a:txBody>
                    <a:bodyPr/>
                    <a:lstStyle/>
                    <a:p>
                      <a:pPr algn="ctr"/>
                      <a:r>
                        <a:rPr lang="en-US" sz="2700" dirty="0"/>
                        <a:t>180</a:t>
                      </a:r>
                      <a:endParaRPr lang="en-IN" sz="2700" dirty="0"/>
                    </a:p>
                  </a:txBody>
                  <a:tcPr marL="89094" marR="89094" marT="44547" marB="44547"/>
                </a:tc>
                <a:extLst>
                  <a:ext uri="{0D108BD9-81ED-4DB2-BD59-A6C34878D82A}">
                    <a16:rowId xmlns:a16="http://schemas.microsoft.com/office/drawing/2014/main" val="3260050872"/>
                  </a:ext>
                </a:extLst>
              </a:tr>
              <a:tr h="650229">
                <a:tc>
                  <a:txBody>
                    <a:bodyPr/>
                    <a:lstStyle/>
                    <a:p>
                      <a:r>
                        <a:rPr lang="en-US" sz="2700" dirty="0"/>
                        <a:t>3</a:t>
                      </a:r>
                      <a:endParaRPr lang="en-IN" sz="2700" dirty="0"/>
                    </a:p>
                  </a:txBody>
                  <a:tcPr marL="89094" marR="89094" marT="44547" marB="44547"/>
                </a:tc>
                <a:tc>
                  <a:txBody>
                    <a:bodyPr/>
                    <a:lstStyle/>
                    <a:p>
                      <a:r>
                        <a:rPr lang="en-US" sz="2700" dirty="0"/>
                        <a:t>Kelvin Scale</a:t>
                      </a:r>
                      <a:endParaRPr lang="en-IN" sz="2700" dirty="0"/>
                    </a:p>
                  </a:txBody>
                  <a:tcPr marL="89094" marR="89094" marT="44547" marB="44547"/>
                </a:tc>
                <a:tc>
                  <a:txBody>
                    <a:bodyPr/>
                    <a:lstStyle/>
                    <a:p>
                      <a:pPr algn="ctr"/>
                      <a:r>
                        <a:rPr lang="en-US" sz="2700" dirty="0"/>
                        <a:t>273 K</a:t>
                      </a:r>
                      <a:endParaRPr lang="en-IN" sz="2700" dirty="0"/>
                    </a:p>
                  </a:txBody>
                  <a:tcPr marL="89094" marR="89094" marT="44547" marB="44547"/>
                </a:tc>
                <a:tc>
                  <a:txBody>
                    <a:bodyPr/>
                    <a:lstStyle/>
                    <a:p>
                      <a:pPr algn="ctr"/>
                      <a:r>
                        <a:rPr lang="en-US" sz="2700" dirty="0"/>
                        <a:t>373 K</a:t>
                      </a:r>
                      <a:endParaRPr lang="en-IN" sz="2700" dirty="0"/>
                    </a:p>
                  </a:txBody>
                  <a:tcPr marL="89094" marR="89094" marT="44547" marB="44547"/>
                </a:tc>
                <a:tc>
                  <a:txBody>
                    <a:bodyPr/>
                    <a:lstStyle/>
                    <a:p>
                      <a:pPr algn="ctr"/>
                      <a:r>
                        <a:rPr lang="en-US" sz="2700" dirty="0"/>
                        <a:t>100</a:t>
                      </a:r>
                      <a:endParaRPr lang="en-IN" sz="2700" dirty="0"/>
                    </a:p>
                  </a:txBody>
                  <a:tcPr marL="89094" marR="89094" marT="44547" marB="44547"/>
                </a:tc>
                <a:extLst>
                  <a:ext uri="{0D108BD9-81ED-4DB2-BD59-A6C34878D82A}">
                    <a16:rowId xmlns:a16="http://schemas.microsoft.com/office/drawing/2014/main" val="3413863941"/>
                  </a:ext>
                </a:extLst>
              </a:tr>
              <a:tr h="650229">
                <a:tc>
                  <a:txBody>
                    <a:bodyPr/>
                    <a:lstStyle/>
                    <a:p>
                      <a:r>
                        <a:rPr lang="en-US" sz="2700" dirty="0"/>
                        <a:t>4</a:t>
                      </a:r>
                      <a:endParaRPr lang="en-IN" sz="2700" dirty="0"/>
                    </a:p>
                  </a:txBody>
                  <a:tcPr marL="89094" marR="89094" marT="44547" marB="44547"/>
                </a:tc>
                <a:tc>
                  <a:txBody>
                    <a:bodyPr/>
                    <a:lstStyle/>
                    <a:p>
                      <a:r>
                        <a:rPr lang="en-US" sz="2700" dirty="0"/>
                        <a:t>Reaumur Scale</a:t>
                      </a:r>
                      <a:endParaRPr lang="en-IN" sz="2700" dirty="0"/>
                    </a:p>
                  </a:txBody>
                  <a:tcPr marL="89094" marR="89094" marT="44547" marB="44547"/>
                </a:tc>
                <a:tc>
                  <a:txBody>
                    <a:bodyPr/>
                    <a:lstStyle/>
                    <a:p>
                      <a:pPr algn="ctr"/>
                      <a:r>
                        <a:rPr lang="en-US" sz="2700" dirty="0"/>
                        <a:t>0</a:t>
                      </a:r>
                      <a:r>
                        <a:rPr lang="en-US" sz="2700" dirty="0">
                          <a:sym typeface="Symbol" panose="05050102010706020507" pitchFamily="18" charset="2"/>
                        </a:rPr>
                        <a:t>R</a:t>
                      </a:r>
                      <a:endParaRPr lang="en-IN" sz="2700" dirty="0"/>
                    </a:p>
                  </a:txBody>
                  <a:tcPr marL="89094" marR="89094" marT="44547" marB="44547"/>
                </a:tc>
                <a:tc>
                  <a:txBody>
                    <a:bodyPr/>
                    <a:lstStyle/>
                    <a:p>
                      <a:pPr algn="ctr"/>
                      <a:r>
                        <a:rPr lang="en-US" sz="2700" dirty="0"/>
                        <a:t>80</a:t>
                      </a:r>
                      <a:r>
                        <a:rPr lang="en-US" sz="2700" dirty="0">
                          <a:sym typeface="Symbol" panose="05050102010706020507" pitchFamily="18" charset="2"/>
                        </a:rPr>
                        <a:t>R</a:t>
                      </a:r>
                      <a:r>
                        <a:rPr lang="en-US" sz="2700" baseline="-25000" dirty="0">
                          <a:sym typeface="Symbol" panose="05050102010706020507" pitchFamily="18" charset="2"/>
                        </a:rPr>
                        <a:t>a</a:t>
                      </a:r>
                      <a:endParaRPr lang="en-IN" sz="2700" dirty="0"/>
                    </a:p>
                  </a:txBody>
                  <a:tcPr marL="89094" marR="89094" marT="44547" marB="44547"/>
                </a:tc>
                <a:tc>
                  <a:txBody>
                    <a:bodyPr/>
                    <a:lstStyle/>
                    <a:p>
                      <a:pPr algn="ctr"/>
                      <a:r>
                        <a:rPr lang="en-US" sz="2700" dirty="0"/>
                        <a:t>80</a:t>
                      </a:r>
                      <a:endParaRPr lang="en-IN" sz="2700" dirty="0"/>
                    </a:p>
                  </a:txBody>
                  <a:tcPr marL="89094" marR="89094" marT="44547" marB="44547"/>
                </a:tc>
                <a:extLst>
                  <a:ext uri="{0D108BD9-81ED-4DB2-BD59-A6C34878D82A}">
                    <a16:rowId xmlns:a16="http://schemas.microsoft.com/office/drawing/2014/main" val="2452013242"/>
                  </a:ext>
                </a:extLst>
              </a:tr>
              <a:tr h="650229">
                <a:tc>
                  <a:txBody>
                    <a:bodyPr/>
                    <a:lstStyle/>
                    <a:p>
                      <a:r>
                        <a:rPr lang="en-US" sz="2700" dirty="0"/>
                        <a:t>5</a:t>
                      </a:r>
                      <a:endParaRPr lang="en-IN" sz="2700" dirty="0"/>
                    </a:p>
                  </a:txBody>
                  <a:tcPr marL="89094" marR="89094" marT="44547" marB="44547"/>
                </a:tc>
                <a:tc>
                  <a:txBody>
                    <a:bodyPr/>
                    <a:lstStyle/>
                    <a:p>
                      <a:r>
                        <a:rPr lang="en-US" sz="2700" dirty="0"/>
                        <a:t>Rankine Scale</a:t>
                      </a:r>
                      <a:endParaRPr lang="en-IN" sz="2700" dirty="0"/>
                    </a:p>
                  </a:txBody>
                  <a:tcPr marL="89094" marR="89094" marT="44547" marB="44547"/>
                </a:tc>
                <a:tc>
                  <a:txBody>
                    <a:bodyPr/>
                    <a:lstStyle/>
                    <a:p>
                      <a:pPr algn="ctr"/>
                      <a:r>
                        <a:rPr lang="en-US" sz="2700" dirty="0"/>
                        <a:t>492 R</a:t>
                      </a:r>
                      <a:endParaRPr lang="en-IN" sz="2700" dirty="0"/>
                    </a:p>
                  </a:txBody>
                  <a:tcPr marL="89094" marR="89094" marT="44547" marB="44547"/>
                </a:tc>
                <a:tc>
                  <a:txBody>
                    <a:bodyPr/>
                    <a:lstStyle/>
                    <a:p>
                      <a:pPr algn="ctr"/>
                      <a:r>
                        <a:rPr lang="en-US" sz="2700" dirty="0"/>
                        <a:t>672 R</a:t>
                      </a:r>
                      <a:r>
                        <a:rPr lang="en-US" sz="2700" baseline="-25000" dirty="0"/>
                        <a:t>a</a:t>
                      </a:r>
                      <a:endParaRPr lang="en-IN" sz="2700" dirty="0"/>
                    </a:p>
                  </a:txBody>
                  <a:tcPr marL="89094" marR="89094" marT="44547" marB="44547"/>
                </a:tc>
                <a:tc>
                  <a:txBody>
                    <a:bodyPr/>
                    <a:lstStyle/>
                    <a:p>
                      <a:pPr algn="ctr"/>
                      <a:r>
                        <a:rPr lang="en-US" sz="2700" dirty="0"/>
                        <a:t>180</a:t>
                      </a:r>
                      <a:endParaRPr lang="en-IN" sz="2700" dirty="0"/>
                    </a:p>
                  </a:txBody>
                  <a:tcPr marL="89094" marR="89094" marT="44547" marB="44547"/>
                </a:tc>
                <a:extLst>
                  <a:ext uri="{0D108BD9-81ED-4DB2-BD59-A6C34878D82A}">
                    <a16:rowId xmlns:a16="http://schemas.microsoft.com/office/drawing/2014/main" val="4014127247"/>
                  </a:ext>
                </a:extLst>
              </a:tr>
            </a:tbl>
          </a:graphicData>
        </a:graphic>
      </p:graphicFrame>
    </p:spTree>
    <p:extLst>
      <p:ext uri="{BB962C8B-B14F-4D97-AF65-F5344CB8AC3E}">
        <p14:creationId xmlns:p14="http://schemas.microsoft.com/office/powerpoint/2010/main" val="216707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454AFA-9BEE-AA1C-EE94-641D3C97EA6A}"/>
              </a:ext>
            </a:extLst>
          </p:cNvPr>
          <p:cNvSpPr txBox="1"/>
          <p:nvPr/>
        </p:nvSpPr>
        <p:spPr>
          <a:xfrm>
            <a:off x="909505" y="741131"/>
            <a:ext cx="7397126" cy="496503"/>
          </a:xfrm>
          <a:prstGeom prst="rect">
            <a:avLst/>
          </a:prstGeom>
          <a:noFill/>
        </p:spPr>
        <p:txBody>
          <a:bodyPr wrap="square" lIns="75926" tIns="37964" rIns="75926" bIns="37964" rtlCol="0">
            <a:spAutoFit/>
          </a:bodyPr>
          <a:lstStyle/>
          <a:p>
            <a:r>
              <a:rPr lang="en-US" sz="2728" b="1" dirty="0">
                <a:solidFill>
                  <a:schemeClr val="bg1"/>
                </a:solidFill>
                <a:ea typeface="Cambria Math" pitchFamily="18" charset="0"/>
              </a:rPr>
              <a:t>Relation between different thermometric scales,</a:t>
            </a:r>
          </a:p>
        </p:txBody>
      </p:sp>
      <p:graphicFrame>
        <p:nvGraphicFramePr>
          <p:cNvPr id="6" name="Object 5">
            <a:extLst>
              <a:ext uri="{FF2B5EF4-FFF2-40B4-BE49-F238E27FC236}">
                <a16:creationId xmlns:a16="http://schemas.microsoft.com/office/drawing/2014/main" id="{AB732D7D-D2C5-43BB-175F-EA1EAF2E4F39}"/>
              </a:ext>
            </a:extLst>
          </p:cNvPr>
          <p:cNvGraphicFramePr>
            <a:graphicFrameLocks noChangeAspect="1"/>
          </p:cNvGraphicFramePr>
          <p:nvPr>
            <p:extLst>
              <p:ext uri="{D42A27DB-BD31-4B8C-83A1-F6EECF244321}">
                <p14:modId xmlns:p14="http://schemas.microsoft.com/office/powerpoint/2010/main" val="66701127"/>
              </p:ext>
            </p:extLst>
          </p:nvPr>
        </p:nvGraphicFramePr>
        <p:xfrm>
          <a:off x="1727753" y="1297110"/>
          <a:ext cx="7235323" cy="1291561"/>
        </p:xfrm>
        <a:graphic>
          <a:graphicData uri="http://schemas.openxmlformats.org/presentationml/2006/ole">
            <mc:AlternateContent xmlns:mc="http://schemas.openxmlformats.org/markup-compatibility/2006">
              <mc:Choice xmlns:v="urn:schemas-microsoft-com:vml" Requires="v">
                <p:oleObj name="Equation" r:id="rId2" imgW="1787157" imgH="318688" progId="Equation.DSMT4">
                  <p:embed/>
                </p:oleObj>
              </mc:Choice>
              <mc:Fallback>
                <p:oleObj name="Equation" r:id="rId2" imgW="1787157" imgH="318688" progId="Equation.DSMT4">
                  <p:embed/>
                  <p:pic>
                    <p:nvPicPr>
                      <p:cNvPr id="0" name=""/>
                      <p:cNvPicPr/>
                      <p:nvPr/>
                    </p:nvPicPr>
                    <p:blipFill>
                      <a:blip r:embed="rId3"/>
                      <a:stretch>
                        <a:fillRect/>
                      </a:stretch>
                    </p:blipFill>
                    <p:spPr>
                      <a:xfrm>
                        <a:off x="1727753" y="1297110"/>
                        <a:ext cx="7235323" cy="1291561"/>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464B0170-22DB-788E-24D7-999DD3CCEA33}"/>
              </a:ext>
            </a:extLst>
          </p:cNvPr>
          <p:cNvSpPr txBox="1"/>
          <p:nvPr/>
        </p:nvSpPr>
        <p:spPr>
          <a:xfrm>
            <a:off x="881596" y="2757161"/>
            <a:ext cx="4386190" cy="496503"/>
          </a:xfrm>
          <a:prstGeom prst="rect">
            <a:avLst/>
          </a:prstGeom>
          <a:noFill/>
        </p:spPr>
        <p:txBody>
          <a:bodyPr wrap="square" lIns="75926" tIns="37964" rIns="75926" bIns="37964" rtlCol="0">
            <a:spAutoFit/>
          </a:bodyPr>
          <a:lstStyle/>
          <a:p>
            <a:r>
              <a:rPr lang="en-US" sz="2728" b="1" dirty="0">
                <a:solidFill>
                  <a:schemeClr val="bg1"/>
                </a:solidFill>
                <a:ea typeface="Cambria Math" pitchFamily="18" charset="0"/>
              </a:rPr>
              <a:t>On any thermometric Scale</a:t>
            </a:r>
          </a:p>
        </p:txBody>
      </p:sp>
      <p:graphicFrame>
        <p:nvGraphicFramePr>
          <p:cNvPr id="8" name="Object 7">
            <a:extLst>
              <a:ext uri="{FF2B5EF4-FFF2-40B4-BE49-F238E27FC236}">
                <a16:creationId xmlns:a16="http://schemas.microsoft.com/office/drawing/2014/main" id="{DB4F8125-90D4-1718-9D26-F2F4DE49B374}"/>
              </a:ext>
            </a:extLst>
          </p:cNvPr>
          <p:cNvGraphicFramePr>
            <a:graphicFrameLocks noChangeAspect="1"/>
          </p:cNvGraphicFramePr>
          <p:nvPr>
            <p:extLst>
              <p:ext uri="{D42A27DB-BD31-4B8C-83A1-F6EECF244321}">
                <p14:modId xmlns:p14="http://schemas.microsoft.com/office/powerpoint/2010/main" val="3940907584"/>
              </p:ext>
            </p:extLst>
          </p:nvPr>
        </p:nvGraphicFramePr>
        <p:xfrm>
          <a:off x="2656723" y="3361101"/>
          <a:ext cx="5222127" cy="1291561"/>
        </p:xfrm>
        <a:graphic>
          <a:graphicData uri="http://schemas.openxmlformats.org/presentationml/2006/ole">
            <mc:AlternateContent xmlns:mc="http://schemas.openxmlformats.org/markup-compatibility/2006">
              <mc:Choice xmlns:v="urn:schemas-microsoft-com:vml" Requires="v">
                <p:oleObj name="Equation" r:id="rId4" imgW="1334295" imgH="330852" progId="Equation.DSMT4">
                  <p:embed/>
                </p:oleObj>
              </mc:Choice>
              <mc:Fallback>
                <p:oleObj name="Equation" r:id="rId4" imgW="1334295" imgH="330852" progId="Equation.DSMT4">
                  <p:embed/>
                  <p:pic>
                    <p:nvPicPr>
                      <p:cNvPr id="0" name=""/>
                      <p:cNvPicPr/>
                      <p:nvPr/>
                    </p:nvPicPr>
                    <p:blipFill>
                      <a:blip r:embed="rId5"/>
                      <a:stretch>
                        <a:fillRect/>
                      </a:stretch>
                    </p:blipFill>
                    <p:spPr>
                      <a:xfrm>
                        <a:off x="2656723" y="3361101"/>
                        <a:ext cx="5222127" cy="1291561"/>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7451B040-8D52-0A35-0715-9110E02B30A1}"/>
              </a:ext>
            </a:extLst>
          </p:cNvPr>
          <p:cNvGraphicFramePr>
            <a:graphicFrameLocks noChangeAspect="1"/>
          </p:cNvGraphicFramePr>
          <p:nvPr>
            <p:extLst>
              <p:ext uri="{D42A27DB-BD31-4B8C-83A1-F6EECF244321}">
                <p14:modId xmlns:p14="http://schemas.microsoft.com/office/powerpoint/2010/main" val="2524492275"/>
              </p:ext>
            </p:extLst>
          </p:nvPr>
        </p:nvGraphicFramePr>
        <p:xfrm>
          <a:off x="2656723" y="4760099"/>
          <a:ext cx="3401701" cy="1329988"/>
        </p:xfrm>
        <a:graphic>
          <a:graphicData uri="http://schemas.openxmlformats.org/presentationml/2006/ole">
            <mc:AlternateContent xmlns:mc="http://schemas.openxmlformats.org/markup-compatibility/2006">
              <mc:Choice xmlns:v="urn:schemas-microsoft-com:vml" Requires="v">
                <p:oleObj name="Equation" r:id="rId6" imgW="844649" imgH="330852" progId="Equation.DSMT4">
                  <p:embed/>
                </p:oleObj>
              </mc:Choice>
              <mc:Fallback>
                <p:oleObj name="Equation" r:id="rId6" imgW="844649" imgH="330852" progId="Equation.DSMT4">
                  <p:embed/>
                  <p:pic>
                    <p:nvPicPr>
                      <p:cNvPr id="0" name=""/>
                      <p:cNvPicPr/>
                      <p:nvPr/>
                    </p:nvPicPr>
                    <p:blipFill>
                      <a:blip r:embed="rId7"/>
                      <a:stretch>
                        <a:fillRect/>
                      </a:stretch>
                    </p:blipFill>
                    <p:spPr>
                      <a:xfrm>
                        <a:off x="2656723" y="4760099"/>
                        <a:ext cx="3401701" cy="1329988"/>
                      </a:xfrm>
                      <a:prstGeom prst="rect">
                        <a:avLst/>
                      </a:prstGeom>
                    </p:spPr>
                  </p:pic>
                </p:oleObj>
              </mc:Fallback>
            </mc:AlternateContent>
          </a:graphicData>
        </a:graphic>
      </p:graphicFrame>
    </p:spTree>
    <p:extLst>
      <p:ext uri="{BB962C8B-B14F-4D97-AF65-F5344CB8AC3E}">
        <p14:creationId xmlns:p14="http://schemas.microsoft.com/office/powerpoint/2010/main" val="3611134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026463-3B68-A2BD-CFC9-0FF2FB80724F}"/>
              </a:ext>
            </a:extLst>
          </p:cNvPr>
          <p:cNvSpPr txBox="1"/>
          <p:nvPr/>
        </p:nvSpPr>
        <p:spPr>
          <a:xfrm>
            <a:off x="504364" y="374637"/>
            <a:ext cx="3507352"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p>
            <a:r>
              <a:rPr lang="en-US" sz="2728" b="1" dirty="0">
                <a:solidFill>
                  <a:schemeClr val="tx1"/>
                </a:solidFill>
                <a:ea typeface="Cambria Math" pitchFamily="18" charset="0"/>
              </a:rPr>
              <a:t>Faulty thermometer :</a:t>
            </a:r>
          </a:p>
        </p:txBody>
      </p:sp>
      <p:sp>
        <p:nvSpPr>
          <p:cNvPr id="5" name="TextBox 4">
            <a:extLst>
              <a:ext uri="{FF2B5EF4-FFF2-40B4-BE49-F238E27FC236}">
                <a16:creationId xmlns:a16="http://schemas.microsoft.com/office/drawing/2014/main" id="{661DD3A9-F53F-B96D-6041-B982CE44B036}"/>
              </a:ext>
            </a:extLst>
          </p:cNvPr>
          <p:cNvSpPr txBox="1"/>
          <p:nvPr/>
        </p:nvSpPr>
        <p:spPr>
          <a:xfrm>
            <a:off x="504363" y="1018393"/>
            <a:ext cx="10623164" cy="916337"/>
          </a:xfrm>
          <a:prstGeom prst="rect">
            <a:avLst/>
          </a:prstGeom>
          <a:noFill/>
        </p:spPr>
        <p:txBody>
          <a:bodyPr wrap="square" lIns="75926" tIns="37964" rIns="75926" bIns="37964" rtlCol="0">
            <a:spAutoFit/>
          </a:bodyPr>
          <a:lstStyle/>
          <a:p>
            <a:pPr algn="just"/>
            <a:r>
              <a:rPr lang="en-US" sz="2728" b="1" dirty="0">
                <a:solidFill>
                  <a:schemeClr val="bg1"/>
                </a:solidFill>
                <a:ea typeface="Cambria Math" pitchFamily="18" charset="0"/>
              </a:rPr>
              <a:t>If the reading on a faulty thermometer is ’X’ and its lower and upper fixed points are L and U respectively then</a:t>
            </a:r>
          </a:p>
        </p:txBody>
      </p:sp>
      <p:sp>
        <p:nvSpPr>
          <p:cNvPr id="6" name="TextBox 5">
            <a:extLst>
              <a:ext uri="{FF2B5EF4-FFF2-40B4-BE49-F238E27FC236}">
                <a16:creationId xmlns:a16="http://schemas.microsoft.com/office/drawing/2014/main" id="{ECB3E1FA-4441-B1C4-2409-5E5AF6090BBC}"/>
              </a:ext>
            </a:extLst>
          </p:cNvPr>
          <p:cNvSpPr txBox="1"/>
          <p:nvPr/>
        </p:nvSpPr>
        <p:spPr>
          <a:xfrm>
            <a:off x="504364" y="2081981"/>
            <a:ext cx="5613674" cy="496503"/>
          </a:xfrm>
          <a:prstGeom prst="rect">
            <a:avLst/>
          </a:prstGeom>
          <a:noFill/>
        </p:spPr>
        <p:txBody>
          <a:bodyPr wrap="square" lIns="75926" tIns="37964" rIns="75926" bIns="37964" rtlCol="0">
            <a:spAutoFit/>
          </a:bodyPr>
          <a:lstStyle/>
          <a:p>
            <a:r>
              <a:rPr lang="en-US" sz="2728" b="1" dirty="0" err="1">
                <a:solidFill>
                  <a:schemeClr val="bg1"/>
                </a:solidFill>
                <a:ea typeface="Cambria Math" pitchFamily="18" charset="0"/>
              </a:rPr>
              <a:t>i</a:t>
            </a:r>
            <a:r>
              <a:rPr lang="en-US" sz="2728" b="1" dirty="0">
                <a:solidFill>
                  <a:schemeClr val="bg1"/>
                </a:solidFill>
                <a:ea typeface="Cambria Math" pitchFamily="18" charset="0"/>
              </a:rPr>
              <a:t>) Correct reading on Celsius Scale is</a:t>
            </a:r>
          </a:p>
        </p:txBody>
      </p:sp>
      <p:sp>
        <p:nvSpPr>
          <p:cNvPr id="7" name="TextBox 6">
            <a:extLst>
              <a:ext uri="{FF2B5EF4-FFF2-40B4-BE49-F238E27FC236}">
                <a16:creationId xmlns:a16="http://schemas.microsoft.com/office/drawing/2014/main" id="{DDB25D80-4ACB-162D-2129-37CCA18C3568}"/>
              </a:ext>
            </a:extLst>
          </p:cNvPr>
          <p:cNvSpPr txBox="1"/>
          <p:nvPr/>
        </p:nvSpPr>
        <p:spPr>
          <a:xfrm>
            <a:off x="559905" y="3752026"/>
            <a:ext cx="6024176" cy="496503"/>
          </a:xfrm>
          <a:prstGeom prst="rect">
            <a:avLst/>
          </a:prstGeom>
          <a:noFill/>
        </p:spPr>
        <p:txBody>
          <a:bodyPr wrap="square" lIns="75926" tIns="37964" rIns="75926" bIns="37964" rtlCol="0">
            <a:spAutoFit/>
          </a:bodyPr>
          <a:lstStyle/>
          <a:p>
            <a:r>
              <a:rPr lang="en-US" sz="2728" b="1" dirty="0">
                <a:solidFill>
                  <a:schemeClr val="bg1"/>
                </a:solidFill>
                <a:ea typeface="Cambria Math" pitchFamily="18" charset="0"/>
              </a:rPr>
              <a:t>ii) Correct reading on Fahrenheit scale is</a:t>
            </a:r>
          </a:p>
        </p:txBody>
      </p:sp>
      <p:sp>
        <p:nvSpPr>
          <p:cNvPr id="8" name="TextBox 7">
            <a:extLst>
              <a:ext uri="{FF2B5EF4-FFF2-40B4-BE49-F238E27FC236}">
                <a16:creationId xmlns:a16="http://schemas.microsoft.com/office/drawing/2014/main" id="{727D9E4E-A060-7190-A1B0-3D215862472E}"/>
              </a:ext>
            </a:extLst>
          </p:cNvPr>
          <p:cNvSpPr txBox="1"/>
          <p:nvPr/>
        </p:nvSpPr>
        <p:spPr>
          <a:xfrm>
            <a:off x="612838" y="5219272"/>
            <a:ext cx="5396726" cy="496503"/>
          </a:xfrm>
          <a:prstGeom prst="rect">
            <a:avLst/>
          </a:prstGeom>
          <a:noFill/>
        </p:spPr>
        <p:txBody>
          <a:bodyPr wrap="square" lIns="75926" tIns="37964" rIns="75926" bIns="37964" rtlCol="0">
            <a:spAutoFit/>
          </a:bodyPr>
          <a:lstStyle/>
          <a:p>
            <a:r>
              <a:rPr lang="en-US" sz="2728" b="1" dirty="0">
                <a:solidFill>
                  <a:schemeClr val="bg1"/>
                </a:solidFill>
                <a:ea typeface="Cambria Math" pitchFamily="18" charset="0"/>
              </a:rPr>
              <a:t>iii) Correct reading on Kelvin scale is</a:t>
            </a:r>
          </a:p>
        </p:txBody>
      </p:sp>
      <p:graphicFrame>
        <p:nvGraphicFramePr>
          <p:cNvPr id="9" name="Object 8">
            <a:extLst>
              <a:ext uri="{FF2B5EF4-FFF2-40B4-BE49-F238E27FC236}">
                <a16:creationId xmlns:a16="http://schemas.microsoft.com/office/drawing/2014/main" id="{42449EB4-E8FE-4DE8-6340-6802BED019C2}"/>
              </a:ext>
            </a:extLst>
          </p:cNvPr>
          <p:cNvGraphicFramePr>
            <a:graphicFrameLocks noChangeAspect="1"/>
          </p:cNvGraphicFramePr>
          <p:nvPr>
            <p:extLst>
              <p:ext uri="{D42A27DB-BD31-4B8C-83A1-F6EECF244321}">
                <p14:modId xmlns:p14="http://schemas.microsoft.com/office/powerpoint/2010/main" val="2691916057"/>
              </p:ext>
            </p:extLst>
          </p:nvPr>
        </p:nvGraphicFramePr>
        <p:xfrm>
          <a:off x="2258040" y="2631365"/>
          <a:ext cx="1600321" cy="937652"/>
        </p:xfrm>
        <a:graphic>
          <a:graphicData uri="http://schemas.openxmlformats.org/presentationml/2006/ole">
            <mc:AlternateContent xmlns:mc="http://schemas.openxmlformats.org/markup-compatibility/2006">
              <mc:Choice xmlns:v="urn:schemas-microsoft-com:vml" Requires="v">
                <p:oleObj name="Equation" r:id="rId2" imgW="562868" imgH="330852" progId="Equation.DSMT4">
                  <p:embed/>
                </p:oleObj>
              </mc:Choice>
              <mc:Fallback>
                <p:oleObj name="Equation" r:id="rId2" imgW="562868" imgH="330852" progId="Equation.DSMT4">
                  <p:embed/>
                  <p:pic>
                    <p:nvPicPr>
                      <p:cNvPr id="0" name=""/>
                      <p:cNvPicPr/>
                      <p:nvPr/>
                    </p:nvPicPr>
                    <p:blipFill>
                      <a:blip r:embed="rId3"/>
                      <a:stretch>
                        <a:fillRect/>
                      </a:stretch>
                    </p:blipFill>
                    <p:spPr>
                      <a:xfrm>
                        <a:off x="2258040" y="2631365"/>
                        <a:ext cx="1600321" cy="937652"/>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397112D9-6939-A2CF-4834-8B0C2B864290}"/>
              </a:ext>
            </a:extLst>
          </p:cNvPr>
          <p:cNvGraphicFramePr>
            <a:graphicFrameLocks noChangeAspect="1"/>
          </p:cNvGraphicFramePr>
          <p:nvPr>
            <p:extLst>
              <p:ext uri="{D42A27DB-BD31-4B8C-83A1-F6EECF244321}">
                <p14:modId xmlns:p14="http://schemas.microsoft.com/office/powerpoint/2010/main" val="1120346757"/>
              </p:ext>
            </p:extLst>
          </p:nvPr>
        </p:nvGraphicFramePr>
        <p:xfrm>
          <a:off x="2258040" y="4236765"/>
          <a:ext cx="1938957" cy="969479"/>
        </p:xfrm>
        <a:graphic>
          <a:graphicData uri="http://schemas.openxmlformats.org/presentationml/2006/ole">
            <mc:AlternateContent xmlns:mc="http://schemas.openxmlformats.org/markup-compatibility/2006">
              <mc:Choice xmlns:v="urn:schemas-microsoft-com:vml" Requires="v">
                <p:oleObj name="Equation" r:id="rId4" imgW="661075" imgH="330852" progId="Equation.DSMT4">
                  <p:embed/>
                </p:oleObj>
              </mc:Choice>
              <mc:Fallback>
                <p:oleObj name="Equation" r:id="rId4" imgW="661075" imgH="330852" progId="Equation.DSMT4">
                  <p:embed/>
                  <p:pic>
                    <p:nvPicPr>
                      <p:cNvPr id="0" name=""/>
                      <p:cNvPicPr/>
                      <p:nvPr/>
                    </p:nvPicPr>
                    <p:blipFill>
                      <a:blip r:embed="rId5"/>
                      <a:stretch>
                        <a:fillRect/>
                      </a:stretch>
                    </p:blipFill>
                    <p:spPr>
                      <a:xfrm>
                        <a:off x="2258040" y="4236765"/>
                        <a:ext cx="1938957" cy="969479"/>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E534C6D6-1511-A438-EF21-B4BF01859915}"/>
              </a:ext>
            </a:extLst>
          </p:cNvPr>
          <p:cNvGraphicFramePr>
            <a:graphicFrameLocks noChangeAspect="1"/>
          </p:cNvGraphicFramePr>
          <p:nvPr>
            <p:extLst>
              <p:ext uri="{D42A27DB-BD31-4B8C-83A1-F6EECF244321}">
                <p14:modId xmlns:p14="http://schemas.microsoft.com/office/powerpoint/2010/main" val="2594235394"/>
              </p:ext>
            </p:extLst>
          </p:nvPr>
        </p:nvGraphicFramePr>
        <p:xfrm>
          <a:off x="2258040" y="5752409"/>
          <a:ext cx="1994984" cy="896234"/>
        </p:xfrm>
        <a:graphic>
          <a:graphicData uri="http://schemas.openxmlformats.org/presentationml/2006/ole">
            <mc:AlternateContent xmlns:mc="http://schemas.openxmlformats.org/markup-compatibility/2006">
              <mc:Choice xmlns:v="urn:schemas-microsoft-com:vml" Requires="v">
                <p:oleObj name="Equation" r:id="rId6" imgW="734296" imgH="330852" progId="Equation.DSMT4">
                  <p:embed/>
                </p:oleObj>
              </mc:Choice>
              <mc:Fallback>
                <p:oleObj name="Equation" r:id="rId6" imgW="734296" imgH="330852" progId="Equation.DSMT4">
                  <p:embed/>
                  <p:pic>
                    <p:nvPicPr>
                      <p:cNvPr id="0" name=""/>
                      <p:cNvPicPr/>
                      <p:nvPr/>
                    </p:nvPicPr>
                    <p:blipFill>
                      <a:blip r:embed="rId7"/>
                      <a:stretch>
                        <a:fillRect/>
                      </a:stretch>
                    </p:blipFill>
                    <p:spPr>
                      <a:xfrm>
                        <a:off x="2258040" y="5752409"/>
                        <a:ext cx="1994984" cy="896234"/>
                      </a:xfrm>
                      <a:prstGeom prst="rect">
                        <a:avLst/>
                      </a:prstGeom>
                    </p:spPr>
                  </p:pic>
                </p:oleObj>
              </mc:Fallback>
            </mc:AlternateContent>
          </a:graphicData>
        </a:graphic>
      </p:graphicFrame>
    </p:spTree>
    <p:extLst>
      <p:ext uri="{BB962C8B-B14F-4D97-AF65-F5344CB8AC3E}">
        <p14:creationId xmlns:p14="http://schemas.microsoft.com/office/powerpoint/2010/main" val="402757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F80AF5E-F227-049E-3F88-1BABAB2C8B58}"/>
              </a:ext>
            </a:extLst>
          </p:cNvPr>
          <p:cNvSpPr txBox="1"/>
          <p:nvPr/>
        </p:nvSpPr>
        <p:spPr>
          <a:xfrm>
            <a:off x="1507512" y="1866702"/>
            <a:ext cx="8339134" cy="2249113"/>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r>
              <a:rPr lang="en-US" sz="7015"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TYPES OF THERMOMETERS</a:t>
            </a:r>
          </a:p>
        </p:txBody>
      </p:sp>
    </p:spTree>
    <p:extLst>
      <p:ext uri="{BB962C8B-B14F-4D97-AF65-F5344CB8AC3E}">
        <p14:creationId xmlns:p14="http://schemas.microsoft.com/office/powerpoint/2010/main" val="4279829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8F8B4-D0DA-F39C-997B-12E24DF4F458}"/>
              </a:ext>
            </a:extLst>
          </p:cNvPr>
          <p:cNvSpPr txBox="1"/>
          <p:nvPr/>
        </p:nvSpPr>
        <p:spPr>
          <a:xfrm>
            <a:off x="3485096" y="781451"/>
            <a:ext cx="4211163" cy="496503"/>
          </a:xfrm>
          <a:prstGeom prst="rect">
            <a:avLst/>
          </a:prstGeom>
          <a:noFill/>
        </p:spPr>
        <p:txBody>
          <a:bodyPr wrap="square" lIns="75926" tIns="37964" rIns="75926" bIns="37964" rtlCol="0">
            <a:spAutoFit/>
          </a:bodyPr>
          <a:lstStyle>
            <a:defPPr>
              <a:defRPr lang="en-US"/>
            </a:defPPr>
          </a:lstStyle>
          <a:p>
            <a:pPr algn="just">
              <a:tabLst>
                <a:tab pos="428382" algn="l"/>
              </a:tabLst>
            </a:pPr>
            <a:r>
              <a:rPr lang="en-US" sz="2728" b="1" dirty="0">
                <a:solidFill>
                  <a:srgbClr val="92D050"/>
                </a:solidFill>
                <a:ea typeface="Cambria Math" pitchFamily="18" charset="0"/>
                <a:cs typeface="Times New Roman" pitchFamily="18" charset="0"/>
              </a:rPr>
              <a:t>TYPES OF THERMOMETERS</a:t>
            </a:r>
          </a:p>
        </p:txBody>
      </p:sp>
      <p:sp>
        <p:nvSpPr>
          <p:cNvPr id="5" name="Snip Diagonal Corner Rectangle 8">
            <a:extLst>
              <a:ext uri="{FF2B5EF4-FFF2-40B4-BE49-F238E27FC236}">
                <a16:creationId xmlns:a16="http://schemas.microsoft.com/office/drawing/2014/main" id="{044AFB2F-3D64-FF71-85F7-BB8BFB82E6B7}"/>
              </a:ext>
            </a:extLst>
          </p:cNvPr>
          <p:cNvSpPr/>
          <p:nvPr/>
        </p:nvSpPr>
        <p:spPr>
          <a:xfrm>
            <a:off x="6296009" y="4542436"/>
            <a:ext cx="2524343" cy="1284600"/>
          </a:xfrm>
          <a:prstGeom prst="snip2DiagRect">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Resistance thermometers</a:t>
            </a:r>
          </a:p>
        </p:txBody>
      </p:sp>
      <p:sp>
        <p:nvSpPr>
          <p:cNvPr id="6" name="Snip Diagonal Corner Rectangle 9">
            <a:extLst>
              <a:ext uri="{FF2B5EF4-FFF2-40B4-BE49-F238E27FC236}">
                <a16:creationId xmlns:a16="http://schemas.microsoft.com/office/drawing/2014/main" id="{11E87252-3036-5266-D4B7-B9FD8CDF796E}"/>
              </a:ext>
            </a:extLst>
          </p:cNvPr>
          <p:cNvSpPr/>
          <p:nvPr/>
        </p:nvSpPr>
        <p:spPr>
          <a:xfrm>
            <a:off x="6411814" y="1809279"/>
            <a:ext cx="2907467" cy="1033449"/>
          </a:xfrm>
          <a:prstGeom prst="snip2DiagRect">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Gas thermometers</a:t>
            </a:r>
          </a:p>
        </p:txBody>
      </p:sp>
      <p:sp>
        <p:nvSpPr>
          <p:cNvPr id="7" name="Snip Diagonal Corner Rectangle 10">
            <a:extLst>
              <a:ext uri="{FF2B5EF4-FFF2-40B4-BE49-F238E27FC236}">
                <a16:creationId xmlns:a16="http://schemas.microsoft.com/office/drawing/2014/main" id="{13A25A98-D89E-E304-2F53-C30AB452DDE8}"/>
              </a:ext>
            </a:extLst>
          </p:cNvPr>
          <p:cNvSpPr/>
          <p:nvPr/>
        </p:nvSpPr>
        <p:spPr>
          <a:xfrm>
            <a:off x="1158228" y="1735033"/>
            <a:ext cx="2687683" cy="972151"/>
          </a:xfrm>
          <a:prstGeom prst="snip2DiagRect">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Liquid thermometers</a:t>
            </a:r>
          </a:p>
        </p:txBody>
      </p:sp>
      <p:sp>
        <p:nvSpPr>
          <p:cNvPr id="8" name="Snip Diagonal Corner Rectangle 17">
            <a:extLst>
              <a:ext uri="{FF2B5EF4-FFF2-40B4-BE49-F238E27FC236}">
                <a16:creationId xmlns:a16="http://schemas.microsoft.com/office/drawing/2014/main" id="{212C99C1-A114-067E-9F60-5FE25E3BDD59}"/>
              </a:ext>
            </a:extLst>
          </p:cNvPr>
          <p:cNvSpPr/>
          <p:nvPr/>
        </p:nvSpPr>
        <p:spPr>
          <a:xfrm>
            <a:off x="1752191" y="3268657"/>
            <a:ext cx="2613438" cy="1106721"/>
          </a:xfrm>
          <a:prstGeom prst="snip2DiagRect">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Radiation thermometers</a:t>
            </a:r>
          </a:p>
        </p:txBody>
      </p:sp>
      <p:sp>
        <p:nvSpPr>
          <p:cNvPr id="9" name="Snip Diagonal Corner Rectangle 18">
            <a:extLst>
              <a:ext uri="{FF2B5EF4-FFF2-40B4-BE49-F238E27FC236}">
                <a16:creationId xmlns:a16="http://schemas.microsoft.com/office/drawing/2014/main" id="{3DC7A810-3C32-C399-A3B5-0A37172C67E5}"/>
              </a:ext>
            </a:extLst>
          </p:cNvPr>
          <p:cNvSpPr/>
          <p:nvPr/>
        </p:nvSpPr>
        <p:spPr>
          <a:xfrm>
            <a:off x="1826436" y="4690927"/>
            <a:ext cx="2687683" cy="1136109"/>
          </a:xfrm>
          <a:prstGeom prst="snip2DiagRect">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Thermoelectric thermometers</a:t>
            </a:r>
          </a:p>
        </p:txBody>
      </p:sp>
      <p:sp>
        <p:nvSpPr>
          <p:cNvPr id="10" name="Snip Diagonal Corner Rectangle 19">
            <a:extLst>
              <a:ext uri="{FF2B5EF4-FFF2-40B4-BE49-F238E27FC236}">
                <a16:creationId xmlns:a16="http://schemas.microsoft.com/office/drawing/2014/main" id="{9032D78E-0AB0-5192-70B8-680400077E02}"/>
              </a:ext>
            </a:extLst>
          </p:cNvPr>
          <p:cNvSpPr/>
          <p:nvPr/>
        </p:nvSpPr>
        <p:spPr>
          <a:xfrm>
            <a:off x="6405892" y="3098620"/>
            <a:ext cx="2806476" cy="1187925"/>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err="1">
                <a:solidFill>
                  <a:schemeClr val="tx1"/>
                </a:solidFill>
                <a:latin typeface="+mn-lt"/>
              </a:rPr>
              <a:t>Vapour</a:t>
            </a:r>
            <a:r>
              <a:rPr lang="en-US" sz="2728" b="1" dirty="0">
                <a:solidFill>
                  <a:schemeClr val="tx1"/>
                </a:solidFill>
                <a:latin typeface="+mn-lt"/>
              </a:rPr>
              <a:t> pressure thermometers</a:t>
            </a:r>
          </a:p>
        </p:txBody>
      </p:sp>
      <p:cxnSp>
        <p:nvCxnSpPr>
          <p:cNvPr id="11" name="Straight Arrow Connector 10">
            <a:extLst>
              <a:ext uri="{FF2B5EF4-FFF2-40B4-BE49-F238E27FC236}">
                <a16:creationId xmlns:a16="http://schemas.microsoft.com/office/drawing/2014/main" id="{8DE21BB0-2CFC-FF16-EC42-C5FE465CC50F}"/>
              </a:ext>
            </a:extLst>
          </p:cNvPr>
          <p:cNvCxnSpPr>
            <a:cxnSpLocks/>
          </p:cNvCxnSpPr>
          <p:nvPr/>
        </p:nvCxnSpPr>
        <p:spPr>
          <a:xfrm flipH="1">
            <a:off x="3961716" y="1438052"/>
            <a:ext cx="1294857" cy="887951"/>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22D63FF-14F9-7A0D-F34F-BF16CEF071E1}"/>
              </a:ext>
            </a:extLst>
          </p:cNvPr>
          <p:cNvCxnSpPr>
            <a:cxnSpLocks/>
          </p:cNvCxnSpPr>
          <p:nvPr/>
        </p:nvCxnSpPr>
        <p:spPr>
          <a:xfrm flipH="1">
            <a:off x="4662610" y="1512297"/>
            <a:ext cx="593963" cy="3307353"/>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4178F16-3BA0-E3DF-262A-9F8647FE46CB}"/>
              </a:ext>
            </a:extLst>
          </p:cNvPr>
          <p:cNvCxnSpPr>
            <a:cxnSpLocks/>
          </p:cNvCxnSpPr>
          <p:nvPr/>
        </p:nvCxnSpPr>
        <p:spPr>
          <a:xfrm>
            <a:off x="5256574" y="1438052"/>
            <a:ext cx="1039435" cy="1660567"/>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3C128E4-3607-0880-E567-1639DDEA7A55}"/>
              </a:ext>
            </a:extLst>
          </p:cNvPr>
          <p:cNvCxnSpPr>
            <a:cxnSpLocks/>
          </p:cNvCxnSpPr>
          <p:nvPr/>
        </p:nvCxnSpPr>
        <p:spPr>
          <a:xfrm flipH="1">
            <a:off x="4365629" y="1438052"/>
            <a:ext cx="890945" cy="1820666"/>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9DA1BCA-2A65-2E08-A40C-BB94DF8D770C}"/>
              </a:ext>
            </a:extLst>
          </p:cNvPr>
          <p:cNvCxnSpPr>
            <a:cxnSpLocks/>
          </p:cNvCxnSpPr>
          <p:nvPr/>
        </p:nvCxnSpPr>
        <p:spPr>
          <a:xfrm>
            <a:off x="5256573" y="1534726"/>
            <a:ext cx="999343" cy="300771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4F36A26-0EC3-A195-F7D8-1DD98803B624}"/>
              </a:ext>
            </a:extLst>
          </p:cNvPr>
          <p:cNvCxnSpPr>
            <a:cxnSpLocks/>
          </p:cNvCxnSpPr>
          <p:nvPr/>
        </p:nvCxnSpPr>
        <p:spPr>
          <a:xfrm>
            <a:off x="5256574" y="1438052"/>
            <a:ext cx="1039435" cy="805092"/>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505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35" presetClass="emph" presetSubtype="0" repeatCount="indefinite" fill="hold" grpId="1" nodeType="withEffect">
                                  <p:stCondLst>
                                    <p:cond delay="0"/>
                                  </p:stCondLst>
                                  <p:childTnLst>
                                    <p:anim calcmode="discrete" valueType="str">
                                      <p:cBhvr>
                                        <p:cTn id="8"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up)">
                                      <p:cBhvr>
                                        <p:cTn id="13" dur="500"/>
                                        <p:tgtEl>
                                          <p:spTgt spid="11"/>
                                        </p:tgtEl>
                                      </p:cBhvr>
                                    </p:animEffect>
                                  </p:childTnLst>
                                </p:cTn>
                              </p:par>
                              <p:par>
                                <p:cTn id="14" presetID="22" presetClass="entr" presetSubtype="8"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par>
                                <p:cTn id="22" presetID="22" presetClass="entr" presetSubtype="8"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500"/>
                                        <p:tgtEl>
                                          <p:spTgt spid="12"/>
                                        </p:tgtEl>
                                      </p:cBhvr>
                                    </p:animEffect>
                                  </p:childTnLst>
                                </p:cTn>
                              </p:par>
                              <p:par>
                                <p:cTn id="30" presetID="22" presetClass="entr" presetSubtype="8"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up)">
                                      <p:cBhvr>
                                        <p:cTn id="37" dur="500"/>
                                        <p:tgtEl>
                                          <p:spTgt spid="15"/>
                                        </p:tgtEl>
                                      </p:cBhvr>
                                    </p:animEffect>
                                  </p:childTnLst>
                                </p:cTn>
                              </p:par>
                              <p:par>
                                <p:cTn id="38" presetID="22" presetClass="entr" presetSubtype="8"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up)">
                                      <p:cBhvr>
                                        <p:cTn id="45" dur="500"/>
                                        <p:tgtEl>
                                          <p:spTgt spid="13"/>
                                        </p:tgtEl>
                                      </p:cBhvr>
                                    </p:animEffect>
                                  </p:childTnLst>
                                </p:cTn>
                              </p:par>
                              <p:par>
                                <p:cTn id="46" presetID="22" presetClass="entr" presetSubtype="8" fill="hold"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par>
                                <p:cTn id="54" presetID="22" presetClass="entr" presetSubtype="8" fill="hold"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left)">
                                      <p:cBhvr>
                                        <p:cTn id="5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bldP spid="4" grpId="1"/>
      <p:bldP spid="5" grpId="0"/>
      <p:bldP spid="6" grpId="0"/>
      <p:bldP spid="7" grpId="0"/>
      <p:bldP spid="8" grpId="0"/>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912D50B-5854-6505-100A-92C312641820}"/>
              </a:ext>
            </a:extLst>
          </p:cNvPr>
          <p:cNvSpPr/>
          <p:nvPr/>
        </p:nvSpPr>
        <p:spPr>
          <a:xfrm>
            <a:off x="690321" y="920125"/>
            <a:ext cx="10224727" cy="1916422"/>
          </a:xfrm>
          <a:prstGeom prst="rect">
            <a:avLst/>
          </a:prstGeom>
        </p:spPr>
        <p:txBody>
          <a:bodyPr wrap="square">
            <a:spAutoFit/>
          </a:bodyPr>
          <a:lstStyle>
            <a:defPPr>
              <a:defRPr lang="en-US"/>
            </a:defPPr>
          </a:lstStyle>
          <a:p>
            <a:pPr marL="334087" indent="-334087" algn="just">
              <a:lnSpc>
                <a:spcPct val="150000"/>
              </a:lnSpc>
              <a:buFont typeface="Wingdings" pitchFamily="2" charset="2"/>
              <a:buChar char="Ø"/>
            </a:pPr>
            <a:r>
              <a:rPr lang="en-US" sz="2728" b="1" dirty="0">
                <a:solidFill>
                  <a:schemeClr val="bg1"/>
                </a:solidFill>
              </a:rPr>
              <a:t>Among the thermometers with cylindrical and spherical bulbs, cylindrical is more sensitive because cylindrical shape has more surface area.</a:t>
            </a:r>
          </a:p>
        </p:txBody>
      </p:sp>
      <p:sp>
        <p:nvSpPr>
          <p:cNvPr id="5" name="Rectangle 4">
            <a:extLst>
              <a:ext uri="{FF2B5EF4-FFF2-40B4-BE49-F238E27FC236}">
                <a16:creationId xmlns:a16="http://schemas.microsoft.com/office/drawing/2014/main" id="{5ECD50E8-1E9E-3BF6-09C7-4496533D6968}"/>
              </a:ext>
            </a:extLst>
          </p:cNvPr>
          <p:cNvSpPr/>
          <p:nvPr/>
        </p:nvSpPr>
        <p:spPr>
          <a:xfrm>
            <a:off x="558325" y="3179484"/>
            <a:ext cx="10224727" cy="1286699"/>
          </a:xfrm>
          <a:prstGeom prst="rect">
            <a:avLst/>
          </a:prstGeom>
        </p:spPr>
        <p:txBody>
          <a:bodyPr wrap="square">
            <a:spAutoFit/>
          </a:bodyPr>
          <a:lstStyle>
            <a:defPPr>
              <a:defRPr lang="en-US"/>
            </a:defPPr>
          </a:lstStyle>
          <a:p>
            <a:pPr marL="334087" indent="-334087" algn="just">
              <a:lnSpc>
                <a:spcPct val="150000"/>
              </a:lnSpc>
              <a:buFont typeface="Wingdings" pitchFamily="2" charset="2"/>
              <a:buChar char="Ø"/>
            </a:pPr>
            <a:r>
              <a:rPr lang="en-US" sz="2728" b="1" dirty="0">
                <a:solidFill>
                  <a:schemeClr val="bg1"/>
                </a:solidFill>
              </a:rPr>
              <a:t>Alcohol thermometer is more sensitive than mercury thermometer as the expansion of alcohol is more than that of mercury.</a:t>
            </a:r>
          </a:p>
        </p:txBody>
      </p:sp>
    </p:spTree>
    <p:extLst>
      <p:ext uri="{BB962C8B-B14F-4D97-AF65-F5344CB8AC3E}">
        <p14:creationId xmlns:p14="http://schemas.microsoft.com/office/powerpoint/2010/main" val="297404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a:extLst>
              <a:ext uri="{FF2B5EF4-FFF2-40B4-BE49-F238E27FC236}">
                <a16:creationId xmlns:a16="http://schemas.microsoft.com/office/drawing/2014/main" id="{70D98528-FF28-5B7F-DDF6-87324B7D683B}"/>
              </a:ext>
            </a:extLst>
          </p:cNvPr>
          <p:cNvSpPr/>
          <p:nvPr/>
        </p:nvSpPr>
        <p:spPr>
          <a:xfrm>
            <a:off x="816699" y="670305"/>
            <a:ext cx="5506038" cy="1628201"/>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Mercury is used as liquid in thermometer because ….</a:t>
            </a:r>
          </a:p>
        </p:txBody>
      </p:sp>
      <p:sp>
        <p:nvSpPr>
          <p:cNvPr id="5" name="Rectangle 4">
            <a:extLst>
              <a:ext uri="{FF2B5EF4-FFF2-40B4-BE49-F238E27FC236}">
                <a16:creationId xmlns:a16="http://schemas.microsoft.com/office/drawing/2014/main" id="{EC38956E-1F9F-25CA-C229-7458ABC4814B}"/>
              </a:ext>
            </a:extLst>
          </p:cNvPr>
          <p:cNvSpPr/>
          <p:nvPr/>
        </p:nvSpPr>
        <p:spPr>
          <a:xfrm>
            <a:off x="641479" y="2460868"/>
            <a:ext cx="9947769" cy="929633"/>
          </a:xfrm>
          <a:prstGeom prst="rect">
            <a:avLst/>
          </a:prstGeom>
        </p:spPr>
        <p:txBody>
          <a:bodyPr wrap="square">
            <a:spAutoFit/>
          </a:bodyPr>
          <a:lstStyle>
            <a:defPPr>
              <a:defRPr lang="en-US"/>
            </a:defPPr>
          </a:lstStyle>
          <a:p>
            <a:pPr marL="334087" indent="-334087" algn="just">
              <a:buFont typeface="Wingdings" pitchFamily="2" charset="2"/>
              <a:buChar char="Ø"/>
            </a:pPr>
            <a:r>
              <a:rPr lang="en-US" sz="2728" b="1" dirty="0">
                <a:solidFill>
                  <a:schemeClr val="bg1"/>
                </a:solidFill>
              </a:rPr>
              <a:t>Mercury has low specific heat, low heat capacity and low </a:t>
            </a:r>
            <a:r>
              <a:rPr lang="en-US" sz="2728" b="1" dirty="0" err="1">
                <a:solidFill>
                  <a:schemeClr val="bg1"/>
                </a:solidFill>
              </a:rPr>
              <a:t>vapour</a:t>
            </a:r>
            <a:r>
              <a:rPr lang="en-US" sz="2728" b="1" dirty="0">
                <a:solidFill>
                  <a:schemeClr val="bg1"/>
                </a:solidFill>
              </a:rPr>
              <a:t> pressure.</a:t>
            </a:r>
          </a:p>
        </p:txBody>
      </p:sp>
      <p:sp>
        <p:nvSpPr>
          <p:cNvPr id="6" name="Rectangle 5">
            <a:extLst>
              <a:ext uri="{FF2B5EF4-FFF2-40B4-BE49-F238E27FC236}">
                <a16:creationId xmlns:a16="http://schemas.microsoft.com/office/drawing/2014/main" id="{A0919FE1-B828-6213-1A3C-12BA751A6F82}"/>
              </a:ext>
            </a:extLst>
          </p:cNvPr>
          <p:cNvSpPr/>
          <p:nvPr/>
        </p:nvSpPr>
        <p:spPr>
          <a:xfrm>
            <a:off x="641480" y="3629424"/>
            <a:ext cx="7053312" cy="509799"/>
          </a:xfrm>
          <a:prstGeom prst="rect">
            <a:avLst/>
          </a:prstGeom>
        </p:spPr>
        <p:txBody>
          <a:bodyPr wrap="square">
            <a:spAutoFit/>
          </a:bodyPr>
          <a:lstStyle>
            <a:defPPr>
              <a:defRPr lang="en-US"/>
            </a:defPPr>
          </a:lstStyle>
          <a:p>
            <a:pPr marL="334087" indent="-334087" algn="just">
              <a:buFont typeface="Wingdings" pitchFamily="2" charset="2"/>
              <a:buChar char="Ø"/>
            </a:pPr>
            <a:r>
              <a:rPr lang="en-US" sz="2728" b="1" dirty="0">
                <a:solidFill>
                  <a:schemeClr val="bg1"/>
                </a:solidFill>
              </a:rPr>
              <a:t>The coefficient of real expansion is more.</a:t>
            </a:r>
          </a:p>
        </p:txBody>
      </p:sp>
      <p:sp>
        <p:nvSpPr>
          <p:cNvPr id="7" name="Rectangle 6">
            <a:extLst>
              <a:ext uri="{FF2B5EF4-FFF2-40B4-BE49-F238E27FC236}">
                <a16:creationId xmlns:a16="http://schemas.microsoft.com/office/drawing/2014/main" id="{44DB62E7-743A-CBC7-ABC0-18B3957CBE53}"/>
              </a:ext>
            </a:extLst>
          </p:cNvPr>
          <p:cNvSpPr/>
          <p:nvPr/>
        </p:nvSpPr>
        <p:spPr>
          <a:xfrm>
            <a:off x="641480" y="4463947"/>
            <a:ext cx="6744451" cy="509799"/>
          </a:xfrm>
          <a:prstGeom prst="rect">
            <a:avLst/>
          </a:prstGeom>
        </p:spPr>
        <p:txBody>
          <a:bodyPr wrap="square">
            <a:spAutoFit/>
          </a:bodyPr>
          <a:lstStyle>
            <a:defPPr>
              <a:defRPr lang="en-US"/>
            </a:defPPr>
          </a:lstStyle>
          <a:p>
            <a:pPr marL="334087" indent="-334087" algn="just">
              <a:buFont typeface="Wingdings" pitchFamily="2" charset="2"/>
              <a:buChar char="Ø"/>
            </a:pPr>
            <a:r>
              <a:rPr lang="en-US" sz="2728" b="1" dirty="0">
                <a:solidFill>
                  <a:schemeClr val="bg1"/>
                </a:solidFill>
              </a:rPr>
              <a:t>Mercury is opaque and shines like silver.</a:t>
            </a:r>
          </a:p>
        </p:txBody>
      </p:sp>
      <p:sp>
        <p:nvSpPr>
          <p:cNvPr id="8" name="Rectangle 7">
            <a:extLst>
              <a:ext uri="{FF2B5EF4-FFF2-40B4-BE49-F238E27FC236}">
                <a16:creationId xmlns:a16="http://schemas.microsoft.com/office/drawing/2014/main" id="{6F292793-35BE-EBFA-06DA-00EDB52F47AD}"/>
              </a:ext>
            </a:extLst>
          </p:cNvPr>
          <p:cNvSpPr/>
          <p:nvPr/>
        </p:nvSpPr>
        <p:spPr>
          <a:xfrm>
            <a:off x="703846" y="5172650"/>
            <a:ext cx="6619719" cy="509799"/>
          </a:xfrm>
          <a:prstGeom prst="rect">
            <a:avLst/>
          </a:prstGeom>
        </p:spPr>
        <p:txBody>
          <a:bodyPr wrap="square">
            <a:spAutoFit/>
          </a:bodyPr>
          <a:lstStyle>
            <a:defPPr>
              <a:defRPr lang="en-US"/>
            </a:defPPr>
          </a:lstStyle>
          <a:p>
            <a:pPr marL="334087" indent="-334087" algn="just">
              <a:buFont typeface="Wingdings" pitchFamily="2" charset="2"/>
              <a:buChar char="Ø"/>
            </a:pPr>
            <a:r>
              <a:rPr lang="en-US" sz="2728" b="1" dirty="0">
                <a:solidFill>
                  <a:schemeClr val="bg1"/>
                </a:solidFill>
              </a:rPr>
              <a:t>Mercury does not wet the glass.</a:t>
            </a:r>
          </a:p>
        </p:txBody>
      </p:sp>
    </p:spTree>
    <p:extLst>
      <p:ext uri="{BB962C8B-B14F-4D97-AF65-F5344CB8AC3E}">
        <p14:creationId xmlns:p14="http://schemas.microsoft.com/office/powerpoint/2010/main" val="166064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ular Callout 1">
            <a:extLst>
              <a:ext uri="{FF2B5EF4-FFF2-40B4-BE49-F238E27FC236}">
                <a16:creationId xmlns:a16="http://schemas.microsoft.com/office/drawing/2014/main" id="{6FE9DDC8-7733-FD90-85C8-05422B8BD573}"/>
              </a:ext>
            </a:extLst>
          </p:cNvPr>
          <p:cNvSpPr/>
          <p:nvPr/>
        </p:nvSpPr>
        <p:spPr>
          <a:xfrm>
            <a:off x="835687" y="732126"/>
            <a:ext cx="7514265" cy="835319"/>
          </a:xfrm>
          <a:prstGeom prst="wedgeRoundRectCallout">
            <a:avLst>
              <a:gd name="adj1" fmla="val -21818"/>
              <a:gd name="adj2" fmla="val 94248"/>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latin typeface="+mn-lt"/>
              </a:rPr>
              <a:t>Gas thermometers are more sensitive than liquid thermometers because,</a:t>
            </a:r>
          </a:p>
        </p:txBody>
      </p:sp>
      <p:sp>
        <p:nvSpPr>
          <p:cNvPr id="5" name="Rectangle 4">
            <a:extLst>
              <a:ext uri="{FF2B5EF4-FFF2-40B4-BE49-F238E27FC236}">
                <a16:creationId xmlns:a16="http://schemas.microsoft.com/office/drawing/2014/main" id="{69A35F9D-C5B7-D8F9-9C6F-77F965380641}"/>
              </a:ext>
            </a:extLst>
          </p:cNvPr>
          <p:cNvSpPr/>
          <p:nvPr/>
        </p:nvSpPr>
        <p:spPr>
          <a:xfrm>
            <a:off x="745052" y="2260715"/>
            <a:ext cx="7973955" cy="509799"/>
          </a:xfrm>
          <a:prstGeom prst="rect">
            <a:avLst/>
          </a:prstGeom>
        </p:spPr>
        <p:txBody>
          <a:bodyPr wrap="square">
            <a:spAutoFit/>
          </a:bodyPr>
          <a:lstStyle>
            <a:defPPr>
              <a:defRPr lang="en-US"/>
            </a:defPPr>
          </a:lstStyle>
          <a:p>
            <a:pPr marL="334087" indent="-334087" algn="just">
              <a:buFont typeface="Wingdings" pitchFamily="2" charset="2"/>
              <a:buChar char="Ø"/>
            </a:pPr>
            <a:r>
              <a:rPr lang="en-US" sz="2728" b="1" dirty="0">
                <a:solidFill>
                  <a:schemeClr val="bg1"/>
                </a:solidFill>
              </a:rPr>
              <a:t>All gases have the same temperature coefficients.</a:t>
            </a:r>
          </a:p>
        </p:txBody>
      </p:sp>
      <p:sp>
        <p:nvSpPr>
          <p:cNvPr id="6" name="Rectangle 5">
            <a:extLst>
              <a:ext uri="{FF2B5EF4-FFF2-40B4-BE49-F238E27FC236}">
                <a16:creationId xmlns:a16="http://schemas.microsoft.com/office/drawing/2014/main" id="{5F0EEE18-0100-DF96-5B46-79A813A27EE3}"/>
              </a:ext>
            </a:extLst>
          </p:cNvPr>
          <p:cNvSpPr/>
          <p:nvPr/>
        </p:nvSpPr>
        <p:spPr>
          <a:xfrm>
            <a:off x="745053" y="3160732"/>
            <a:ext cx="10166050" cy="509799"/>
          </a:xfrm>
          <a:prstGeom prst="rect">
            <a:avLst/>
          </a:prstGeom>
        </p:spPr>
        <p:txBody>
          <a:bodyPr wrap="square">
            <a:spAutoFit/>
          </a:bodyPr>
          <a:lstStyle>
            <a:defPPr>
              <a:defRPr lang="en-US"/>
            </a:defPPr>
          </a:lstStyle>
          <a:p>
            <a:pPr marL="334087" indent="-334087" algn="just">
              <a:buFont typeface="Wingdings" pitchFamily="2" charset="2"/>
              <a:buChar char="Ø"/>
            </a:pPr>
            <a:r>
              <a:rPr lang="en-US" sz="2728" b="1" dirty="0">
                <a:solidFill>
                  <a:schemeClr val="bg1"/>
                </a:solidFill>
              </a:rPr>
              <a:t>For slight variation of temperature there will be a large expansion.</a:t>
            </a:r>
          </a:p>
        </p:txBody>
      </p:sp>
      <p:sp>
        <p:nvSpPr>
          <p:cNvPr id="7" name="Rectangle 6">
            <a:extLst>
              <a:ext uri="{FF2B5EF4-FFF2-40B4-BE49-F238E27FC236}">
                <a16:creationId xmlns:a16="http://schemas.microsoft.com/office/drawing/2014/main" id="{6227FB75-8FC7-453F-EF98-A972F666EC2A}"/>
              </a:ext>
            </a:extLst>
          </p:cNvPr>
          <p:cNvSpPr/>
          <p:nvPr/>
        </p:nvSpPr>
        <p:spPr>
          <a:xfrm>
            <a:off x="745052" y="4227845"/>
            <a:ext cx="9971156" cy="929633"/>
          </a:xfrm>
          <a:prstGeom prst="rect">
            <a:avLst/>
          </a:prstGeom>
        </p:spPr>
        <p:txBody>
          <a:bodyPr wrap="square">
            <a:spAutoFit/>
          </a:bodyPr>
          <a:lstStyle>
            <a:defPPr>
              <a:defRPr lang="en-US"/>
            </a:defPPr>
          </a:lstStyle>
          <a:p>
            <a:pPr marL="334087" indent="-334087" algn="just">
              <a:buFont typeface="Wingdings" pitchFamily="2" charset="2"/>
              <a:buChar char="Ø"/>
            </a:pPr>
            <a:r>
              <a:rPr lang="en-US" sz="2728" b="1" dirty="0">
                <a:solidFill>
                  <a:schemeClr val="bg1"/>
                </a:solidFill>
              </a:rPr>
              <a:t>Even though there is an impurity in it, it does not affect temperature.</a:t>
            </a:r>
          </a:p>
        </p:txBody>
      </p:sp>
    </p:spTree>
    <p:extLst>
      <p:ext uri="{BB962C8B-B14F-4D97-AF65-F5344CB8AC3E}">
        <p14:creationId xmlns:p14="http://schemas.microsoft.com/office/powerpoint/2010/main" val="268974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C73737-C8CF-049F-C6EB-2B8D324026A3}"/>
              </a:ext>
            </a:extLst>
          </p:cNvPr>
          <p:cNvSpPr/>
          <p:nvPr/>
        </p:nvSpPr>
        <p:spPr>
          <a:xfrm>
            <a:off x="748393" y="1351423"/>
            <a:ext cx="9627400" cy="929633"/>
          </a:xfrm>
          <a:prstGeom prst="rect">
            <a:avLst/>
          </a:prstGeom>
        </p:spPr>
        <p:txBody>
          <a:bodyPr wrap="square">
            <a:spAutoFit/>
          </a:bodyPr>
          <a:lstStyle>
            <a:defPPr>
              <a:defRPr lang="en-US"/>
            </a:defPPr>
          </a:lstStyle>
          <a:p>
            <a:pPr marL="334087" indent="-334087" algn="just">
              <a:buFont typeface="Wingdings" pitchFamily="2" charset="2"/>
              <a:buChar char="Ø"/>
            </a:pPr>
            <a:r>
              <a:rPr lang="en-US" sz="2728" b="1" dirty="0">
                <a:solidFill>
                  <a:schemeClr val="bg1"/>
                </a:solidFill>
              </a:rPr>
              <a:t>Nitrogen is used as thermometric substance for measuring  temperatures </a:t>
            </a:r>
            <a:r>
              <a:rPr lang="en-US" sz="2728" b="1" dirty="0" err="1">
                <a:solidFill>
                  <a:schemeClr val="bg1"/>
                </a:solidFill>
              </a:rPr>
              <a:t>upto</a:t>
            </a:r>
            <a:r>
              <a:rPr lang="en-US" sz="2728" b="1" dirty="0">
                <a:solidFill>
                  <a:schemeClr val="bg1"/>
                </a:solidFill>
              </a:rPr>
              <a:t> 1500</a:t>
            </a:r>
            <a:r>
              <a:rPr lang="en-US" sz="2728" b="1" baseline="30000" dirty="0">
                <a:solidFill>
                  <a:schemeClr val="bg1"/>
                </a:solidFill>
              </a:rPr>
              <a:t>0</a:t>
            </a:r>
            <a:r>
              <a:rPr lang="en-US" sz="2728" b="1" dirty="0">
                <a:solidFill>
                  <a:schemeClr val="bg1"/>
                </a:solidFill>
              </a:rPr>
              <a:t>C.</a:t>
            </a:r>
          </a:p>
        </p:txBody>
      </p:sp>
      <p:sp>
        <p:nvSpPr>
          <p:cNvPr id="5" name="Rectangle 4">
            <a:extLst>
              <a:ext uri="{FF2B5EF4-FFF2-40B4-BE49-F238E27FC236}">
                <a16:creationId xmlns:a16="http://schemas.microsoft.com/office/drawing/2014/main" id="{3FEFD98F-E9BE-4CFB-E0EC-218D5BDE6320}"/>
              </a:ext>
            </a:extLst>
          </p:cNvPr>
          <p:cNvSpPr/>
          <p:nvPr/>
        </p:nvSpPr>
        <p:spPr>
          <a:xfrm>
            <a:off x="748394" y="2702661"/>
            <a:ext cx="9562435" cy="929633"/>
          </a:xfrm>
          <a:prstGeom prst="rect">
            <a:avLst/>
          </a:prstGeom>
        </p:spPr>
        <p:txBody>
          <a:bodyPr wrap="square">
            <a:spAutoFit/>
          </a:bodyPr>
          <a:lstStyle>
            <a:defPPr>
              <a:defRPr lang="en-US"/>
            </a:defPPr>
          </a:lstStyle>
          <a:p>
            <a:pPr marL="334087" indent="-334087" algn="just">
              <a:buFont typeface="Wingdings" pitchFamily="2" charset="2"/>
              <a:buChar char="Ø"/>
            </a:pPr>
            <a:r>
              <a:rPr lang="en-US" sz="2728" b="1" dirty="0">
                <a:solidFill>
                  <a:schemeClr val="bg1"/>
                </a:solidFill>
              </a:rPr>
              <a:t>Helium is used as thermometric substance for measuring low temperatures below -200</a:t>
            </a:r>
            <a:r>
              <a:rPr lang="en-US" sz="2728" b="1" baseline="30000" dirty="0">
                <a:solidFill>
                  <a:schemeClr val="bg1"/>
                </a:solidFill>
              </a:rPr>
              <a:t>0</a:t>
            </a:r>
            <a:r>
              <a:rPr lang="en-US" sz="2728" b="1" dirty="0">
                <a:solidFill>
                  <a:schemeClr val="bg1"/>
                </a:solidFill>
              </a:rPr>
              <a:t>C.</a:t>
            </a:r>
          </a:p>
        </p:txBody>
      </p:sp>
    </p:spTree>
    <p:extLst>
      <p:ext uri="{BB962C8B-B14F-4D97-AF65-F5344CB8AC3E}">
        <p14:creationId xmlns:p14="http://schemas.microsoft.com/office/powerpoint/2010/main" val="3885871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841385-533F-BCA8-D41B-828BA1C5BB69}"/>
              </a:ext>
            </a:extLst>
          </p:cNvPr>
          <p:cNvSpPr txBox="1"/>
          <p:nvPr/>
        </p:nvSpPr>
        <p:spPr>
          <a:xfrm>
            <a:off x="392015" y="867514"/>
            <a:ext cx="10540618" cy="3238723"/>
          </a:xfrm>
          <a:prstGeom prst="rect">
            <a:avLst/>
          </a:prstGeom>
          <a:noFill/>
        </p:spPr>
        <p:txBody>
          <a:bodyPr wrap="square" rtlCol="0">
            <a:spAutoFit/>
          </a:bodyPr>
          <a:lstStyle/>
          <a:p>
            <a:pPr algn="just" defTabSz="696016">
              <a:lnSpc>
                <a:spcPct val="150000"/>
              </a:lnSpc>
            </a:pPr>
            <a:r>
              <a:rPr lang="en-US" sz="2728" b="1" dirty="0">
                <a:solidFill>
                  <a:schemeClr val="bg1"/>
                </a:solidFill>
              </a:rPr>
              <a:t>CW</a:t>
            </a:r>
            <a:r>
              <a:rPr lang="en-US" sz="2728" dirty="0">
                <a:solidFill>
                  <a:schemeClr val="bg1"/>
                </a:solidFill>
              </a:rPr>
              <a:t>. 	Two thermometers x and y have fundamental intervals of 80</a:t>
            </a:r>
            <a:r>
              <a:rPr lang="en-US" sz="2728" baseline="30000" dirty="0">
                <a:solidFill>
                  <a:schemeClr val="bg1"/>
                </a:solidFill>
              </a:rPr>
              <a:t>o</a:t>
            </a:r>
            <a:r>
              <a:rPr lang="en-US" sz="2728" dirty="0">
                <a:solidFill>
                  <a:schemeClr val="bg1"/>
                </a:solidFill>
              </a:rPr>
              <a:t> and 	120</a:t>
            </a:r>
            <a:r>
              <a:rPr lang="en-US" sz="2728" baseline="30000" dirty="0">
                <a:solidFill>
                  <a:schemeClr val="bg1"/>
                </a:solidFill>
              </a:rPr>
              <a:t>o</a:t>
            </a:r>
            <a:r>
              <a:rPr lang="en-US" sz="2728" dirty="0">
                <a:solidFill>
                  <a:schemeClr val="bg1"/>
                </a:solidFill>
              </a:rPr>
              <a:t>. When immersed in ice, they show the reading of 20</a:t>
            </a:r>
            <a:r>
              <a:rPr lang="en-US" sz="2728" baseline="30000" dirty="0">
                <a:solidFill>
                  <a:schemeClr val="bg1"/>
                </a:solidFill>
              </a:rPr>
              <a:t>0</a:t>
            </a:r>
            <a:r>
              <a:rPr lang="en-US" sz="2728" dirty="0">
                <a:solidFill>
                  <a:schemeClr val="bg1"/>
                </a:solidFill>
              </a:rPr>
              <a:t> and 30</a:t>
            </a:r>
            <a:r>
              <a:rPr lang="en-US" sz="2728" baseline="30000" dirty="0">
                <a:solidFill>
                  <a:schemeClr val="bg1"/>
                </a:solidFill>
              </a:rPr>
              <a:t>0</a:t>
            </a:r>
            <a:r>
              <a:rPr lang="en-US" sz="2728" dirty="0">
                <a:solidFill>
                  <a:schemeClr val="bg1"/>
                </a:solidFill>
              </a:rPr>
              <a:t>. 	If y measures the temperature of a body as 120</a:t>
            </a:r>
            <a:r>
              <a:rPr lang="en-US" sz="2728" baseline="30000" dirty="0">
                <a:solidFill>
                  <a:schemeClr val="bg1"/>
                </a:solidFill>
              </a:rPr>
              <a:t>o</a:t>
            </a:r>
            <a:r>
              <a:rPr lang="en-US" sz="2728" dirty="0">
                <a:solidFill>
                  <a:schemeClr val="bg1"/>
                </a:solidFill>
              </a:rPr>
              <a:t> the reading of x is</a:t>
            </a:r>
          </a:p>
          <a:p>
            <a:pPr lvl="0"/>
            <a:endParaRPr lang="en-US" sz="2728" dirty="0">
              <a:solidFill>
                <a:schemeClr val="bg1"/>
              </a:solidFill>
            </a:endParaRPr>
          </a:p>
          <a:p>
            <a:pPr defTabSz="696016"/>
            <a:r>
              <a:rPr lang="en-US" sz="2728" dirty="0">
                <a:solidFill>
                  <a:schemeClr val="bg1"/>
                </a:solidFill>
              </a:rPr>
              <a:t>	1. 59</a:t>
            </a:r>
            <a:r>
              <a:rPr lang="en-US" sz="2728" baseline="30000" dirty="0">
                <a:solidFill>
                  <a:schemeClr val="bg1"/>
                </a:solidFill>
              </a:rPr>
              <a:t>o</a:t>
            </a:r>
            <a:r>
              <a:rPr lang="en-US" sz="2728" dirty="0">
                <a:solidFill>
                  <a:schemeClr val="bg1"/>
                </a:solidFill>
              </a:rPr>
              <a:t>		2. 65</a:t>
            </a:r>
            <a:r>
              <a:rPr lang="en-US" sz="2728" baseline="30000" dirty="0">
                <a:solidFill>
                  <a:schemeClr val="bg1"/>
                </a:solidFill>
              </a:rPr>
              <a:t>o</a:t>
            </a:r>
            <a:r>
              <a:rPr lang="en-US" sz="2728" dirty="0">
                <a:solidFill>
                  <a:schemeClr val="bg1"/>
                </a:solidFill>
              </a:rPr>
              <a:t>			3. 75</a:t>
            </a:r>
            <a:r>
              <a:rPr lang="en-US" sz="2728" baseline="30000" dirty="0">
                <a:solidFill>
                  <a:schemeClr val="bg1"/>
                </a:solidFill>
              </a:rPr>
              <a:t>o</a:t>
            </a:r>
            <a:r>
              <a:rPr lang="en-US" sz="2728" dirty="0">
                <a:solidFill>
                  <a:schemeClr val="bg1"/>
                </a:solidFill>
              </a:rPr>
              <a:t>			4. 80</a:t>
            </a:r>
            <a:r>
              <a:rPr lang="en-US" sz="2728" baseline="30000" dirty="0">
                <a:solidFill>
                  <a:schemeClr val="bg1"/>
                </a:solidFill>
              </a:rPr>
              <a:t>o</a:t>
            </a:r>
            <a:endParaRPr lang="en-US" sz="2728" dirty="0">
              <a:solidFill>
                <a:schemeClr val="bg1"/>
              </a:solidFill>
            </a:endParaRPr>
          </a:p>
          <a:p>
            <a:endParaRPr lang="en-US" sz="2728" dirty="0">
              <a:solidFill>
                <a:schemeClr val="bg1"/>
              </a:solidFill>
            </a:endParaRPr>
          </a:p>
        </p:txBody>
      </p:sp>
    </p:spTree>
    <p:extLst>
      <p:ext uri="{BB962C8B-B14F-4D97-AF65-F5344CB8AC3E}">
        <p14:creationId xmlns:p14="http://schemas.microsoft.com/office/powerpoint/2010/main" val="4915391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AD45BAB-EF1A-EB8A-AD82-23D133A33A1A}"/>
              </a:ext>
            </a:extLst>
          </p:cNvPr>
          <p:cNvSpPr txBox="1"/>
          <p:nvPr/>
        </p:nvSpPr>
        <p:spPr>
          <a:xfrm>
            <a:off x="1087797" y="1657223"/>
            <a:ext cx="9703668" cy="2932213"/>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lnSpc>
                <a:spcPct val="150000"/>
              </a:lnSpc>
            </a:pPr>
            <a:r>
              <a:rPr lang="en-US" sz="6600"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THERMAL EXPANSION OF SOLIDS</a:t>
            </a:r>
          </a:p>
        </p:txBody>
      </p:sp>
    </p:spTree>
    <p:extLst>
      <p:ext uri="{BB962C8B-B14F-4D97-AF65-F5344CB8AC3E}">
        <p14:creationId xmlns:p14="http://schemas.microsoft.com/office/powerpoint/2010/main" val="150444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E3EBE0-3A99-393B-4C45-59B25E087188}"/>
              </a:ext>
            </a:extLst>
          </p:cNvPr>
          <p:cNvSpPr txBox="1"/>
          <p:nvPr/>
        </p:nvSpPr>
        <p:spPr>
          <a:xfrm>
            <a:off x="681173" y="661729"/>
            <a:ext cx="4717952" cy="496503"/>
          </a:xfrm>
          <a:prstGeom prst="rect">
            <a:avLst/>
          </a:prstGeom>
        </p:spPr>
        <p:style>
          <a:lnRef idx="1">
            <a:schemeClr val="accent2"/>
          </a:lnRef>
          <a:fillRef idx="2">
            <a:schemeClr val="accent2"/>
          </a:fillRef>
          <a:effectRef idx="1">
            <a:schemeClr val="accent2"/>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Thermal expansion of solids:</a:t>
            </a:r>
          </a:p>
        </p:txBody>
      </p:sp>
      <p:sp>
        <p:nvSpPr>
          <p:cNvPr id="5" name="TextBox 4">
            <a:extLst>
              <a:ext uri="{FF2B5EF4-FFF2-40B4-BE49-F238E27FC236}">
                <a16:creationId xmlns:a16="http://schemas.microsoft.com/office/drawing/2014/main" id="{7413DE3E-7014-7AC8-E367-21F6358B7920}"/>
              </a:ext>
            </a:extLst>
          </p:cNvPr>
          <p:cNvSpPr txBox="1"/>
          <p:nvPr/>
        </p:nvSpPr>
        <p:spPr>
          <a:xfrm>
            <a:off x="681173" y="1308632"/>
            <a:ext cx="6579284" cy="496503"/>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Solids have definite shape and size. </a:t>
            </a:r>
            <a:endParaRPr lang="en-US" sz="2728" b="1" dirty="0">
              <a:solidFill>
                <a:schemeClr val="bg1"/>
              </a:solidFill>
              <a:ea typeface="Cambria Math" pitchFamily="18" charset="0"/>
            </a:endParaRPr>
          </a:p>
        </p:txBody>
      </p:sp>
      <p:sp>
        <p:nvSpPr>
          <p:cNvPr id="6" name="TextBox 5">
            <a:extLst>
              <a:ext uri="{FF2B5EF4-FFF2-40B4-BE49-F238E27FC236}">
                <a16:creationId xmlns:a16="http://schemas.microsoft.com/office/drawing/2014/main" id="{3DAA5DE3-C740-C89F-08D0-AE1013780A70}"/>
              </a:ext>
            </a:extLst>
          </p:cNvPr>
          <p:cNvSpPr txBox="1"/>
          <p:nvPr/>
        </p:nvSpPr>
        <p:spPr>
          <a:xfrm>
            <a:off x="676770" y="1989266"/>
            <a:ext cx="10077303"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Solids expand on heating since interatomic distance between atoms increases with the increase in temperature.</a:t>
            </a:r>
            <a:endParaRPr lang="en-US" sz="2728" b="1" dirty="0">
              <a:solidFill>
                <a:schemeClr val="bg1"/>
              </a:solidFill>
              <a:ea typeface="Cambria Math" pitchFamily="18" charset="0"/>
            </a:endParaRPr>
          </a:p>
        </p:txBody>
      </p:sp>
      <p:pic>
        <p:nvPicPr>
          <p:cNvPr id="7" name="Picture 4" descr="YONG">
            <a:extLst>
              <a:ext uri="{FF2B5EF4-FFF2-40B4-BE49-F238E27FC236}">
                <a16:creationId xmlns:a16="http://schemas.microsoft.com/office/drawing/2014/main" id="{3714A561-CA07-6227-91F5-750A27D0A307}"/>
              </a:ext>
            </a:extLst>
          </p:cNvPr>
          <p:cNvPicPr>
            <a:picLocks noChangeAspect="1" noChangeArrowheads="1"/>
          </p:cNvPicPr>
          <p:nvPr/>
        </p:nvPicPr>
        <p:blipFill>
          <a:blip r:embed="rId2"/>
          <a:srcRect r="57292"/>
          <a:stretch>
            <a:fillRect/>
          </a:stretch>
        </p:blipFill>
        <p:spPr bwMode="auto">
          <a:xfrm>
            <a:off x="549069" y="4383539"/>
            <a:ext cx="2833606" cy="1336172"/>
          </a:xfrm>
          <a:prstGeom prst="rect">
            <a:avLst/>
          </a:prstGeom>
          <a:noFill/>
        </p:spPr>
      </p:pic>
      <p:pic>
        <p:nvPicPr>
          <p:cNvPr id="8" name="Picture 4" descr="YONG">
            <a:extLst>
              <a:ext uri="{FF2B5EF4-FFF2-40B4-BE49-F238E27FC236}">
                <a16:creationId xmlns:a16="http://schemas.microsoft.com/office/drawing/2014/main" id="{12A96649-5F6C-A842-2D2E-2AB379CE13B7}"/>
              </a:ext>
            </a:extLst>
          </p:cNvPr>
          <p:cNvPicPr>
            <a:picLocks noChangeAspect="1" noChangeArrowheads="1"/>
          </p:cNvPicPr>
          <p:nvPr/>
        </p:nvPicPr>
        <p:blipFill>
          <a:blip r:embed="rId2"/>
          <a:srcRect l="54167"/>
          <a:stretch>
            <a:fillRect/>
          </a:stretch>
        </p:blipFill>
        <p:spPr bwMode="auto">
          <a:xfrm>
            <a:off x="3442243" y="4383538"/>
            <a:ext cx="3021784" cy="1327754"/>
          </a:xfrm>
          <a:prstGeom prst="rect">
            <a:avLst/>
          </a:prstGeom>
          <a:noFill/>
        </p:spPr>
      </p:pic>
      <p:sp>
        <p:nvSpPr>
          <p:cNvPr id="9" name="Rectangle 8">
            <a:extLst>
              <a:ext uri="{FF2B5EF4-FFF2-40B4-BE49-F238E27FC236}">
                <a16:creationId xmlns:a16="http://schemas.microsoft.com/office/drawing/2014/main" id="{CC971C43-63F9-6013-A713-2C89A5D2BCF4}"/>
              </a:ext>
            </a:extLst>
          </p:cNvPr>
          <p:cNvSpPr/>
          <p:nvPr/>
        </p:nvSpPr>
        <p:spPr>
          <a:xfrm>
            <a:off x="999845" y="3374552"/>
            <a:ext cx="3447107" cy="509799"/>
          </a:xfrm>
          <a:prstGeom prst="rect">
            <a:avLst/>
          </a:prstGeom>
        </p:spPr>
        <p:txBody>
          <a:bodyPr wrap="square">
            <a:spAutoFit/>
          </a:bodyPr>
          <a:lstStyle>
            <a:defPPr>
              <a:defRPr lang="en-US"/>
            </a:defPPr>
          </a:lstStyle>
          <a:p>
            <a:r>
              <a:rPr lang="en-US" sz="2728" b="1" dirty="0">
                <a:solidFill>
                  <a:srgbClr val="FFFF00"/>
                </a:solidFill>
              </a:rPr>
              <a:t>Solids are ISO-TROPIC</a:t>
            </a:r>
          </a:p>
        </p:txBody>
      </p:sp>
      <p:sp>
        <p:nvSpPr>
          <p:cNvPr id="10" name="Cloud Callout 17">
            <a:extLst>
              <a:ext uri="{FF2B5EF4-FFF2-40B4-BE49-F238E27FC236}">
                <a16:creationId xmlns:a16="http://schemas.microsoft.com/office/drawing/2014/main" id="{CE318997-9184-7704-0D19-FC0AB1E0073F}"/>
              </a:ext>
            </a:extLst>
          </p:cNvPr>
          <p:cNvSpPr/>
          <p:nvPr/>
        </p:nvSpPr>
        <p:spPr>
          <a:xfrm>
            <a:off x="7085176" y="2773218"/>
            <a:ext cx="4601582" cy="2682207"/>
          </a:xfrm>
          <a:prstGeom prst="cloudCallout">
            <a:avLst>
              <a:gd name="adj1" fmla="val -63862"/>
              <a:gd name="adj2" fmla="val 45378"/>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The solids which expand uniformly in all directions on heating are called </a:t>
            </a:r>
            <a:r>
              <a:rPr lang="en-US" sz="2728" b="1" dirty="0">
                <a:solidFill>
                  <a:srgbClr val="C00000"/>
                </a:solidFill>
                <a:latin typeface="+mn-lt"/>
              </a:rPr>
              <a:t>isotropic solids.</a:t>
            </a:r>
          </a:p>
        </p:txBody>
      </p:sp>
    </p:spTree>
    <p:extLst>
      <p:ext uri="{BB962C8B-B14F-4D97-AF65-F5344CB8AC3E}">
        <p14:creationId xmlns:p14="http://schemas.microsoft.com/office/powerpoint/2010/main" val="320979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iterate type="lt">
                                    <p:tmPct val="0"/>
                                  </p:iterate>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par>
                                <p:cTn id="23" presetID="10" presetClass="exit" presetSubtype="0" fill="hold" nodeType="withEffect">
                                  <p:stCondLst>
                                    <p:cond delay="0"/>
                                  </p:stCondLst>
                                  <p:iterate type="lt">
                                    <p:tmPct val="0"/>
                                  </p:iterate>
                                  <p:childTnLst>
                                    <p:animEffect transition="out" filter="fade">
                                      <p:cBhvr>
                                        <p:cTn id="24" dur="500"/>
                                        <p:tgtEl>
                                          <p:spTgt spid="6"/>
                                        </p:tgtEl>
                                      </p:cBhvr>
                                    </p:animEffect>
                                    <p:set>
                                      <p:cBhvr>
                                        <p:cTn id="25" dur="1" fill="hold">
                                          <p:stCondLst>
                                            <p:cond delay="499"/>
                                          </p:stCondLst>
                                        </p:cTn>
                                        <p:tgtEl>
                                          <p:spTgt spid="6"/>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iterate type="lt">
                                    <p:tmPct val="10000"/>
                                  </p:iterate>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iterate type="lt">
                                    <p:tmPct val="10000"/>
                                  </p:iterate>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23" presetClass="entr" presetSubtype="16"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dissolve">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 grpId="1"/>
      <p:bldP spid="6" grpId="0"/>
      <p:bldP spid="6" grpId="1"/>
      <p:bldP spid="9" grpId="0" build="p"/>
      <p:bldP spid="1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ABF41B3-57B9-E640-2992-FCB78724C334}"/>
              </a:ext>
            </a:extLst>
          </p:cNvPr>
          <p:cNvSpPr txBox="1"/>
          <p:nvPr/>
        </p:nvSpPr>
        <p:spPr>
          <a:xfrm>
            <a:off x="473314" y="869522"/>
            <a:ext cx="9948882"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Thermal expansion of solids is different for isotropic and anisotropic solids.</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D2204BA0-A51D-064E-9573-B7305A189EED}"/>
              </a:ext>
            </a:extLst>
          </p:cNvPr>
          <p:cNvSpPr txBox="1"/>
          <p:nvPr/>
        </p:nvSpPr>
        <p:spPr>
          <a:xfrm>
            <a:off x="473315" y="1876216"/>
            <a:ext cx="9948881"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Metals, amorphous solids like glass are the examples of isotropic solids.</a:t>
            </a:r>
            <a:endParaRPr lang="en-US" sz="2728" b="1" dirty="0">
              <a:solidFill>
                <a:schemeClr val="bg1"/>
              </a:solidFill>
              <a:ea typeface="Cambria Math" pitchFamily="18" charset="0"/>
            </a:endParaRPr>
          </a:p>
        </p:txBody>
      </p:sp>
      <p:sp>
        <p:nvSpPr>
          <p:cNvPr id="6" name="TextBox 5">
            <a:extLst>
              <a:ext uri="{FF2B5EF4-FFF2-40B4-BE49-F238E27FC236}">
                <a16:creationId xmlns:a16="http://schemas.microsoft.com/office/drawing/2014/main" id="{BD3828AC-F272-F020-4478-A0BEB7718536}"/>
              </a:ext>
            </a:extLst>
          </p:cNvPr>
          <p:cNvSpPr txBox="1"/>
          <p:nvPr/>
        </p:nvSpPr>
        <p:spPr>
          <a:xfrm>
            <a:off x="473315" y="2973267"/>
            <a:ext cx="9921038"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Anisotropic solids have different thermal expansions in different directions.</a:t>
            </a:r>
            <a:endParaRPr lang="en-US" sz="2728" b="1" dirty="0">
              <a:solidFill>
                <a:schemeClr val="bg1"/>
              </a:solidFill>
              <a:ea typeface="Cambria Math" pitchFamily="18" charset="0"/>
            </a:endParaRPr>
          </a:p>
        </p:txBody>
      </p:sp>
      <p:sp>
        <p:nvSpPr>
          <p:cNvPr id="7" name="Rectangle 6">
            <a:extLst>
              <a:ext uri="{FF2B5EF4-FFF2-40B4-BE49-F238E27FC236}">
                <a16:creationId xmlns:a16="http://schemas.microsoft.com/office/drawing/2014/main" id="{ED7624AB-228B-2187-7E22-94D30E5CD0D6}"/>
              </a:ext>
            </a:extLst>
          </p:cNvPr>
          <p:cNvSpPr/>
          <p:nvPr/>
        </p:nvSpPr>
        <p:spPr>
          <a:xfrm>
            <a:off x="1308204" y="4131273"/>
            <a:ext cx="4631427" cy="509799"/>
          </a:xfrm>
          <a:prstGeom prst="rect">
            <a:avLst/>
          </a:prstGeom>
        </p:spPr>
        <p:txBody>
          <a:bodyPr wrap="square">
            <a:spAutoFit/>
          </a:bodyPr>
          <a:lstStyle>
            <a:defPPr>
              <a:defRPr lang="en-US"/>
            </a:defPPr>
          </a:lstStyle>
          <a:p>
            <a:pPr algn="just"/>
            <a:r>
              <a:rPr lang="en-US" sz="2728" b="1" dirty="0">
                <a:solidFill>
                  <a:schemeClr val="bg1"/>
                </a:solidFill>
                <a:ea typeface="Cambria Math" pitchFamily="18" charset="0"/>
                <a:sym typeface="Wingdings"/>
              </a:rPr>
              <a:t>Cristiana (CaCo</a:t>
            </a:r>
            <a:r>
              <a:rPr lang="en-US" sz="2728" b="1" baseline="-25000" dirty="0">
                <a:solidFill>
                  <a:schemeClr val="bg1"/>
                </a:solidFill>
                <a:ea typeface="Cambria Math" pitchFamily="18" charset="0"/>
                <a:sym typeface="Wingdings"/>
              </a:rPr>
              <a:t>3</a:t>
            </a:r>
            <a:r>
              <a:rPr lang="en-US" sz="2728" b="1" dirty="0">
                <a:solidFill>
                  <a:schemeClr val="bg1"/>
                </a:solidFill>
                <a:ea typeface="Cambria Math" pitchFamily="18" charset="0"/>
                <a:sym typeface="Wingdings"/>
              </a:rPr>
              <a:t>), </a:t>
            </a:r>
            <a:r>
              <a:rPr lang="en-US" sz="2728" b="1" baseline="-25000" dirty="0">
                <a:solidFill>
                  <a:schemeClr val="bg1"/>
                </a:solidFill>
                <a:ea typeface="Cambria Math" pitchFamily="18" charset="0"/>
                <a:sym typeface="Wingdings"/>
              </a:rPr>
              <a:t> </a:t>
            </a:r>
            <a:r>
              <a:rPr lang="en-US" sz="2728" b="1" dirty="0">
                <a:solidFill>
                  <a:schemeClr val="bg1"/>
                </a:solidFill>
                <a:ea typeface="Cambria Math" pitchFamily="18" charset="0"/>
                <a:sym typeface="Wingdings"/>
              </a:rPr>
              <a:t>and Galena.</a:t>
            </a:r>
            <a:endParaRPr lang="en-US" sz="2728" b="1" dirty="0">
              <a:solidFill>
                <a:schemeClr val="bg1"/>
              </a:solidFill>
              <a:ea typeface="Cambria Math" pitchFamily="18" charset="0"/>
            </a:endParaRPr>
          </a:p>
        </p:txBody>
      </p:sp>
      <p:sp>
        <p:nvSpPr>
          <p:cNvPr id="8" name="TextBox 7">
            <a:extLst>
              <a:ext uri="{FF2B5EF4-FFF2-40B4-BE49-F238E27FC236}">
                <a16:creationId xmlns:a16="http://schemas.microsoft.com/office/drawing/2014/main" id="{D9D1277D-EE1C-873D-7C26-57A6BCF7B834}"/>
              </a:ext>
            </a:extLst>
          </p:cNvPr>
          <p:cNvSpPr txBox="1"/>
          <p:nvPr/>
        </p:nvSpPr>
        <p:spPr>
          <a:xfrm>
            <a:off x="714240" y="4191249"/>
            <a:ext cx="593963" cy="692241"/>
          </a:xfrm>
          <a:prstGeom prst="rect">
            <a:avLst/>
          </a:prstGeom>
          <a:ln/>
        </p:spPr>
        <p:style>
          <a:lnRef idx="3">
            <a:schemeClr val="lt1"/>
          </a:lnRef>
          <a:fillRef idx="1">
            <a:schemeClr val="accent6"/>
          </a:fillRef>
          <a:effectRef idx="1">
            <a:schemeClr val="accent6"/>
          </a:effectRef>
          <a:fontRef idx="minor">
            <a:schemeClr val="lt1"/>
          </a:fontRef>
        </p:style>
        <p:txBody>
          <a:bodyPr wrap="square"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r>
              <a:rPr lang="en-US" sz="1949" b="1" dirty="0">
                <a:latin typeface="Bookman Old Style" panose="02050604050505020204" pitchFamily="18" charset="0"/>
              </a:rPr>
              <a:t>Ex:</a:t>
            </a:r>
          </a:p>
        </p:txBody>
      </p:sp>
    </p:spTree>
    <p:extLst>
      <p:ext uri="{BB962C8B-B14F-4D97-AF65-F5344CB8AC3E}">
        <p14:creationId xmlns:p14="http://schemas.microsoft.com/office/powerpoint/2010/main" val="83889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B4CA26A-8792-8689-AC15-3909A204DD9A}"/>
              </a:ext>
            </a:extLst>
          </p:cNvPr>
          <p:cNvSpPr txBox="1"/>
          <p:nvPr/>
        </p:nvSpPr>
        <p:spPr>
          <a:xfrm>
            <a:off x="2841742" y="3472899"/>
            <a:ext cx="7647275" cy="1336172"/>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Solid substances such as cast iron, silver iodine, silica glass, rubber, leather, ice, lead etc., contract on heating.</a:t>
            </a:r>
            <a:endParaRPr lang="en-US" sz="2728" b="1" dirty="0">
              <a:solidFill>
                <a:schemeClr val="bg1"/>
              </a:solidFill>
              <a:ea typeface="Cambria Math" pitchFamily="18" charset="0"/>
            </a:endParaRPr>
          </a:p>
        </p:txBody>
      </p:sp>
      <p:sp>
        <p:nvSpPr>
          <p:cNvPr id="5" name="Cloud Callout 2">
            <a:extLst>
              <a:ext uri="{FF2B5EF4-FFF2-40B4-BE49-F238E27FC236}">
                <a16:creationId xmlns:a16="http://schemas.microsoft.com/office/drawing/2014/main" id="{3E2BCAFA-9819-0B57-4DF2-ACDCB5FEA48C}"/>
              </a:ext>
            </a:extLst>
          </p:cNvPr>
          <p:cNvSpPr/>
          <p:nvPr/>
        </p:nvSpPr>
        <p:spPr>
          <a:xfrm>
            <a:off x="343385" y="1170458"/>
            <a:ext cx="4704188" cy="1968988"/>
          </a:xfrm>
          <a:prstGeom prst="cloudCallout">
            <a:avLst>
              <a:gd name="adj1" fmla="val 11094"/>
              <a:gd name="adj2" fmla="val 138428"/>
            </a:avLst>
          </a:prstGeom>
          <a:ln/>
        </p:spPr>
        <p:style>
          <a:lnRef idx="0">
            <a:schemeClr val="accent4"/>
          </a:lnRef>
          <a:fillRef idx="3">
            <a:schemeClr val="accent4"/>
          </a:fillRef>
          <a:effectRef idx="3">
            <a:schemeClr val="accent4"/>
          </a:effectRef>
          <a:fontRef idx="minor">
            <a:schemeClr val="lt1"/>
          </a:fontRef>
        </p:style>
        <p:txBody>
          <a:bodyPr lIns="75926" tIns="37964" rIns="75926" bIns="37964"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r>
              <a:rPr lang="en-US" sz="2728" b="1" dirty="0">
                <a:latin typeface="+mn-lt"/>
              </a:rPr>
              <a:t>Can a substance contract on heating?</a:t>
            </a:r>
          </a:p>
        </p:txBody>
      </p:sp>
    </p:spTree>
    <p:extLst>
      <p:ext uri="{BB962C8B-B14F-4D97-AF65-F5344CB8AC3E}">
        <p14:creationId xmlns:p14="http://schemas.microsoft.com/office/powerpoint/2010/main" val="162578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0" nodeType="clickEffect">
                                  <p:stCondLst>
                                    <p:cond delay="0"/>
                                  </p:stCondLst>
                                  <p:childTnLst>
                                    <p:animEffect transition="out" filter="fade">
                                      <p:cBhvr>
                                        <p:cTn id="13" dur="500"/>
                                        <p:tgtEl>
                                          <p:spTgt spid="5"/>
                                        </p:tgtEl>
                                      </p:cBhvr>
                                    </p:animEffect>
                                    <p:set>
                                      <p:cBhvr>
                                        <p:cTn id="14" dur="1" fill="hold">
                                          <p:stCondLst>
                                            <p:cond delay="499"/>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5"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BB25DA5-848F-98CB-7B2F-0DB5940ED3CF}"/>
              </a:ext>
            </a:extLst>
          </p:cNvPr>
          <p:cNvSpPr txBox="1"/>
          <p:nvPr/>
        </p:nvSpPr>
        <p:spPr>
          <a:xfrm>
            <a:off x="816699" y="711704"/>
            <a:ext cx="9642620" cy="916337"/>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sym typeface="Wingdings"/>
              </a:rPr>
              <a:t>The molecules possess both K.E and P.E. So, the K.E and P.E of molecules increase when the body is heated.</a:t>
            </a:r>
            <a:endParaRPr lang="en-US" sz="2728" b="1" dirty="0">
              <a:solidFill>
                <a:schemeClr val="bg1"/>
              </a:solidFill>
              <a:ea typeface="Cambria Math" pitchFamily="18" charset="0"/>
            </a:endParaRPr>
          </a:p>
        </p:txBody>
      </p:sp>
      <p:sp>
        <p:nvSpPr>
          <p:cNvPr id="7" name="TextBox 6">
            <a:extLst>
              <a:ext uri="{FF2B5EF4-FFF2-40B4-BE49-F238E27FC236}">
                <a16:creationId xmlns:a16="http://schemas.microsoft.com/office/drawing/2014/main" id="{9958B5DA-1538-412E-52C4-AC0ED76315A8}"/>
              </a:ext>
            </a:extLst>
          </p:cNvPr>
          <p:cNvSpPr txBox="1"/>
          <p:nvPr/>
        </p:nvSpPr>
        <p:spPr>
          <a:xfrm>
            <a:off x="816699" y="1725515"/>
            <a:ext cx="4834859" cy="496503"/>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sym typeface="Wingdings"/>
              </a:rPr>
              <a:t>The increase in K.E may be in </a:t>
            </a:r>
            <a:endParaRPr lang="en-US" sz="2728" b="1" dirty="0">
              <a:solidFill>
                <a:schemeClr val="bg1"/>
              </a:solidFill>
              <a:ea typeface="Cambria Math" pitchFamily="18" charset="0"/>
            </a:endParaRPr>
          </a:p>
        </p:txBody>
      </p:sp>
      <p:sp>
        <p:nvSpPr>
          <p:cNvPr id="8" name="TextBox 7">
            <a:extLst>
              <a:ext uri="{FF2B5EF4-FFF2-40B4-BE49-F238E27FC236}">
                <a16:creationId xmlns:a16="http://schemas.microsoft.com/office/drawing/2014/main" id="{79ED1B55-02C1-C6A0-B514-E21B756F6576}"/>
              </a:ext>
            </a:extLst>
          </p:cNvPr>
          <p:cNvSpPr txBox="1"/>
          <p:nvPr/>
        </p:nvSpPr>
        <p:spPr>
          <a:xfrm>
            <a:off x="965190" y="2553560"/>
            <a:ext cx="2524343" cy="496503"/>
          </a:xfrm>
          <a:prstGeom prst="rect">
            <a:avLst/>
          </a:prstGeom>
        </p:spPr>
        <p:style>
          <a:lnRef idx="1">
            <a:schemeClr val="accent4"/>
          </a:lnRef>
          <a:fillRef idx="2">
            <a:schemeClr val="accent4"/>
          </a:fillRef>
          <a:effectRef idx="1">
            <a:schemeClr val="accent4"/>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latin typeface="+mn-lt"/>
                <a:ea typeface="Cambria Math" pitchFamily="18" charset="0"/>
              </a:rPr>
              <a:t>Translatory K.E</a:t>
            </a:r>
          </a:p>
        </p:txBody>
      </p:sp>
      <p:sp>
        <p:nvSpPr>
          <p:cNvPr id="9" name="TextBox 8">
            <a:extLst>
              <a:ext uri="{FF2B5EF4-FFF2-40B4-BE49-F238E27FC236}">
                <a16:creationId xmlns:a16="http://schemas.microsoft.com/office/drawing/2014/main" id="{975BC695-90CF-248A-8528-948D84ABF07A}"/>
              </a:ext>
            </a:extLst>
          </p:cNvPr>
          <p:cNvSpPr txBox="1"/>
          <p:nvPr/>
        </p:nvSpPr>
        <p:spPr>
          <a:xfrm>
            <a:off x="644451" y="5046158"/>
            <a:ext cx="7573030" cy="496503"/>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rPr>
              <a:t>The increase of K.E results in rise in temperature.</a:t>
            </a:r>
          </a:p>
        </p:txBody>
      </p:sp>
      <p:sp>
        <p:nvSpPr>
          <p:cNvPr id="10" name="TextBox 9">
            <a:extLst>
              <a:ext uri="{FF2B5EF4-FFF2-40B4-BE49-F238E27FC236}">
                <a16:creationId xmlns:a16="http://schemas.microsoft.com/office/drawing/2014/main" id="{0E191BE6-89B2-DE01-D757-4B5FD8976439}"/>
              </a:ext>
            </a:extLst>
          </p:cNvPr>
          <p:cNvSpPr txBox="1"/>
          <p:nvPr/>
        </p:nvSpPr>
        <p:spPr>
          <a:xfrm>
            <a:off x="5393557" y="2522339"/>
            <a:ext cx="2004626"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latin typeface="+mn-lt"/>
                <a:ea typeface="Cambria Math" pitchFamily="18" charset="0"/>
              </a:rPr>
              <a:t>Rotatory K.E</a:t>
            </a:r>
          </a:p>
        </p:txBody>
      </p:sp>
      <p:sp>
        <p:nvSpPr>
          <p:cNvPr id="11" name="TextBox 10">
            <a:extLst>
              <a:ext uri="{FF2B5EF4-FFF2-40B4-BE49-F238E27FC236}">
                <a16:creationId xmlns:a16="http://schemas.microsoft.com/office/drawing/2014/main" id="{49FF20F1-277B-6CB4-C18A-A02B1D59C47A}"/>
              </a:ext>
            </a:extLst>
          </p:cNvPr>
          <p:cNvSpPr txBox="1"/>
          <p:nvPr/>
        </p:nvSpPr>
        <p:spPr>
          <a:xfrm>
            <a:off x="663013" y="4047024"/>
            <a:ext cx="9642620" cy="496503"/>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rPr>
              <a:t>In solids the increase in K.E is in vibratory K.E and rotatory K.E.</a:t>
            </a:r>
          </a:p>
        </p:txBody>
      </p:sp>
      <p:sp>
        <p:nvSpPr>
          <p:cNvPr id="12" name="TextBox 11">
            <a:extLst>
              <a:ext uri="{FF2B5EF4-FFF2-40B4-BE49-F238E27FC236}">
                <a16:creationId xmlns:a16="http://schemas.microsoft.com/office/drawing/2014/main" id="{504DD12A-2119-7B35-D2EB-E93A12A9C9D8}"/>
              </a:ext>
            </a:extLst>
          </p:cNvPr>
          <p:cNvSpPr txBox="1"/>
          <p:nvPr/>
        </p:nvSpPr>
        <p:spPr>
          <a:xfrm>
            <a:off x="3602388" y="3281363"/>
            <a:ext cx="2093719" cy="496503"/>
          </a:xfrm>
          <a:prstGeom prst="rect">
            <a:avLst/>
          </a:prstGeom>
        </p:spPr>
        <p:style>
          <a:lnRef idx="1">
            <a:schemeClr val="accent3"/>
          </a:lnRef>
          <a:fillRef idx="2">
            <a:schemeClr val="accent3"/>
          </a:fillRef>
          <a:effectRef idx="1">
            <a:schemeClr val="accent3"/>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latin typeface="+mn-lt"/>
                <a:ea typeface="Cambria Math" pitchFamily="18" charset="0"/>
              </a:rPr>
              <a:t>Vibratory K.E</a:t>
            </a:r>
          </a:p>
        </p:txBody>
      </p:sp>
      <p:cxnSp>
        <p:nvCxnSpPr>
          <p:cNvPr id="13" name="Straight Arrow Connector 12">
            <a:extLst>
              <a:ext uri="{FF2B5EF4-FFF2-40B4-BE49-F238E27FC236}">
                <a16:creationId xmlns:a16="http://schemas.microsoft.com/office/drawing/2014/main" id="{8EC1F484-800B-6582-0C81-194B94FB8472}"/>
              </a:ext>
            </a:extLst>
          </p:cNvPr>
          <p:cNvCxnSpPr>
            <a:cxnSpLocks/>
          </p:cNvCxnSpPr>
          <p:nvPr/>
        </p:nvCxnSpPr>
        <p:spPr>
          <a:xfrm flipH="1">
            <a:off x="3608326" y="2157714"/>
            <a:ext cx="745424" cy="417471"/>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F67ED0A-CA18-2547-4D60-7ADE435109E7}"/>
              </a:ext>
            </a:extLst>
          </p:cNvPr>
          <p:cNvCxnSpPr>
            <a:cxnSpLocks/>
          </p:cNvCxnSpPr>
          <p:nvPr/>
        </p:nvCxnSpPr>
        <p:spPr>
          <a:xfrm>
            <a:off x="4430966" y="2144475"/>
            <a:ext cx="864216" cy="40835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7232570-0CED-291D-D47D-A24F15B9EB0A}"/>
              </a:ext>
            </a:extLst>
          </p:cNvPr>
          <p:cNvCxnSpPr/>
          <p:nvPr/>
        </p:nvCxnSpPr>
        <p:spPr>
          <a:xfrm flipH="1">
            <a:off x="4392357" y="2144475"/>
            <a:ext cx="0" cy="816699"/>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153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up)">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iterate type="lt">
                                    <p:tmPct val="10000"/>
                                  </p:iterate>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iterate type="lt">
                                    <p:tmPct val="10000"/>
                                  </p:iterate>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iterate type="lt">
                                    <p:tmPct val="10000"/>
                                  </p:iterate>
                                  <p:childTnLst>
                                    <p:set>
                                      <p:cBhvr>
                                        <p:cTn id="51" dur="1" fill="hold">
                                          <p:stCondLst>
                                            <p:cond delay="0"/>
                                          </p:stCondLst>
                                        </p:cTn>
                                        <p:tgtEl>
                                          <p:spTgt spid="9"/>
                                        </p:tgtEl>
                                        <p:attrNameLst>
                                          <p:attrName>style.visibility</p:attrName>
                                        </p:attrNameLst>
                                      </p:cBhvr>
                                      <p:to>
                                        <p:strVal val="visible"/>
                                      </p:to>
                                    </p:set>
                                    <p:animEffect transition="in" filter="wipe(left)">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35FB63-8D42-198C-1574-9547817052C2}"/>
              </a:ext>
            </a:extLst>
          </p:cNvPr>
          <p:cNvSpPr txBox="1"/>
          <p:nvPr/>
        </p:nvSpPr>
        <p:spPr>
          <a:xfrm>
            <a:off x="639253" y="670901"/>
            <a:ext cx="3522201" cy="496503"/>
          </a:xfrm>
          <a:prstGeom prst="rect">
            <a:avLst/>
          </a:prstGeom>
        </p:spPr>
        <p:style>
          <a:lnRef idx="1">
            <a:schemeClr val="accent2"/>
          </a:lnRef>
          <a:fillRef idx="2">
            <a:schemeClr val="accent2"/>
          </a:fillRef>
          <a:effectRef idx="1">
            <a:schemeClr val="accent2"/>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solidFill>
                  <a:schemeClr val="tx1"/>
                </a:solidFill>
                <a:latin typeface="+mn-lt"/>
                <a:ea typeface="Cambria Math" pitchFamily="18" charset="0"/>
              </a:rPr>
              <a:t>Potential energy curve:</a:t>
            </a:r>
          </a:p>
        </p:txBody>
      </p:sp>
      <p:sp>
        <p:nvSpPr>
          <p:cNvPr id="5" name="TextBox 4">
            <a:extLst>
              <a:ext uri="{FF2B5EF4-FFF2-40B4-BE49-F238E27FC236}">
                <a16:creationId xmlns:a16="http://schemas.microsoft.com/office/drawing/2014/main" id="{A2B8B341-21DA-BF25-4010-C8587E3C6DF8}"/>
              </a:ext>
            </a:extLst>
          </p:cNvPr>
          <p:cNvSpPr txBox="1"/>
          <p:nvPr/>
        </p:nvSpPr>
        <p:spPr>
          <a:xfrm>
            <a:off x="527143" y="1368797"/>
            <a:ext cx="7357719" cy="1336172"/>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pPr>
            <a:r>
              <a:rPr lang="en-US" sz="2728" dirty="0">
                <a:solidFill>
                  <a:schemeClr val="bg1"/>
                </a:solidFill>
                <a:ea typeface="Cambria Math" pitchFamily="18" charset="0"/>
                <a:sym typeface="Wingdings"/>
              </a:rPr>
              <a:t>At a particular distance of separation the force of attraction is maximum-imparting minimum potential energy and acquire stability.</a:t>
            </a:r>
            <a:endParaRPr lang="en-US" sz="2728" dirty="0">
              <a:solidFill>
                <a:schemeClr val="bg1"/>
              </a:solidFill>
              <a:ea typeface="Cambria Math" pitchFamily="18" charset="0"/>
            </a:endParaRPr>
          </a:p>
        </p:txBody>
      </p:sp>
      <p:sp>
        <p:nvSpPr>
          <p:cNvPr id="6" name="Cloud 5">
            <a:extLst>
              <a:ext uri="{FF2B5EF4-FFF2-40B4-BE49-F238E27FC236}">
                <a16:creationId xmlns:a16="http://schemas.microsoft.com/office/drawing/2014/main" id="{78C092F1-7327-034E-2B49-F6FB494C1EBE}"/>
              </a:ext>
            </a:extLst>
          </p:cNvPr>
          <p:cNvSpPr/>
          <p:nvPr/>
        </p:nvSpPr>
        <p:spPr>
          <a:xfrm>
            <a:off x="4662610" y="4804173"/>
            <a:ext cx="2785687" cy="1841374"/>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1949" b="1" dirty="0">
                <a:solidFill>
                  <a:schemeClr val="tx1"/>
                </a:solidFill>
                <a:latin typeface="+mn-lt"/>
              </a:rPr>
              <a:t>The atoms in a solid are arranged in a regular order called lattice.</a:t>
            </a:r>
          </a:p>
        </p:txBody>
      </p:sp>
      <p:sp>
        <p:nvSpPr>
          <p:cNvPr id="7" name="Cloud 6">
            <a:extLst>
              <a:ext uri="{FF2B5EF4-FFF2-40B4-BE49-F238E27FC236}">
                <a16:creationId xmlns:a16="http://schemas.microsoft.com/office/drawing/2014/main" id="{1630A836-1E9D-C4ED-8CEE-3D42BC370911}"/>
              </a:ext>
            </a:extLst>
          </p:cNvPr>
          <p:cNvSpPr/>
          <p:nvPr/>
        </p:nvSpPr>
        <p:spPr>
          <a:xfrm>
            <a:off x="631642" y="4373186"/>
            <a:ext cx="3724149" cy="2064695"/>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1949" b="1" dirty="0">
                <a:solidFill>
                  <a:schemeClr val="tx1"/>
                </a:solidFill>
                <a:latin typeface="+mn-lt"/>
              </a:rPr>
              <a:t>There exists a force of attraction between the atoms depending on the distance between them.</a:t>
            </a:r>
          </a:p>
        </p:txBody>
      </p:sp>
      <p:sp>
        <p:nvSpPr>
          <p:cNvPr id="8" name="Cloud 7">
            <a:extLst>
              <a:ext uri="{FF2B5EF4-FFF2-40B4-BE49-F238E27FC236}">
                <a16:creationId xmlns:a16="http://schemas.microsoft.com/office/drawing/2014/main" id="{80A3A1D9-4CDC-62BC-7447-D400459FB2F0}"/>
              </a:ext>
            </a:extLst>
          </p:cNvPr>
          <p:cNvSpPr/>
          <p:nvPr/>
        </p:nvSpPr>
        <p:spPr>
          <a:xfrm>
            <a:off x="7944259" y="890423"/>
            <a:ext cx="3435704" cy="2089858"/>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rPr>
              <a:t>Hence, the atoms acquire potential energy.</a:t>
            </a:r>
          </a:p>
        </p:txBody>
      </p:sp>
      <p:sp>
        <p:nvSpPr>
          <p:cNvPr id="9" name="Cloud 8">
            <a:extLst>
              <a:ext uri="{FF2B5EF4-FFF2-40B4-BE49-F238E27FC236}">
                <a16:creationId xmlns:a16="http://schemas.microsoft.com/office/drawing/2014/main" id="{EE7E0495-019D-B8EB-F6BF-C33A651B0A61}"/>
              </a:ext>
            </a:extLst>
          </p:cNvPr>
          <p:cNvSpPr/>
          <p:nvPr/>
        </p:nvSpPr>
        <p:spPr>
          <a:xfrm>
            <a:off x="7348252" y="3759243"/>
            <a:ext cx="3899368" cy="2089858"/>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1949" b="1" dirty="0">
                <a:latin typeface="+mn-lt"/>
              </a:rPr>
              <a:t>It is due to the presence of intermolecular attraction that the molecules possess P.E.</a:t>
            </a:r>
          </a:p>
        </p:txBody>
      </p:sp>
      <p:sp>
        <p:nvSpPr>
          <p:cNvPr id="10" name="TextBox 9">
            <a:extLst>
              <a:ext uri="{FF2B5EF4-FFF2-40B4-BE49-F238E27FC236}">
                <a16:creationId xmlns:a16="http://schemas.microsoft.com/office/drawing/2014/main" id="{D296B4C3-9A49-82E9-F66D-6E8DA058C23B}"/>
              </a:ext>
            </a:extLst>
          </p:cNvPr>
          <p:cNvSpPr txBox="1"/>
          <p:nvPr/>
        </p:nvSpPr>
        <p:spPr>
          <a:xfrm>
            <a:off x="499300" y="2841876"/>
            <a:ext cx="7385562" cy="1336172"/>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pPr>
            <a:r>
              <a:rPr lang="en-US" sz="2728" dirty="0">
                <a:solidFill>
                  <a:schemeClr val="bg1"/>
                </a:solidFill>
                <a:ea typeface="Cambria Math" pitchFamily="18" charset="0"/>
                <a:sym typeface="Wingdings"/>
              </a:rPr>
              <a:t>At equilibrium the atoms are in a specific state of vibration, at a particular distance of separation (r</a:t>
            </a:r>
            <a:r>
              <a:rPr lang="en-US" sz="2728" baseline="-25000" dirty="0">
                <a:solidFill>
                  <a:schemeClr val="bg1"/>
                </a:solidFill>
                <a:ea typeface="Cambria Math" pitchFamily="18" charset="0"/>
                <a:sym typeface="Wingdings"/>
              </a:rPr>
              <a:t>0</a:t>
            </a:r>
            <a:r>
              <a:rPr lang="en-US" sz="2728" dirty="0">
                <a:solidFill>
                  <a:schemeClr val="bg1"/>
                </a:solidFill>
                <a:ea typeface="Cambria Math" pitchFamily="18" charset="0"/>
                <a:sym typeface="Wingdings"/>
              </a:rPr>
              <a:t>), making solid to have a definite size.</a:t>
            </a:r>
            <a:endParaRPr lang="en-US" sz="2728" dirty="0">
              <a:solidFill>
                <a:schemeClr val="bg1"/>
              </a:solidFill>
              <a:ea typeface="Cambria Math" pitchFamily="18" charset="0"/>
            </a:endParaRPr>
          </a:p>
        </p:txBody>
      </p:sp>
    </p:spTree>
    <p:extLst>
      <p:ext uri="{BB962C8B-B14F-4D97-AF65-F5344CB8AC3E}">
        <p14:creationId xmlns:p14="http://schemas.microsoft.com/office/powerpoint/2010/main" val="1132294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8"/>
                                        </p:tgtEl>
                                      </p:cBhvr>
                                    </p:animEffect>
                                    <p:set>
                                      <p:cBhvr>
                                        <p:cTn id="40" dur="1" fill="hold">
                                          <p:stCondLst>
                                            <p:cond delay="499"/>
                                          </p:stCondLst>
                                        </p:cTn>
                                        <p:tgtEl>
                                          <p:spTgt spid="8"/>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9"/>
                                        </p:tgtEl>
                                      </p:cBhvr>
                                    </p:animEffect>
                                    <p:set>
                                      <p:cBhvr>
                                        <p:cTn id="43" dur="1" fill="hold">
                                          <p:stCondLst>
                                            <p:cond delay="499"/>
                                          </p:stCondLst>
                                        </p:cTn>
                                        <p:tgtEl>
                                          <p:spTgt spid="9"/>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iterate type="lt">
                                    <p:tmPct val="10000"/>
                                  </p:iterate>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iterate type="lt">
                                    <p:tmPct val="10000"/>
                                  </p:iterate>
                                  <p:childTnLst>
                                    <p:set>
                                      <p:cBhvr>
                                        <p:cTn id="52" dur="1" fill="hold">
                                          <p:stCondLst>
                                            <p:cond delay="0"/>
                                          </p:stCondLst>
                                        </p:cTn>
                                        <p:tgtEl>
                                          <p:spTgt spid="10"/>
                                        </p:tgtEl>
                                        <p:attrNameLst>
                                          <p:attrName>style.visibility</p:attrName>
                                        </p:attrNameLst>
                                      </p:cBhvr>
                                      <p:to>
                                        <p:strVal val="visible"/>
                                      </p:to>
                                    </p:set>
                                    <p:animEffect transition="in" filter="wipe(left)">
                                      <p:cBhvr>
                                        <p:cTn id="5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6" grpId="1"/>
      <p:bldP spid="7" grpId="0"/>
      <p:bldP spid="7" grpId="1"/>
      <p:bldP spid="8" grpId="0"/>
      <p:bldP spid="8" grpId="1"/>
      <p:bldP spid="9" grpId="0"/>
      <p:bldP spid="9" grpId="1"/>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TAT\HEAT\potential-energy-curve-H2-molecule.png">
            <a:extLst>
              <a:ext uri="{FF2B5EF4-FFF2-40B4-BE49-F238E27FC236}">
                <a16:creationId xmlns:a16="http://schemas.microsoft.com/office/drawing/2014/main" id="{3E2FDA45-BFD9-E400-068D-DE392FB68E2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52239" y="1896160"/>
            <a:ext cx="7629046" cy="368042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F3FC0AC-0DE5-1B89-D55C-DBDCC0DFF9C4}"/>
              </a:ext>
            </a:extLst>
          </p:cNvPr>
          <p:cNvSpPr txBox="1"/>
          <p:nvPr/>
        </p:nvSpPr>
        <p:spPr>
          <a:xfrm>
            <a:off x="962220" y="720414"/>
            <a:ext cx="9654871" cy="916337"/>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sym typeface="Wingdings"/>
              </a:rPr>
              <a:t>The graph between the interatomic distance and potential energy is a curve called potential energy curve.</a:t>
            </a:r>
            <a:endParaRPr lang="en-US" sz="2728" b="1" dirty="0">
              <a:solidFill>
                <a:schemeClr val="bg1"/>
              </a:solidFill>
              <a:ea typeface="Cambria Math" pitchFamily="18" charset="0"/>
            </a:endParaRPr>
          </a:p>
        </p:txBody>
      </p:sp>
    </p:spTree>
    <p:extLst>
      <p:ext uri="{BB962C8B-B14F-4D97-AF65-F5344CB8AC3E}">
        <p14:creationId xmlns:p14="http://schemas.microsoft.com/office/powerpoint/2010/main" val="3192599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5621D2-7EAC-F41C-1910-AC16D25BDEAC}"/>
              </a:ext>
            </a:extLst>
          </p:cNvPr>
          <p:cNvSpPr txBox="1"/>
          <p:nvPr/>
        </p:nvSpPr>
        <p:spPr>
          <a:xfrm>
            <a:off x="885524" y="1314548"/>
            <a:ext cx="10481912" cy="3446136"/>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lnSpc>
                <a:spcPct val="150000"/>
              </a:lnSpc>
            </a:pPr>
            <a:r>
              <a:rPr lang="en-US" sz="7794"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COEFFICIENT OF LINEAR EXPANSION</a:t>
            </a:r>
          </a:p>
        </p:txBody>
      </p:sp>
    </p:spTree>
    <p:extLst>
      <p:ext uri="{BB962C8B-B14F-4D97-AF65-F5344CB8AC3E}">
        <p14:creationId xmlns:p14="http://schemas.microsoft.com/office/powerpoint/2010/main" val="5186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B9BCE96-CA64-E271-DEBF-7A66FBFA0450}"/>
              </a:ext>
            </a:extLst>
          </p:cNvPr>
          <p:cNvSpPr txBox="1"/>
          <p:nvPr/>
        </p:nvSpPr>
        <p:spPr>
          <a:xfrm>
            <a:off x="593962" y="652865"/>
            <a:ext cx="5345669" cy="496503"/>
          </a:xfrm>
          <a:prstGeom prst="rect">
            <a:avLst/>
          </a:prstGeom>
        </p:spPr>
        <p:style>
          <a:lnRef idx="1">
            <a:schemeClr val="accent2"/>
          </a:lnRef>
          <a:fillRef idx="2">
            <a:schemeClr val="accent2"/>
          </a:fillRef>
          <a:effectRef idx="1">
            <a:schemeClr val="accent2"/>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Coefficient of linear expansion (</a:t>
            </a:r>
            <a:r>
              <a:rPr lang="en-US" sz="2728" b="1" dirty="0">
                <a:solidFill>
                  <a:schemeClr val="tx1"/>
                </a:solidFill>
                <a:latin typeface="+mn-lt"/>
                <a:ea typeface="Cambria Math" pitchFamily="18" charset="0"/>
                <a:sym typeface="Symbol"/>
              </a:rPr>
              <a:t> </a:t>
            </a:r>
            <a:r>
              <a:rPr lang="en-US" sz="2728" b="1" dirty="0">
                <a:solidFill>
                  <a:schemeClr val="tx1"/>
                </a:solidFill>
                <a:latin typeface="+mn-lt"/>
                <a:ea typeface="Cambria Math" pitchFamily="18" charset="0"/>
              </a:rPr>
              <a:t>):</a:t>
            </a:r>
          </a:p>
        </p:txBody>
      </p:sp>
      <p:sp>
        <p:nvSpPr>
          <p:cNvPr id="5" name="TextBox 4">
            <a:extLst>
              <a:ext uri="{FF2B5EF4-FFF2-40B4-BE49-F238E27FC236}">
                <a16:creationId xmlns:a16="http://schemas.microsoft.com/office/drawing/2014/main" id="{7AA19B4D-7018-EDC9-1454-04C0D298D668}"/>
              </a:ext>
            </a:extLst>
          </p:cNvPr>
          <p:cNvSpPr txBox="1"/>
          <p:nvPr/>
        </p:nvSpPr>
        <p:spPr>
          <a:xfrm>
            <a:off x="593961" y="1393933"/>
            <a:ext cx="10301549" cy="916337"/>
          </a:xfrm>
          <a:prstGeom prst="rect">
            <a:avLst/>
          </a:prstGeom>
          <a:noFill/>
        </p:spPr>
        <p:txBody>
          <a:bodyPr wrap="square" lIns="75926" tIns="37964" rIns="75926" bIns="37964" rtlCol="0">
            <a:spAutoFit/>
          </a:bodyPr>
          <a:lstStyle>
            <a:defPPr>
              <a:defRPr lang="en-US"/>
            </a:defPPr>
          </a:lstStyle>
          <a:p>
            <a:pPr marL="445450" indent="-445450" algn="just">
              <a:buFont typeface="Wingdings" pitchFamily="2" charset="2"/>
              <a:buChar char="Ø"/>
            </a:pPr>
            <a:r>
              <a:rPr lang="en-US" sz="2728" b="1" dirty="0">
                <a:solidFill>
                  <a:schemeClr val="bg1"/>
                </a:solidFill>
                <a:ea typeface="Cambria Math" pitchFamily="18" charset="0"/>
                <a:sym typeface="Wingdings"/>
              </a:rPr>
              <a:t>When a solid is heated, the increase in length is called linear expansion.</a:t>
            </a:r>
            <a:endParaRPr lang="en-US" sz="2728" b="1" dirty="0">
              <a:solidFill>
                <a:schemeClr val="bg1"/>
              </a:solidFill>
              <a:ea typeface="Cambria Math" pitchFamily="18" charset="0"/>
            </a:endParaRPr>
          </a:p>
        </p:txBody>
      </p:sp>
      <p:sp>
        <p:nvSpPr>
          <p:cNvPr id="6" name="TextBox 5">
            <a:extLst>
              <a:ext uri="{FF2B5EF4-FFF2-40B4-BE49-F238E27FC236}">
                <a16:creationId xmlns:a16="http://schemas.microsoft.com/office/drawing/2014/main" id="{6CAEF19C-EC0E-A36F-8431-33F133F2AFB6}"/>
              </a:ext>
            </a:extLst>
          </p:cNvPr>
          <p:cNvSpPr txBox="1"/>
          <p:nvPr/>
        </p:nvSpPr>
        <p:spPr>
          <a:xfrm>
            <a:off x="593961" y="2549294"/>
            <a:ext cx="10450040" cy="1336172"/>
          </a:xfrm>
          <a:prstGeom prst="rect">
            <a:avLst/>
          </a:prstGeom>
          <a:noFill/>
        </p:spPr>
        <p:txBody>
          <a:bodyPr wrap="square" lIns="75926" tIns="37964" rIns="75926" bIns="37964" rtlCol="0">
            <a:spAutoFit/>
          </a:bodyPr>
          <a:lstStyle>
            <a:defPPr>
              <a:defRPr lang="en-US"/>
            </a:defPPr>
          </a:lstStyle>
          <a:p>
            <a:pPr marL="445450" indent="-445450" algn="just">
              <a:buFont typeface="Wingdings" pitchFamily="2" charset="2"/>
              <a:buChar char="Ø"/>
            </a:pPr>
            <a:r>
              <a:rPr lang="en-US" sz="2728" b="1" dirty="0">
                <a:solidFill>
                  <a:schemeClr val="bg1"/>
                </a:solidFill>
                <a:ea typeface="Cambria Math" pitchFamily="18" charset="0"/>
                <a:sym typeface="Wingdings"/>
              </a:rPr>
              <a:t>The ratio of increase in length of a solid per degree rise in temperature to its original length is called coefficient of linear expansion (</a:t>
            </a:r>
            <a:r>
              <a:rPr lang="en-US" sz="2728" b="1" dirty="0">
                <a:solidFill>
                  <a:schemeClr val="bg1"/>
                </a:solidFill>
                <a:ea typeface="Cambria Math" pitchFamily="18" charset="0"/>
                <a:sym typeface="Symbol"/>
              </a:rPr>
              <a:t></a:t>
            </a:r>
            <a:r>
              <a:rPr lang="en-US" sz="2728" b="1" dirty="0">
                <a:solidFill>
                  <a:schemeClr val="bg1"/>
                </a:solidFill>
                <a:ea typeface="Cambria Math" pitchFamily="18" charset="0"/>
                <a:sym typeface="Wingdings"/>
              </a:rPr>
              <a:t>).</a:t>
            </a:r>
            <a:endParaRPr lang="en-US" sz="2728" b="1" dirty="0">
              <a:solidFill>
                <a:schemeClr val="bg1"/>
              </a:solidFill>
              <a:ea typeface="Cambria Math" pitchFamily="18" charset="0"/>
            </a:endParaRPr>
          </a:p>
        </p:txBody>
      </p:sp>
      <p:pic>
        <p:nvPicPr>
          <p:cNvPr id="7" name="Picture 3">
            <a:extLst>
              <a:ext uri="{FF2B5EF4-FFF2-40B4-BE49-F238E27FC236}">
                <a16:creationId xmlns:a16="http://schemas.microsoft.com/office/drawing/2014/main" id="{D670B25C-4171-63F0-79E3-8A8AF236A65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502496" y="4124489"/>
            <a:ext cx="5456734" cy="1179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a:extLst>
              <a:ext uri="{FF2B5EF4-FFF2-40B4-BE49-F238E27FC236}">
                <a16:creationId xmlns:a16="http://schemas.microsoft.com/office/drawing/2014/main" id="{24FA25D0-C284-C8FC-CFCC-8C525DF60F6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502496" y="5442049"/>
            <a:ext cx="5456734" cy="1018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267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BB3EFD8B-9933-B091-357A-1C464CABDCF5}"/>
              </a:ext>
            </a:extLst>
          </p:cNvPr>
          <p:cNvSpPr txBox="1"/>
          <p:nvPr/>
        </p:nvSpPr>
        <p:spPr>
          <a:xfrm>
            <a:off x="429888" y="4191700"/>
            <a:ext cx="7296816" cy="496503"/>
          </a:xfrm>
          <a:prstGeom prst="rect">
            <a:avLst/>
          </a:prstGeom>
          <a:noFill/>
        </p:spPr>
        <p:txBody>
          <a:bodyPr wrap="square" lIns="75926" tIns="37964" rIns="75926" bIns="37964" rtlCol="0">
            <a:spAutoFit/>
          </a:bodyPr>
          <a:lstStyle>
            <a:defPPr>
              <a:defRPr lang="en-US"/>
            </a:defPPr>
          </a:lstStyle>
          <a:p>
            <a:pPr marL="428382" indent="-428382">
              <a:buFont typeface="Wingdings" pitchFamily="2" charset="2"/>
              <a:buChar char="Ø"/>
              <a:tabLst>
                <a:tab pos="428382" algn="l"/>
              </a:tabLst>
            </a:pPr>
            <a:r>
              <a:rPr lang="en-US" sz="2728" b="1" dirty="0">
                <a:solidFill>
                  <a:schemeClr val="bg1"/>
                </a:solidFill>
                <a:ea typeface="Cambria Math" pitchFamily="18" charset="0"/>
                <a:sym typeface="Wingdings"/>
              </a:rPr>
              <a:t>The SI unit of </a:t>
            </a:r>
            <a:r>
              <a:rPr lang="en-US" sz="2728" b="1" dirty="0">
                <a:solidFill>
                  <a:schemeClr val="bg1"/>
                </a:solidFill>
                <a:ea typeface="Cambria Math" pitchFamily="18" charset="0"/>
                <a:sym typeface="Symbol"/>
              </a:rPr>
              <a:t> </a:t>
            </a:r>
            <a:r>
              <a:rPr lang="en-US" sz="2728" b="1" dirty="0">
                <a:solidFill>
                  <a:schemeClr val="bg1"/>
                </a:solidFill>
                <a:ea typeface="Cambria Math" pitchFamily="18" charset="0"/>
                <a:sym typeface="Wingdings"/>
              </a:rPr>
              <a:t> is K</a:t>
            </a:r>
            <a:r>
              <a:rPr lang="en-US" sz="2728" b="1" baseline="30000" dirty="0">
                <a:solidFill>
                  <a:schemeClr val="bg1"/>
                </a:solidFill>
                <a:ea typeface="Cambria Math" pitchFamily="18" charset="0"/>
                <a:sym typeface="Wingdings"/>
              </a:rPr>
              <a:t>-1</a:t>
            </a:r>
            <a:r>
              <a:rPr lang="en-US" sz="2728" b="1" dirty="0">
                <a:solidFill>
                  <a:schemeClr val="bg1"/>
                </a:solidFill>
                <a:ea typeface="Cambria Math" pitchFamily="18" charset="0"/>
                <a:sym typeface="Wingdings"/>
              </a:rPr>
              <a:t> and its CGS unit is (</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C )</a:t>
            </a:r>
            <a:r>
              <a:rPr lang="en-US" sz="2728" b="1" baseline="30000" dirty="0">
                <a:solidFill>
                  <a:schemeClr val="bg1"/>
                </a:solidFill>
                <a:ea typeface="Cambria Math" pitchFamily="18" charset="0"/>
                <a:sym typeface="Wingdings"/>
              </a:rPr>
              <a:t>-1 </a:t>
            </a:r>
            <a:r>
              <a:rPr lang="en-US" sz="2728" b="1" dirty="0">
                <a:solidFill>
                  <a:schemeClr val="bg1"/>
                </a:solidFill>
                <a:ea typeface="Cambria Math" pitchFamily="18" charset="0"/>
                <a:sym typeface="Wingdings"/>
              </a:rPr>
              <a:t>.</a:t>
            </a:r>
            <a:r>
              <a:rPr lang="en-US" sz="2728" b="1" baseline="30000" dirty="0">
                <a:solidFill>
                  <a:schemeClr val="bg1"/>
                </a:solidFill>
                <a:ea typeface="Cambria Math" pitchFamily="18" charset="0"/>
                <a:sym typeface="Wingdings"/>
              </a:rPr>
              <a:t> </a:t>
            </a:r>
            <a:endParaRPr lang="en-US" sz="2728" b="1" dirty="0">
              <a:solidFill>
                <a:schemeClr val="bg1"/>
              </a:solidFill>
              <a:ea typeface="Cambria Math" pitchFamily="18" charset="0"/>
            </a:endParaRPr>
          </a:p>
        </p:txBody>
      </p:sp>
      <p:sp>
        <p:nvSpPr>
          <p:cNvPr id="11" name="TextBox 10">
            <a:extLst>
              <a:ext uri="{FF2B5EF4-FFF2-40B4-BE49-F238E27FC236}">
                <a16:creationId xmlns:a16="http://schemas.microsoft.com/office/drawing/2014/main" id="{769ECEB0-1A56-88EE-DA57-81151F11A17C}"/>
              </a:ext>
            </a:extLst>
          </p:cNvPr>
          <p:cNvSpPr txBox="1"/>
          <p:nvPr/>
        </p:nvSpPr>
        <p:spPr>
          <a:xfrm>
            <a:off x="391236" y="5024850"/>
            <a:ext cx="7080019" cy="496503"/>
          </a:xfrm>
          <a:prstGeom prst="rect">
            <a:avLst/>
          </a:prstGeom>
          <a:noFill/>
        </p:spPr>
        <p:txBody>
          <a:bodyPr wrap="square" lIns="75926" tIns="37964" rIns="75926" bIns="37964" rtlCol="0">
            <a:spAutoFit/>
          </a:bodyPr>
          <a:lstStyle>
            <a:defPPr>
              <a:defRPr lang="en-US"/>
            </a:defPPr>
          </a:lstStyle>
          <a:p>
            <a:pPr marL="428382" indent="-428382">
              <a:buFont typeface="Wingdings" pitchFamily="2" charset="2"/>
              <a:buChar char="Ø"/>
              <a:tabLst>
                <a:tab pos="428382" algn="l"/>
              </a:tabLst>
            </a:pPr>
            <a:r>
              <a:rPr lang="en-US" sz="2728" b="1" dirty="0">
                <a:solidFill>
                  <a:schemeClr val="bg1"/>
                </a:solidFill>
                <a:ea typeface="Cambria Math" pitchFamily="18" charset="0"/>
                <a:sym typeface="Wingdings"/>
              </a:rPr>
              <a:t>The dimensional formula of </a:t>
            </a:r>
            <a:r>
              <a:rPr lang="en-US" sz="2728" b="1" dirty="0">
                <a:solidFill>
                  <a:schemeClr val="bg1"/>
                </a:solidFill>
                <a:ea typeface="Cambria Math" pitchFamily="18" charset="0"/>
                <a:sym typeface="Symbol"/>
              </a:rPr>
              <a:t></a:t>
            </a:r>
            <a:r>
              <a:rPr lang="en-US" sz="2728" b="1" dirty="0">
                <a:solidFill>
                  <a:schemeClr val="bg1"/>
                </a:solidFill>
                <a:ea typeface="Cambria Math" pitchFamily="18" charset="0"/>
                <a:sym typeface="Wingdings"/>
              </a:rPr>
              <a:t> is [M</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L</a:t>
            </a:r>
            <a:r>
              <a:rPr lang="en-US" sz="2728" b="1" baseline="30000" dirty="0">
                <a:solidFill>
                  <a:schemeClr val="bg1"/>
                </a:solidFill>
                <a:ea typeface="Cambria Math" pitchFamily="18" charset="0"/>
                <a:sym typeface="Wingdings"/>
              </a:rPr>
              <a:t>0 </a:t>
            </a:r>
            <a:r>
              <a:rPr lang="en-US" sz="2728" b="1" dirty="0">
                <a:solidFill>
                  <a:schemeClr val="bg1"/>
                </a:solidFill>
                <a:ea typeface="Cambria Math" pitchFamily="18" charset="0"/>
                <a:sym typeface="Wingdings"/>
              </a:rPr>
              <a:t>T</a:t>
            </a:r>
            <a:r>
              <a:rPr lang="en-US" sz="2728" b="1" baseline="30000" dirty="0">
                <a:solidFill>
                  <a:schemeClr val="bg1"/>
                </a:solidFill>
                <a:ea typeface="Cambria Math" pitchFamily="18" charset="0"/>
                <a:sym typeface="Wingdings"/>
              </a:rPr>
              <a:t>0 </a:t>
            </a:r>
            <a:r>
              <a:rPr lang="en-US" sz="2728" b="1" dirty="0">
                <a:solidFill>
                  <a:schemeClr val="bg1"/>
                </a:solidFill>
                <a:ea typeface="Cambria Math" pitchFamily="18" charset="0"/>
                <a:sym typeface="Wingdings"/>
              </a:rPr>
              <a:t>K</a:t>
            </a:r>
            <a:r>
              <a:rPr lang="en-US" sz="2728" b="1" baseline="30000" dirty="0">
                <a:solidFill>
                  <a:schemeClr val="bg1"/>
                </a:solidFill>
                <a:ea typeface="Cambria Math" pitchFamily="18" charset="0"/>
                <a:sym typeface="Wingdings"/>
              </a:rPr>
              <a:t>-1</a:t>
            </a:r>
            <a:r>
              <a:rPr lang="en-US" sz="2728" b="1" dirty="0">
                <a:solidFill>
                  <a:schemeClr val="bg1"/>
                </a:solidFill>
                <a:ea typeface="Cambria Math" pitchFamily="18" charset="0"/>
                <a:sym typeface="Wingdings"/>
              </a:rPr>
              <a:t>].</a:t>
            </a:r>
            <a:endParaRPr lang="en-US" sz="2728" b="1" dirty="0">
              <a:solidFill>
                <a:schemeClr val="bg1"/>
              </a:solidFill>
              <a:ea typeface="Cambria Math" pitchFamily="18" charset="0"/>
            </a:endParaRPr>
          </a:p>
        </p:txBody>
      </p:sp>
      <p:sp>
        <p:nvSpPr>
          <p:cNvPr id="23" name="TextBox 22">
            <a:extLst>
              <a:ext uri="{FF2B5EF4-FFF2-40B4-BE49-F238E27FC236}">
                <a16:creationId xmlns:a16="http://schemas.microsoft.com/office/drawing/2014/main" id="{882F5422-D43C-C6AB-716F-14FB916CC859}"/>
              </a:ext>
            </a:extLst>
          </p:cNvPr>
          <p:cNvSpPr txBox="1"/>
          <p:nvPr/>
        </p:nvSpPr>
        <p:spPr>
          <a:xfrm>
            <a:off x="429888" y="1000098"/>
            <a:ext cx="10280009" cy="1336172"/>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If </a:t>
            </a:r>
            <a:r>
              <a:rPr lang="en-US" sz="2728" b="1" i="1" dirty="0">
                <a:solidFill>
                  <a:schemeClr val="bg1"/>
                </a:solidFill>
                <a:ea typeface="Cambria Math" pitchFamily="18" charset="0"/>
                <a:sym typeface="Wingdings"/>
              </a:rPr>
              <a:t>l</a:t>
            </a:r>
            <a:r>
              <a:rPr lang="en-US" sz="2728" b="1" baseline="-25000" dirty="0">
                <a:solidFill>
                  <a:schemeClr val="bg1"/>
                </a:solidFill>
                <a:ea typeface="Cambria Math" pitchFamily="18" charset="0"/>
                <a:sym typeface="Wingdings"/>
              </a:rPr>
              <a:t>1 </a:t>
            </a:r>
            <a:r>
              <a:rPr lang="en-US" sz="2728" b="1" dirty="0">
                <a:solidFill>
                  <a:schemeClr val="bg1"/>
                </a:solidFill>
                <a:ea typeface="Cambria Math" pitchFamily="18" charset="0"/>
                <a:sym typeface="Wingdings"/>
              </a:rPr>
              <a:t>and </a:t>
            </a:r>
            <a:r>
              <a:rPr lang="en-US" sz="2728" b="1" i="1" dirty="0">
                <a:solidFill>
                  <a:schemeClr val="bg1"/>
                </a:solidFill>
                <a:ea typeface="Cambria Math" pitchFamily="18" charset="0"/>
                <a:sym typeface="Wingdings"/>
              </a:rPr>
              <a:t>l</a:t>
            </a:r>
            <a:r>
              <a:rPr lang="en-US" sz="2728" b="1" baseline="-25000" dirty="0">
                <a:solidFill>
                  <a:schemeClr val="bg1"/>
                </a:solidFill>
                <a:ea typeface="Cambria Math" pitchFamily="18" charset="0"/>
                <a:sym typeface="Wingdings"/>
              </a:rPr>
              <a:t>2</a:t>
            </a:r>
            <a:r>
              <a:rPr lang="en-US" sz="2728" b="1" dirty="0">
                <a:solidFill>
                  <a:schemeClr val="bg1"/>
                </a:solidFill>
                <a:ea typeface="Cambria Math" pitchFamily="18" charset="0"/>
                <a:sym typeface="Wingdings"/>
              </a:rPr>
              <a:t> are the lengths of a rod at two temperatures t</a:t>
            </a:r>
            <a:r>
              <a:rPr lang="en-US" sz="2728" b="1" baseline="-25000" dirty="0">
                <a:solidFill>
                  <a:schemeClr val="bg1"/>
                </a:solidFill>
                <a:ea typeface="Cambria Math" pitchFamily="18" charset="0"/>
                <a:sym typeface="Wingdings"/>
              </a:rPr>
              <a:t>1</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C and t</a:t>
            </a:r>
            <a:r>
              <a:rPr lang="en-US" sz="2728" b="1" baseline="-25000" dirty="0">
                <a:solidFill>
                  <a:schemeClr val="bg1"/>
                </a:solidFill>
                <a:ea typeface="Cambria Math" pitchFamily="18" charset="0"/>
                <a:sym typeface="Wingdings"/>
              </a:rPr>
              <a:t>2</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C respectively, and the rise in temperature of the rod is (t</a:t>
            </a:r>
            <a:r>
              <a:rPr lang="en-US" sz="2728" b="1" baseline="-25000" dirty="0">
                <a:solidFill>
                  <a:schemeClr val="bg1"/>
                </a:solidFill>
                <a:ea typeface="Cambria Math" pitchFamily="18" charset="0"/>
                <a:sym typeface="Wingdings"/>
              </a:rPr>
              <a:t>2</a:t>
            </a:r>
            <a:r>
              <a:rPr lang="en-US" sz="2728" b="1" dirty="0">
                <a:solidFill>
                  <a:schemeClr val="bg1"/>
                </a:solidFill>
                <a:ea typeface="Cambria Math" pitchFamily="18" charset="0"/>
                <a:sym typeface="Wingdings"/>
              </a:rPr>
              <a:t>-t</a:t>
            </a:r>
            <a:r>
              <a:rPr lang="en-US" sz="2728" b="1" baseline="-25000" dirty="0">
                <a:solidFill>
                  <a:schemeClr val="bg1"/>
                </a:solidFill>
                <a:ea typeface="Cambria Math" pitchFamily="18" charset="0"/>
                <a:sym typeface="Wingdings"/>
              </a:rPr>
              <a:t>1</a:t>
            </a:r>
            <a:r>
              <a:rPr lang="en-US" sz="2728" b="1" dirty="0">
                <a:solidFill>
                  <a:schemeClr val="bg1"/>
                </a:solidFill>
                <a:ea typeface="Cambria Math" pitchFamily="18" charset="0"/>
                <a:sym typeface="Wingdings"/>
              </a:rPr>
              <a:t>)</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C</a:t>
            </a:r>
            <a:r>
              <a:rPr lang="en-US" sz="2728" b="1" baseline="-25000" dirty="0">
                <a:solidFill>
                  <a:schemeClr val="bg1"/>
                </a:solidFill>
                <a:ea typeface="Cambria Math" pitchFamily="18" charset="0"/>
                <a:sym typeface="Wingdings"/>
              </a:rPr>
              <a:t> </a:t>
            </a:r>
            <a:r>
              <a:rPr lang="en-US" sz="2728" b="1" dirty="0">
                <a:solidFill>
                  <a:schemeClr val="bg1"/>
                </a:solidFill>
                <a:ea typeface="Cambria Math" pitchFamily="18" charset="0"/>
                <a:sym typeface="Wingdings"/>
              </a:rPr>
              <a:t>then coefficient of linear expansion is,</a:t>
            </a:r>
            <a:endParaRPr lang="en-US" sz="2728" b="1" dirty="0">
              <a:solidFill>
                <a:schemeClr val="bg1"/>
              </a:solidFill>
              <a:ea typeface="Cambria Math" pitchFamily="18" charset="0"/>
            </a:endParaRPr>
          </a:p>
        </p:txBody>
      </p:sp>
      <p:graphicFrame>
        <p:nvGraphicFramePr>
          <p:cNvPr id="24" name="Object 23">
            <a:extLst>
              <a:ext uri="{FF2B5EF4-FFF2-40B4-BE49-F238E27FC236}">
                <a16:creationId xmlns:a16="http://schemas.microsoft.com/office/drawing/2014/main" id="{3D174120-B675-5A53-89D3-65FCF3E3A4AF}"/>
              </a:ext>
            </a:extLst>
          </p:cNvPr>
          <p:cNvGraphicFramePr>
            <a:graphicFrameLocks noChangeAspect="1"/>
          </p:cNvGraphicFramePr>
          <p:nvPr>
            <p:extLst>
              <p:ext uri="{D42A27DB-BD31-4B8C-83A1-F6EECF244321}">
                <p14:modId xmlns:p14="http://schemas.microsoft.com/office/powerpoint/2010/main" val="1196717716"/>
              </p:ext>
            </p:extLst>
          </p:nvPr>
        </p:nvGraphicFramePr>
        <p:xfrm>
          <a:off x="1631256" y="2529926"/>
          <a:ext cx="2208706" cy="1146828"/>
        </p:xfrm>
        <a:graphic>
          <a:graphicData uri="http://schemas.openxmlformats.org/presentationml/2006/ole">
            <mc:AlternateContent xmlns:mc="http://schemas.openxmlformats.org/markup-compatibility/2006">
              <mc:Choice xmlns:v="urn:schemas-microsoft-com:vml" Requires="v">
                <p:oleObj name="Equation" r:id="rId2" imgW="661075" imgH="343016" progId="Equation.DSMT4">
                  <p:embed/>
                </p:oleObj>
              </mc:Choice>
              <mc:Fallback>
                <p:oleObj name="Equation" r:id="rId2" imgW="661075" imgH="343016" progId="Equation.DSMT4">
                  <p:embed/>
                  <p:pic>
                    <p:nvPicPr>
                      <p:cNvPr id="0" name=""/>
                      <p:cNvPicPr/>
                      <p:nvPr/>
                    </p:nvPicPr>
                    <p:blipFill>
                      <a:blip r:embed="rId3"/>
                      <a:stretch>
                        <a:fillRect/>
                      </a:stretch>
                    </p:blipFill>
                    <p:spPr>
                      <a:xfrm>
                        <a:off x="1631256" y="2529926"/>
                        <a:ext cx="2208706" cy="1146828"/>
                      </a:xfrm>
                      <a:prstGeom prst="rect">
                        <a:avLst/>
                      </a:prstGeom>
                    </p:spPr>
                  </p:pic>
                </p:oleObj>
              </mc:Fallback>
            </mc:AlternateContent>
          </a:graphicData>
        </a:graphic>
      </p:graphicFrame>
      <p:sp>
        <p:nvSpPr>
          <p:cNvPr id="25" name="TextBox 24">
            <a:extLst>
              <a:ext uri="{FF2B5EF4-FFF2-40B4-BE49-F238E27FC236}">
                <a16:creationId xmlns:a16="http://schemas.microsoft.com/office/drawing/2014/main" id="{81600F6B-9B2D-B8E6-C326-1A5B472E7AB4}"/>
              </a:ext>
            </a:extLst>
          </p:cNvPr>
          <p:cNvSpPr txBox="1"/>
          <p:nvPr/>
        </p:nvSpPr>
        <p:spPr>
          <a:xfrm>
            <a:off x="3931246" y="2815903"/>
            <a:ext cx="507154" cy="496503"/>
          </a:xfrm>
          <a:prstGeom prst="rect">
            <a:avLst/>
          </a:prstGeom>
          <a:noFill/>
        </p:spPr>
        <p:txBody>
          <a:bodyPr wrap="square" lIns="75926" tIns="37964" rIns="75926" bIns="37964" rtlCol="0">
            <a:spAutoFit/>
          </a:bodyPr>
          <a:lstStyle>
            <a:defPPr>
              <a:defRPr lang="en-US"/>
            </a:defPPr>
          </a:lstStyle>
          <a:p>
            <a:pPr>
              <a:tabLst>
                <a:tab pos="428382" algn="l"/>
              </a:tabLst>
            </a:pPr>
            <a:r>
              <a:rPr lang="en-US" sz="2728" b="1" dirty="0">
                <a:solidFill>
                  <a:schemeClr val="bg1"/>
                </a:solidFill>
                <a:ea typeface="Cambria Math" pitchFamily="18" charset="0"/>
                <a:sym typeface="Wingdings"/>
              </a:rPr>
              <a:t>or</a:t>
            </a:r>
            <a:r>
              <a:rPr lang="en-US" sz="2728" b="1" baseline="30000" dirty="0">
                <a:solidFill>
                  <a:schemeClr val="bg1"/>
                </a:solidFill>
                <a:ea typeface="Cambria Math" pitchFamily="18" charset="0"/>
                <a:sym typeface="Wingdings"/>
              </a:rPr>
              <a:t> </a:t>
            </a:r>
            <a:endParaRPr lang="en-US" sz="2728" b="1" dirty="0">
              <a:solidFill>
                <a:schemeClr val="bg1"/>
              </a:solidFill>
              <a:ea typeface="Cambria Math" pitchFamily="18" charset="0"/>
            </a:endParaRPr>
          </a:p>
        </p:txBody>
      </p:sp>
      <p:graphicFrame>
        <p:nvGraphicFramePr>
          <p:cNvPr id="26" name="Object 25">
            <a:extLst>
              <a:ext uri="{FF2B5EF4-FFF2-40B4-BE49-F238E27FC236}">
                <a16:creationId xmlns:a16="http://schemas.microsoft.com/office/drawing/2014/main" id="{645B13DD-24EA-D7F8-741D-FD8545EF67A4}"/>
              </a:ext>
            </a:extLst>
          </p:cNvPr>
          <p:cNvGraphicFramePr>
            <a:graphicFrameLocks noChangeAspect="1"/>
          </p:cNvGraphicFramePr>
          <p:nvPr>
            <p:extLst>
              <p:ext uri="{D42A27DB-BD31-4B8C-83A1-F6EECF244321}">
                <p14:modId xmlns:p14="http://schemas.microsoft.com/office/powerpoint/2010/main" val="625569994"/>
              </p:ext>
            </p:extLst>
          </p:nvPr>
        </p:nvGraphicFramePr>
        <p:xfrm>
          <a:off x="4800106" y="2454784"/>
          <a:ext cx="1490714" cy="1297111"/>
        </p:xfrm>
        <a:graphic>
          <a:graphicData uri="http://schemas.openxmlformats.org/presentationml/2006/ole">
            <mc:AlternateContent xmlns:mc="http://schemas.openxmlformats.org/markup-compatibility/2006">
              <mc:Choice xmlns:v="urn:schemas-microsoft-com:vml" Requires="v">
                <p:oleObj name="Equation" r:id="rId4" imgW="367148" imgH="318688" progId="Equation.DSMT4">
                  <p:embed/>
                </p:oleObj>
              </mc:Choice>
              <mc:Fallback>
                <p:oleObj name="Equation" r:id="rId4" imgW="367148" imgH="318688" progId="Equation.DSMT4">
                  <p:embed/>
                  <p:pic>
                    <p:nvPicPr>
                      <p:cNvPr id="0" name=""/>
                      <p:cNvPicPr/>
                      <p:nvPr/>
                    </p:nvPicPr>
                    <p:blipFill>
                      <a:blip r:embed="rId5"/>
                      <a:stretch>
                        <a:fillRect/>
                      </a:stretch>
                    </p:blipFill>
                    <p:spPr>
                      <a:xfrm>
                        <a:off x="4800106" y="2454784"/>
                        <a:ext cx="1490714" cy="1297111"/>
                      </a:xfrm>
                      <a:prstGeom prst="rect">
                        <a:avLst/>
                      </a:prstGeom>
                    </p:spPr>
                  </p:pic>
                </p:oleObj>
              </mc:Fallback>
            </mc:AlternateContent>
          </a:graphicData>
        </a:graphic>
      </p:graphicFrame>
    </p:spTree>
    <p:extLst>
      <p:ext uri="{BB962C8B-B14F-4D97-AF65-F5344CB8AC3E}">
        <p14:creationId xmlns:p14="http://schemas.microsoft.com/office/powerpoint/2010/main" val="3218146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3" grpId="0"/>
      <p:bldP spid="2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F273882-031B-1C57-E6B7-DED1EA94606A}"/>
              </a:ext>
            </a:extLst>
          </p:cNvPr>
          <p:cNvSpPr txBox="1"/>
          <p:nvPr/>
        </p:nvSpPr>
        <p:spPr>
          <a:xfrm>
            <a:off x="788857" y="717805"/>
            <a:ext cx="9707585" cy="916337"/>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sym typeface="Wingdings"/>
              </a:rPr>
              <a:t>The coefficient of linear expansion of a solid depends on the nature of the material and scale of temperature.</a:t>
            </a:r>
            <a:endParaRPr lang="en-US" sz="2728" b="1" dirty="0">
              <a:solidFill>
                <a:schemeClr val="bg1"/>
              </a:solidFill>
              <a:ea typeface="Cambria Math" pitchFamily="18" charset="0"/>
            </a:endParaRPr>
          </a:p>
        </p:txBody>
      </p:sp>
      <p:sp>
        <p:nvSpPr>
          <p:cNvPr id="7" name="TextBox 6">
            <a:extLst>
              <a:ext uri="{FF2B5EF4-FFF2-40B4-BE49-F238E27FC236}">
                <a16:creationId xmlns:a16="http://schemas.microsoft.com/office/drawing/2014/main" id="{959F6EEE-AB4B-151C-2F3B-20DD4849BC6D}"/>
              </a:ext>
            </a:extLst>
          </p:cNvPr>
          <p:cNvSpPr txBox="1"/>
          <p:nvPr/>
        </p:nvSpPr>
        <p:spPr>
          <a:xfrm>
            <a:off x="856601" y="1832864"/>
            <a:ext cx="668209"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solidFill>
                  <a:schemeClr val="tx1"/>
                </a:solidFill>
                <a:latin typeface="+mn-lt"/>
                <a:ea typeface="Cambria Math" pitchFamily="18" charset="0"/>
              </a:rPr>
              <a:t>Ex:</a:t>
            </a:r>
          </a:p>
        </p:txBody>
      </p:sp>
      <p:sp>
        <p:nvSpPr>
          <p:cNvPr id="8" name="TextBox 7">
            <a:extLst>
              <a:ext uri="{FF2B5EF4-FFF2-40B4-BE49-F238E27FC236}">
                <a16:creationId xmlns:a16="http://schemas.microsoft.com/office/drawing/2014/main" id="{E99F2948-887F-3C21-8B44-563DBD7F9F5E}"/>
              </a:ext>
            </a:extLst>
          </p:cNvPr>
          <p:cNvSpPr txBox="1"/>
          <p:nvPr/>
        </p:nvSpPr>
        <p:spPr>
          <a:xfrm>
            <a:off x="1447785" y="2039339"/>
            <a:ext cx="3786515" cy="496503"/>
          </a:xfrm>
          <a:prstGeom prst="rect">
            <a:avLst/>
          </a:prstGeom>
          <a:noFill/>
        </p:spPr>
        <p:txBody>
          <a:bodyPr wrap="square" lIns="75926" tIns="37964" rIns="75926" bIns="37964" rtlCol="0">
            <a:spAutoFit/>
          </a:bodyPr>
          <a:lstStyle>
            <a:defPPr>
              <a:defRPr lang="en-US"/>
            </a:defPPr>
          </a:lstStyle>
          <a:p>
            <a:pPr algn="just"/>
            <a:r>
              <a:rPr lang="en-US" sz="2728" b="1" dirty="0">
                <a:solidFill>
                  <a:schemeClr val="bg1"/>
                </a:solidFill>
                <a:ea typeface="Cambria Math" pitchFamily="18" charset="0"/>
              </a:rPr>
              <a:t>Iron -</a:t>
            </a:r>
            <a:r>
              <a:rPr lang="en-US" sz="2728" b="1" dirty="0">
                <a:solidFill>
                  <a:schemeClr val="bg1"/>
                </a:solidFill>
                <a:ea typeface="Cambria Math" pitchFamily="18" charset="0"/>
                <a:sym typeface="Symbol"/>
              </a:rPr>
              <a:t> = 12  10</a:t>
            </a:r>
            <a:r>
              <a:rPr lang="en-US" sz="2728" b="1" baseline="30000" dirty="0">
                <a:solidFill>
                  <a:schemeClr val="bg1"/>
                </a:solidFill>
                <a:ea typeface="Cambria Math" pitchFamily="18" charset="0"/>
                <a:sym typeface="Symbol"/>
              </a:rPr>
              <a:t>-6</a:t>
            </a:r>
            <a:r>
              <a:rPr lang="en-US" sz="2728" b="1" dirty="0">
                <a:solidFill>
                  <a:schemeClr val="bg1"/>
                </a:solidFill>
                <a:ea typeface="Cambria Math" pitchFamily="18" charset="0"/>
                <a:sym typeface="Symbol"/>
              </a:rPr>
              <a:t>/</a:t>
            </a:r>
            <a:r>
              <a:rPr lang="en-US" sz="2728" b="1" baseline="30000" dirty="0">
                <a:solidFill>
                  <a:schemeClr val="bg1"/>
                </a:solidFill>
                <a:ea typeface="Cambria Math" pitchFamily="18" charset="0"/>
                <a:sym typeface="Symbol"/>
              </a:rPr>
              <a:t>0</a:t>
            </a:r>
            <a:r>
              <a:rPr lang="en-US" sz="2728" b="1" dirty="0">
                <a:solidFill>
                  <a:schemeClr val="bg1"/>
                </a:solidFill>
                <a:ea typeface="Cambria Math" pitchFamily="18" charset="0"/>
                <a:sym typeface="Symbol"/>
              </a:rPr>
              <a:t>C</a:t>
            </a:r>
            <a:endParaRPr lang="en-US" sz="2728" b="1" dirty="0">
              <a:solidFill>
                <a:schemeClr val="bg1"/>
              </a:solidFill>
              <a:ea typeface="Cambria Math" pitchFamily="18" charset="0"/>
            </a:endParaRPr>
          </a:p>
        </p:txBody>
      </p:sp>
      <p:sp>
        <p:nvSpPr>
          <p:cNvPr id="9" name="TextBox 8">
            <a:extLst>
              <a:ext uri="{FF2B5EF4-FFF2-40B4-BE49-F238E27FC236}">
                <a16:creationId xmlns:a16="http://schemas.microsoft.com/office/drawing/2014/main" id="{F67E7946-9704-B8FE-98CD-E4E9F19F7107}"/>
              </a:ext>
            </a:extLst>
          </p:cNvPr>
          <p:cNvSpPr txBox="1"/>
          <p:nvPr/>
        </p:nvSpPr>
        <p:spPr>
          <a:xfrm>
            <a:off x="1447785" y="2659337"/>
            <a:ext cx="3786515" cy="496503"/>
          </a:xfrm>
          <a:prstGeom prst="rect">
            <a:avLst/>
          </a:prstGeom>
          <a:noFill/>
        </p:spPr>
        <p:txBody>
          <a:bodyPr wrap="square" lIns="75926" tIns="37964" rIns="75926" bIns="37964" rtlCol="0">
            <a:spAutoFit/>
          </a:bodyPr>
          <a:lstStyle>
            <a:defPPr>
              <a:defRPr lang="en-US"/>
            </a:defPPr>
          </a:lstStyle>
          <a:p>
            <a:pPr algn="just"/>
            <a:r>
              <a:rPr lang="en-US" sz="2728" b="1" dirty="0">
                <a:solidFill>
                  <a:schemeClr val="bg1"/>
                </a:solidFill>
                <a:ea typeface="Cambria Math" pitchFamily="18" charset="0"/>
              </a:rPr>
              <a:t>Copper -</a:t>
            </a:r>
            <a:r>
              <a:rPr lang="en-US" sz="2728" b="1" dirty="0">
                <a:solidFill>
                  <a:schemeClr val="bg1"/>
                </a:solidFill>
                <a:ea typeface="Cambria Math" pitchFamily="18" charset="0"/>
                <a:sym typeface="Symbol"/>
              </a:rPr>
              <a:t> = 17  10</a:t>
            </a:r>
            <a:r>
              <a:rPr lang="en-US" sz="2728" b="1" baseline="30000" dirty="0">
                <a:solidFill>
                  <a:schemeClr val="bg1"/>
                </a:solidFill>
                <a:ea typeface="Cambria Math" pitchFamily="18" charset="0"/>
                <a:sym typeface="Symbol"/>
              </a:rPr>
              <a:t>-6</a:t>
            </a:r>
            <a:r>
              <a:rPr lang="en-US" sz="2728" b="1" dirty="0">
                <a:solidFill>
                  <a:schemeClr val="bg1"/>
                </a:solidFill>
                <a:ea typeface="Cambria Math" pitchFamily="18" charset="0"/>
                <a:sym typeface="Symbol"/>
              </a:rPr>
              <a:t>/</a:t>
            </a:r>
            <a:r>
              <a:rPr lang="en-US" sz="2728" b="1" baseline="30000" dirty="0">
                <a:solidFill>
                  <a:schemeClr val="bg1"/>
                </a:solidFill>
                <a:ea typeface="Cambria Math" pitchFamily="18" charset="0"/>
                <a:sym typeface="Symbol"/>
              </a:rPr>
              <a:t>0</a:t>
            </a:r>
            <a:r>
              <a:rPr lang="en-US" sz="2728" b="1" dirty="0">
                <a:solidFill>
                  <a:schemeClr val="bg1"/>
                </a:solidFill>
                <a:ea typeface="Cambria Math" pitchFamily="18" charset="0"/>
                <a:sym typeface="Symbol"/>
              </a:rPr>
              <a:t>C</a:t>
            </a:r>
            <a:endParaRPr lang="en-US" sz="2728" b="1" dirty="0">
              <a:solidFill>
                <a:schemeClr val="bg1"/>
              </a:solidFill>
              <a:ea typeface="Cambria Math" pitchFamily="18" charset="0"/>
            </a:endParaRPr>
          </a:p>
        </p:txBody>
      </p:sp>
      <p:sp>
        <p:nvSpPr>
          <p:cNvPr id="10" name="TextBox 9">
            <a:extLst>
              <a:ext uri="{FF2B5EF4-FFF2-40B4-BE49-F238E27FC236}">
                <a16:creationId xmlns:a16="http://schemas.microsoft.com/office/drawing/2014/main" id="{FB9B7D35-3E2C-91BA-E19C-DD7A8DD7778E}"/>
              </a:ext>
            </a:extLst>
          </p:cNvPr>
          <p:cNvSpPr txBox="1"/>
          <p:nvPr/>
        </p:nvSpPr>
        <p:spPr>
          <a:xfrm>
            <a:off x="1447785" y="3270086"/>
            <a:ext cx="3786515" cy="496503"/>
          </a:xfrm>
          <a:prstGeom prst="rect">
            <a:avLst/>
          </a:prstGeom>
          <a:noFill/>
        </p:spPr>
        <p:txBody>
          <a:bodyPr wrap="square" lIns="75926" tIns="37964" rIns="75926" bIns="37964" rtlCol="0">
            <a:spAutoFit/>
          </a:bodyPr>
          <a:lstStyle>
            <a:defPPr>
              <a:defRPr lang="en-US"/>
            </a:defPPr>
          </a:lstStyle>
          <a:p>
            <a:pPr algn="just"/>
            <a:r>
              <a:rPr lang="en-US" sz="2728" b="1" dirty="0">
                <a:solidFill>
                  <a:schemeClr val="bg1"/>
                </a:solidFill>
                <a:ea typeface="Cambria Math" pitchFamily="18" charset="0"/>
              </a:rPr>
              <a:t>Brass -</a:t>
            </a:r>
            <a:r>
              <a:rPr lang="en-US" sz="2728" b="1" dirty="0">
                <a:solidFill>
                  <a:schemeClr val="bg1"/>
                </a:solidFill>
                <a:ea typeface="Cambria Math" pitchFamily="18" charset="0"/>
                <a:sym typeface="Symbol"/>
              </a:rPr>
              <a:t> = 18  10</a:t>
            </a:r>
            <a:r>
              <a:rPr lang="en-US" sz="2728" b="1" baseline="30000" dirty="0">
                <a:solidFill>
                  <a:schemeClr val="bg1"/>
                </a:solidFill>
                <a:ea typeface="Cambria Math" pitchFamily="18" charset="0"/>
                <a:sym typeface="Symbol"/>
              </a:rPr>
              <a:t>-6</a:t>
            </a:r>
            <a:r>
              <a:rPr lang="en-US" sz="2728" b="1" dirty="0">
                <a:solidFill>
                  <a:schemeClr val="bg1"/>
                </a:solidFill>
                <a:ea typeface="Cambria Math" pitchFamily="18" charset="0"/>
                <a:sym typeface="Symbol"/>
              </a:rPr>
              <a:t>/</a:t>
            </a:r>
            <a:r>
              <a:rPr lang="en-US" sz="2728" b="1" baseline="30000" dirty="0">
                <a:solidFill>
                  <a:schemeClr val="bg1"/>
                </a:solidFill>
                <a:ea typeface="Cambria Math" pitchFamily="18" charset="0"/>
                <a:sym typeface="Symbol"/>
              </a:rPr>
              <a:t>0</a:t>
            </a:r>
            <a:r>
              <a:rPr lang="en-US" sz="2728" b="1" dirty="0">
                <a:solidFill>
                  <a:schemeClr val="bg1"/>
                </a:solidFill>
                <a:ea typeface="Cambria Math" pitchFamily="18" charset="0"/>
                <a:sym typeface="Symbol"/>
              </a:rPr>
              <a:t>C</a:t>
            </a:r>
            <a:endParaRPr lang="en-US" sz="2728" b="1" dirty="0">
              <a:solidFill>
                <a:schemeClr val="bg1"/>
              </a:solidFill>
              <a:ea typeface="Cambria Math" pitchFamily="18" charset="0"/>
            </a:endParaRPr>
          </a:p>
        </p:txBody>
      </p:sp>
      <p:sp>
        <p:nvSpPr>
          <p:cNvPr id="11" name="TextBox 10">
            <a:extLst>
              <a:ext uri="{FF2B5EF4-FFF2-40B4-BE49-F238E27FC236}">
                <a16:creationId xmlns:a16="http://schemas.microsoft.com/office/drawing/2014/main" id="{9774DF7A-D5AA-990E-24E8-A411961B5FD8}"/>
              </a:ext>
            </a:extLst>
          </p:cNvPr>
          <p:cNvSpPr txBox="1"/>
          <p:nvPr/>
        </p:nvSpPr>
        <p:spPr>
          <a:xfrm>
            <a:off x="641460" y="3858502"/>
            <a:ext cx="8893621" cy="496503"/>
          </a:xfrm>
          <a:prstGeom prst="rect">
            <a:avLst/>
          </a:prstGeom>
          <a:noFill/>
        </p:spPr>
        <p:txBody>
          <a:bodyPr wrap="square" lIns="75926" tIns="37964" rIns="75926" bIns="37964" rtlCol="0">
            <a:spAutoFit/>
          </a:bodyPr>
          <a:lstStyle>
            <a:defPPr>
              <a:defRPr lang="en-US"/>
            </a:defPPr>
          </a:lstStyle>
          <a:p>
            <a:pPr algn="just"/>
            <a:r>
              <a:rPr lang="en-US" sz="2728" b="1" dirty="0">
                <a:solidFill>
                  <a:schemeClr val="bg1"/>
                </a:solidFill>
                <a:ea typeface="Cambria Math" pitchFamily="18" charset="0"/>
              </a:rPr>
              <a:t>The linear expansion of a solid depends on three factors.</a:t>
            </a:r>
          </a:p>
        </p:txBody>
      </p:sp>
      <p:sp>
        <p:nvSpPr>
          <p:cNvPr id="12" name="TextBox 11">
            <a:extLst>
              <a:ext uri="{FF2B5EF4-FFF2-40B4-BE49-F238E27FC236}">
                <a16:creationId xmlns:a16="http://schemas.microsoft.com/office/drawing/2014/main" id="{F0A01D4A-0B97-CE3B-8F73-F8EEDE5136EC}"/>
              </a:ext>
            </a:extLst>
          </p:cNvPr>
          <p:cNvSpPr txBox="1"/>
          <p:nvPr/>
        </p:nvSpPr>
        <p:spPr>
          <a:xfrm>
            <a:off x="1383934" y="4355005"/>
            <a:ext cx="4269110" cy="496503"/>
          </a:xfrm>
          <a:prstGeom prst="rect">
            <a:avLst/>
          </a:prstGeom>
          <a:noFill/>
        </p:spPr>
        <p:txBody>
          <a:bodyPr wrap="square" lIns="75926" tIns="37964" rIns="75926" bIns="37964" rtlCol="0">
            <a:spAutoFit/>
          </a:bodyPr>
          <a:lstStyle>
            <a:defPPr>
              <a:defRPr lang="en-US"/>
            </a:defPPr>
          </a:lstStyle>
          <a:p>
            <a:pPr algn="just"/>
            <a:r>
              <a:rPr lang="en-US" sz="2728" b="1" dirty="0">
                <a:solidFill>
                  <a:schemeClr val="bg1"/>
                </a:solidFill>
                <a:ea typeface="Cambria Math" pitchFamily="18" charset="0"/>
              </a:rPr>
              <a:t>a) Its original length (</a:t>
            </a:r>
            <a:r>
              <a:rPr lang="en-US" sz="2728" b="1" i="1" dirty="0">
                <a:solidFill>
                  <a:schemeClr val="bg1"/>
                </a:solidFill>
                <a:ea typeface="Cambria Math" pitchFamily="18" charset="0"/>
              </a:rPr>
              <a:t>l</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a:t>
            </a:r>
          </a:p>
        </p:txBody>
      </p:sp>
      <p:sp>
        <p:nvSpPr>
          <p:cNvPr id="13" name="TextBox 12">
            <a:extLst>
              <a:ext uri="{FF2B5EF4-FFF2-40B4-BE49-F238E27FC236}">
                <a16:creationId xmlns:a16="http://schemas.microsoft.com/office/drawing/2014/main" id="{94EBDA65-F3EF-9582-DA1C-40874D600737}"/>
              </a:ext>
            </a:extLst>
          </p:cNvPr>
          <p:cNvSpPr txBox="1"/>
          <p:nvPr/>
        </p:nvSpPr>
        <p:spPr>
          <a:xfrm>
            <a:off x="1373539" y="4982093"/>
            <a:ext cx="5219451" cy="496503"/>
          </a:xfrm>
          <a:prstGeom prst="rect">
            <a:avLst/>
          </a:prstGeom>
          <a:noFill/>
        </p:spPr>
        <p:txBody>
          <a:bodyPr wrap="square" lIns="75926" tIns="37964" rIns="75926" bIns="37964" rtlCol="0">
            <a:spAutoFit/>
          </a:bodyPr>
          <a:lstStyle>
            <a:defPPr>
              <a:defRPr lang="en-US"/>
            </a:defPPr>
          </a:lstStyle>
          <a:p>
            <a:pPr algn="just"/>
            <a:r>
              <a:rPr lang="en-US" sz="2728" b="1" dirty="0">
                <a:solidFill>
                  <a:schemeClr val="bg1"/>
                </a:solidFill>
                <a:ea typeface="Cambria Math" pitchFamily="18" charset="0"/>
              </a:rPr>
              <a:t>b) The nature of the material (</a:t>
            </a:r>
            <a:r>
              <a:rPr lang="en-US" sz="2728" b="1" dirty="0">
                <a:solidFill>
                  <a:schemeClr val="bg1"/>
                </a:solidFill>
                <a:ea typeface="Cambria Math" pitchFamily="18" charset="0"/>
                <a:sym typeface="Symbol"/>
              </a:rPr>
              <a:t></a:t>
            </a:r>
            <a:r>
              <a:rPr lang="en-US" sz="2728" b="1" dirty="0">
                <a:solidFill>
                  <a:schemeClr val="bg1"/>
                </a:solidFill>
                <a:ea typeface="Cambria Math" pitchFamily="18" charset="0"/>
              </a:rPr>
              <a:t>)</a:t>
            </a:r>
          </a:p>
        </p:txBody>
      </p:sp>
      <p:sp>
        <p:nvSpPr>
          <p:cNvPr id="14" name="TextBox 13">
            <a:extLst>
              <a:ext uri="{FF2B5EF4-FFF2-40B4-BE49-F238E27FC236}">
                <a16:creationId xmlns:a16="http://schemas.microsoft.com/office/drawing/2014/main" id="{7E1FE703-5555-F0AA-5E62-A445228FEC9B}"/>
              </a:ext>
            </a:extLst>
          </p:cNvPr>
          <p:cNvSpPr txBox="1"/>
          <p:nvPr/>
        </p:nvSpPr>
        <p:spPr>
          <a:xfrm>
            <a:off x="1373540" y="5562149"/>
            <a:ext cx="5066505" cy="496503"/>
          </a:xfrm>
          <a:prstGeom prst="rect">
            <a:avLst/>
          </a:prstGeom>
          <a:noFill/>
        </p:spPr>
        <p:txBody>
          <a:bodyPr wrap="square" lIns="75926" tIns="37964" rIns="75926" bIns="37964" rtlCol="0">
            <a:spAutoFit/>
          </a:bodyPr>
          <a:lstStyle>
            <a:defPPr>
              <a:defRPr lang="en-US"/>
            </a:defPPr>
          </a:lstStyle>
          <a:p>
            <a:pPr algn="just"/>
            <a:r>
              <a:rPr lang="en-US" sz="2728" b="1" dirty="0">
                <a:solidFill>
                  <a:schemeClr val="bg1"/>
                </a:solidFill>
                <a:ea typeface="Cambria Math" pitchFamily="18" charset="0"/>
              </a:rPr>
              <a:t>c) Change in temperature (t</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 – t</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a:t>
            </a:r>
          </a:p>
        </p:txBody>
      </p:sp>
    </p:spTree>
    <p:extLst>
      <p:ext uri="{BB962C8B-B14F-4D97-AF65-F5344CB8AC3E}">
        <p14:creationId xmlns:p14="http://schemas.microsoft.com/office/powerpoint/2010/main" val="285209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iterate type="lt">
                                    <p:tmPct val="10000"/>
                                  </p:iterate>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iterate type="lt">
                                    <p:tmPct val="10000"/>
                                  </p:iterate>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iterate type="lt">
                                    <p:tmPct val="10000"/>
                                  </p:iterate>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 Diagonal Corner Rectangle 1">
            <a:extLst>
              <a:ext uri="{FF2B5EF4-FFF2-40B4-BE49-F238E27FC236}">
                <a16:creationId xmlns:a16="http://schemas.microsoft.com/office/drawing/2014/main" id="{46A0433B-8927-2C84-F545-B1711E695DD4}"/>
              </a:ext>
            </a:extLst>
          </p:cNvPr>
          <p:cNvSpPr/>
          <p:nvPr/>
        </p:nvSpPr>
        <p:spPr>
          <a:xfrm>
            <a:off x="2082191" y="3788073"/>
            <a:ext cx="3583327" cy="867059"/>
          </a:xfrm>
          <a:prstGeom prst="round2DiagRect">
            <a:avLst/>
          </a:prstGeom>
          <a:ln>
            <a:noFill/>
          </a:ln>
          <a:effectLst/>
          <a:scene3d>
            <a:camera prst="orthographicFront">
              <a:rot lat="0" lon="0" rev="0"/>
            </a:camera>
            <a:lightRig rig="glow" dir="t">
              <a:rot lat="0" lon="0" rev="14100000"/>
            </a:lightRig>
          </a:scene3d>
          <a:sp3d prstMaterial="softEdge">
            <a:bevelT w="127000" prst="artDeco"/>
          </a:sp3d>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endParaRPr lang="en-US" sz="1754">
              <a:solidFill>
                <a:schemeClr val="bg1"/>
              </a:solidFill>
            </a:endParaRPr>
          </a:p>
        </p:txBody>
      </p:sp>
      <p:sp>
        <p:nvSpPr>
          <p:cNvPr id="29" name="TextBox 28">
            <a:extLst>
              <a:ext uri="{FF2B5EF4-FFF2-40B4-BE49-F238E27FC236}">
                <a16:creationId xmlns:a16="http://schemas.microsoft.com/office/drawing/2014/main" id="{65FD0C6B-12B9-56D8-C3F5-A56CD3B935E0}"/>
              </a:ext>
            </a:extLst>
          </p:cNvPr>
          <p:cNvSpPr txBox="1"/>
          <p:nvPr/>
        </p:nvSpPr>
        <p:spPr>
          <a:xfrm>
            <a:off x="1626475" y="2927872"/>
            <a:ext cx="4835231" cy="496503"/>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chemeClr val="bg1"/>
                </a:solidFill>
                <a:ea typeface="Cambria Math" pitchFamily="18" charset="0"/>
                <a:cs typeface="Times New Roman" pitchFamily="18" charset="0"/>
                <a:sym typeface="Wingdings"/>
              </a:rPr>
              <a:t>Percentage change in length</a:t>
            </a:r>
            <a:endParaRPr lang="en-US" sz="2728" b="1" dirty="0">
              <a:solidFill>
                <a:schemeClr val="bg1"/>
              </a:solidFill>
              <a:ea typeface="Cambria Math" pitchFamily="18" charset="0"/>
              <a:cs typeface="Times New Roman" pitchFamily="18" charset="0"/>
            </a:endParaRPr>
          </a:p>
        </p:txBody>
      </p:sp>
      <p:sp>
        <p:nvSpPr>
          <p:cNvPr id="30" name="TextBox 29">
            <a:extLst>
              <a:ext uri="{FF2B5EF4-FFF2-40B4-BE49-F238E27FC236}">
                <a16:creationId xmlns:a16="http://schemas.microsoft.com/office/drawing/2014/main" id="{DDF5A535-9A0D-2103-A441-425591D44CAA}"/>
              </a:ext>
            </a:extLst>
          </p:cNvPr>
          <p:cNvSpPr txBox="1"/>
          <p:nvPr/>
        </p:nvSpPr>
        <p:spPr>
          <a:xfrm>
            <a:off x="1551498" y="628180"/>
            <a:ext cx="4652166"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Final length </a:t>
            </a:r>
            <a:r>
              <a:rPr lang="en-US" sz="2728" b="1" i="1" dirty="0">
                <a:solidFill>
                  <a:schemeClr val="bg1"/>
                </a:solidFill>
                <a:cs typeface="Times New Roman" pitchFamily="18" charset="0"/>
              </a:rPr>
              <a:t>l</a:t>
            </a:r>
            <a:r>
              <a:rPr lang="en-US" sz="2728" b="1" baseline="-25000" dirty="0">
                <a:solidFill>
                  <a:schemeClr val="bg1"/>
                </a:solidFill>
                <a:cs typeface="Times New Roman" pitchFamily="18" charset="0"/>
              </a:rPr>
              <a:t>2 </a:t>
            </a:r>
            <a:r>
              <a:rPr lang="en-US" sz="2728" b="1" dirty="0">
                <a:solidFill>
                  <a:schemeClr val="bg1"/>
                </a:solidFill>
                <a:cs typeface="Times New Roman" pitchFamily="18" charset="0"/>
              </a:rPr>
              <a:t>= </a:t>
            </a:r>
            <a:r>
              <a:rPr lang="en-US" sz="2728" b="1" i="1" dirty="0">
                <a:solidFill>
                  <a:schemeClr val="bg1"/>
                </a:solidFill>
                <a:cs typeface="Times New Roman" pitchFamily="18" charset="0"/>
              </a:rPr>
              <a:t>l</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rPr>
              <a:t>[1 + </a:t>
            </a:r>
            <a:r>
              <a:rPr lang="en-US" sz="2728" b="1" dirty="0">
                <a:solidFill>
                  <a:schemeClr val="bg1"/>
                </a:solidFill>
                <a:cs typeface="Times New Roman" pitchFamily="18" charset="0"/>
                <a:sym typeface="Symbol"/>
              </a:rPr>
              <a:t> (t</a:t>
            </a:r>
            <a:r>
              <a:rPr lang="en-US" sz="2728" b="1" baseline="-25000" dirty="0">
                <a:solidFill>
                  <a:schemeClr val="bg1"/>
                </a:solidFill>
                <a:cs typeface="Times New Roman" pitchFamily="18" charset="0"/>
                <a:sym typeface="Symbol"/>
              </a:rPr>
              <a:t>2 </a:t>
            </a:r>
            <a:r>
              <a:rPr lang="en-US" sz="2728" b="1" dirty="0">
                <a:solidFill>
                  <a:schemeClr val="bg1"/>
                </a:solidFill>
                <a:cs typeface="Times New Roman" pitchFamily="18" charset="0"/>
                <a:sym typeface="Symbol"/>
              </a:rPr>
              <a:t>- t</a:t>
            </a:r>
            <a:r>
              <a:rPr lang="en-US" sz="2728" b="1" baseline="-25000" dirty="0">
                <a:solidFill>
                  <a:schemeClr val="bg1"/>
                </a:solidFill>
                <a:cs typeface="Times New Roman" pitchFamily="18" charset="0"/>
                <a:sym typeface="Symbol"/>
              </a:rPr>
              <a:t>1</a:t>
            </a:r>
            <a:r>
              <a:rPr lang="en-US" sz="2728" b="1" dirty="0">
                <a:solidFill>
                  <a:schemeClr val="bg1"/>
                </a:solidFill>
                <a:cs typeface="Times New Roman" pitchFamily="18" charset="0"/>
                <a:sym typeface="Symbol"/>
              </a:rPr>
              <a:t>)]</a:t>
            </a:r>
            <a:endParaRPr lang="en-US" sz="2728" b="1" baseline="-25000" dirty="0">
              <a:solidFill>
                <a:schemeClr val="bg1"/>
              </a:solidFill>
              <a:cs typeface="Times New Roman" pitchFamily="18" charset="0"/>
            </a:endParaRPr>
          </a:p>
        </p:txBody>
      </p:sp>
      <p:sp>
        <p:nvSpPr>
          <p:cNvPr id="31" name="TextBox 30">
            <a:extLst>
              <a:ext uri="{FF2B5EF4-FFF2-40B4-BE49-F238E27FC236}">
                <a16:creationId xmlns:a16="http://schemas.microsoft.com/office/drawing/2014/main" id="{D381B3E1-5F79-F875-A5EC-61B73CC13685}"/>
              </a:ext>
            </a:extLst>
          </p:cNvPr>
          <p:cNvSpPr txBox="1"/>
          <p:nvPr/>
        </p:nvSpPr>
        <p:spPr>
          <a:xfrm>
            <a:off x="1551499" y="1387634"/>
            <a:ext cx="5829201"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Change in length   </a:t>
            </a:r>
            <a:r>
              <a:rPr lang="en-US" sz="2728" b="1" i="1" dirty="0">
                <a:solidFill>
                  <a:schemeClr val="bg1"/>
                </a:solidFill>
                <a:cs typeface="Times New Roman" pitchFamily="18" charset="0"/>
              </a:rPr>
              <a:t>l</a:t>
            </a:r>
            <a:r>
              <a:rPr lang="en-US" sz="2728" b="1" baseline="-25000" dirty="0">
                <a:solidFill>
                  <a:schemeClr val="bg1"/>
                </a:solidFill>
                <a:cs typeface="Times New Roman" pitchFamily="18" charset="0"/>
              </a:rPr>
              <a:t>2 </a:t>
            </a:r>
            <a:r>
              <a:rPr lang="en-US" sz="2728" b="1" dirty="0">
                <a:solidFill>
                  <a:schemeClr val="bg1"/>
                </a:solidFill>
                <a:cs typeface="Times New Roman" pitchFamily="18" charset="0"/>
              </a:rPr>
              <a:t>- </a:t>
            </a:r>
            <a:r>
              <a:rPr lang="en-US" sz="2728" b="1" i="1" dirty="0">
                <a:solidFill>
                  <a:schemeClr val="bg1"/>
                </a:solidFill>
                <a:cs typeface="Times New Roman" pitchFamily="18" charset="0"/>
              </a:rPr>
              <a:t>l</a:t>
            </a:r>
            <a:r>
              <a:rPr lang="en-US" sz="2728" b="1" i="1" baseline="-25000" dirty="0">
                <a:solidFill>
                  <a:schemeClr val="bg1"/>
                </a:solidFill>
                <a:cs typeface="Times New Roman" pitchFamily="18" charset="0"/>
              </a:rPr>
              <a:t>1</a:t>
            </a:r>
            <a:r>
              <a:rPr lang="en-US" sz="2728" b="1" dirty="0">
                <a:solidFill>
                  <a:schemeClr val="bg1"/>
                </a:solidFill>
                <a:cs typeface="Times New Roman" pitchFamily="18" charset="0"/>
              </a:rPr>
              <a:t>= </a:t>
            </a:r>
            <a:r>
              <a:rPr lang="en-US" sz="2728" b="1" dirty="0">
                <a:solidFill>
                  <a:schemeClr val="bg1"/>
                </a:solidFill>
                <a:cs typeface="Times New Roman" pitchFamily="18" charset="0"/>
                <a:sym typeface="Symbol"/>
              </a:rPr>
              <a:t></a:t>
            </a:r>
            <a:r>
              <a:rPr lang="en-US" sz="2728" b="1" i="1" dirty="0">
                <a:solidFill>
                  <a:schemeClr val="bg1"/>
                </a:solidFill>
                <a:cs typeface="Times New Roman" pitchFamily="18" charset="0"/>
              </a:rPr>
              <a:t>l</a:t>
            </a:r>
            <a:r>
              <a:rPr lang="en-US" sz="2728" b="1" dirty="0">
                <a:solidFill>
                  <a:schemeClr val="bg1"/>
                </a:solidFill>
                <a:cs typeface="Times New Roman" pitchFamily="18" charset="0"/>
              </a:rPr>
              <a:t> = </a:t>
            </a:r>
            <a:r>
              <a:rPr lang="en-US" sz="2728" b="1" dirty="0">
                <a:solidFill>
                  <a:schemeClr val="bg1"/>
                </a:solidFill>
                <a:cs typeface="Times New Roman" pitchFamily="18" charset="0"/>
                <a:sym typeface="Symbol"/>
              </a:rPr>
              <a:t></a:t>
            </a:r>
            <a:r>
              <a:rPr lang="en-US" sz="2728" b="1" i="1" dirty="0">
                <a:solidFill>
                  <a:schemeClr val="bg1"/>
                </a:solidFill>
                <a:cs typeface="Times New Roman" pitchFamily="18" charset="0"/>
                <a:sym typeface="Symbol"/>
              </a:rPr>
              <a:t>l</a:t>
            </a:r>
            <a:r>
              <a:rPr lang="en-US" sz="2728" b="1" baseline="-25000" dirty="0">
                <a:solidFill>
                  <a:schemeClr val="bg1"/>
                </a:solidFill>
                <a:cs typeface="Times New Roman" pitchFamily="18" charset="0"/>
                <a:sym typeface="Symbol"/>
              </a:rPr>
              <a:t>1</a:t>
            </a:r>
            <a:r>
              <a:rPr lang="en-US" sz="2728" b="1" dirty="0">
                <a:solidFill>
                  <a:schemeClr val="bg1"/>
                </a:solidFill>
                <a:cs typeface="Times New Roman" pitchFamily="18" charset="0"/>
                <a:sym typeface="Symbol"/>
              </a:rPr>
              <a:t> (t</a:t>
            </a:r>
            <a:r>
              <a:rPr lang="en-US" sz="2728" b="1" baseline="-25000" dirty="0">
                <a:solidFill>
                  <a:schemeClr val="bg1"/>
                </a:solidFill>
                <a:cs typeface="Times New Roman" pitchFamily="18" charset="0"/>
                <a:sym typeface="Symbol"/>
              </a:rPr>
              <a:t>2 </a:t>
            </a:r>
            <a:r>
              <a:rPr lang="en-US" sz="2728" b="1" dirty="0">
                <a:solidFill>
                  <a:schemeClr val="bg1"/>
                </a:solidFill>
                <a:cs typeface="Times New Roman" pitchFamily="18" charset="0"/>
                <a:sym typeface="Symbol"/>
              </a:rPr>
              <a:t>- t</a:t>
            </a:r>
            <a:r>
              <a:rPr lang="en-US" sz="2728" b="1" baseline="-25000" dirty="0">
                <a:solidFill>
                  <a:schemeClr val="bg1"/>
                </a:solidFill>
                <a:cs typeface="Times New Roman" pitchFamily="18" charset="0"/>
                <a:sym typeface="Symbol"/>
              </a:rPr>
              <a:t>1</a:t>
            </a:r>
            <a:r>
              <a:rPr lang="en-US" sz="2728" b="1" dirty="0">
                <a:solidFill>
                  <a:schemeClr val="bg1"/>
                </a:solidFill>
                <a:cs typeface="Times New Roman" pitchFamily="18" charset="0"/>
                <a:sym typeface="Symbol"/>
              </a:rPr>
              <a:t>)</a:t>
            </a:r>
            <a:endParaRPr lang="en-US" sz="2728" b="1" baseline="-25000" dirty="0">
              <a:solidFill>
                <a:schemeClr val="bg1"/>
              </a:solidFill>
              <a:cs typeface="Times New Roman" pitchFamily="18" charset="0"/>
            </a:endParaRPr>
          </a:p>
        </p:txBody>
      </p:sp>
      <p:sp>
        <p:nvSpPr>
          <p:cNvPr id="32" name="TextBox 31">
            <a:extLst>
              <a:ext uri="{FF2B5EF4-FFF2-40B4-BE49-F238E27FC236}">
                <a16:creationId xmlns:a16="http://schemas.microsoft.com/office/drawing/2014/main" id="{5B13147A-477E-2FDA-7895-00207B5E698E}"/>
              </a:ext>
            </a:extLst>
          </p:cNvPr>
          <p:cNvSpPr txBox="1"/>
          <p:nvPr/>
        </p:nvSpPr>
        <p:spPr>
          <a:xfrm>
            <a:off x="1586409" y="2147088"/>
            <a:ext cx="6296917" cy="512128"/>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Final temperature		t</a:t>
            </a:r>
            <a:r>
              <a:rPr lang="en-US" sz="2728" b="1" baseline="-25000" dirty="0">
                <a:solidFill>
                  <a:schemeClr val="bg1"/>
                </a:solidFill>
                <a:cs typeface="Times New Roman" pitchFamily="18" charset="0"/>
              </a:rPr>
              <a:t>2</a:t>
            </a:r>
            <a:r>
              <a:rPr lang="en-US" sz="2728" b="1" dirty="0">
                <a:solidFill>
                  <a:schemeClr val="bg1"/>
                </a:solidFill>
                <a:cs typeface="Times New Roman" pitchFamily="18" charset="0"/>
              </a:rPr>
              <a:t> =		+ t</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rPr>
              <a:t> </a:t>
            </a:r>
            <a:endParaRPr lang="en-US" sz="2728" b="1" baseline="-25000" dirty="0">
              <a:solidFill>
                <a:schemeClr val="bg1"/>
              </a:solidFill>
              <a:cs typeface="Times New Roman" pitchFamily="18" charset="0"/>
            </a:endParaRPr>
          </a:p>
        </p:txBody>
      </p:sp>
      <p:grpSp>
        <p:nvGrpSpPr>
          <p:cNvPr id="40" name="Group 39">
            <a:extLst>
              <a:ext uri="{FF2B5EF4-FFF2-40B4-BE49-F238E27FC236}">
                <a16:creationId xmlns:a16="http://schemas.microsoft.com/office/drawing/2014/main" id="{10487C66-783A-044B-7743-E7AAF0218EA0}"/>
              </a:ext>
            </a:extLst>
          </p:cNvPr>
          <p:cNvGrpSpPr/>
          <p:nvPr/>
        </p:nvGrpSpPr>
        <p:grpSpPr>
          <a:xfrm>
            <a:off x="2225017" y="3886203"/>
            <a:ext cx="3052219" cy="793124"/>
            <a:chOff x="1133475" y="3614036"/>
            <a:chExt cx="2815350" cy="814004"/>
          </a:xfrm>
        </p:grpSpPr>
        <p:grpSp>
          <p:nvGrpSpPr>
            <p:cNvPr id="41" name="Group 40">
              <a:extLst>
                <a:ext uri="{FF2B5EF4-FFF2-40B4-BE49-F238E27FC236}">
                  <a16:creationId xmlns:a16="http://schemas.microsoft.com/office/drawing/2014/main" id="{1D358B6F-1399-8F69-1152-A8FEFF29679E}"/>
                </a:ext>
              </a:extLst>
            </p:cNvPr>
            <p:cNvGrpSpPr/>
            <p:nvPr/>
          </p:nvGrpSpPr>
          <p:grpSpPr>
            <a:xfrm>
              <a:off x="1133475" y="3614036"/>
              <a:ext cx="1419012" cy="814004"/>
              <a:chOff x="1133475" y="3614036"/>
              <a:chExt cx="1419012" cy="814004"/>
            </a:xfrm>
          </p:grpSpPr>
          <p:grpSp>
            <p:nvGrpSpPr>
              <p:cNvPr id="43" name="Group 42">
                <a:extLst>
                  <a:ext uri="{FF2B5EF4-FFF2-40B4-BE49-F238E27FC236}">
                    <a16:creationId xmlns:a16="http://schemas.microsoft.com/office/drawing/2014/main" id="{626B1029-8728-65F4-889F-8DDE270BE200}"/>
                  </a:ext>
                </a:extLst>
              </p:cNvPr>
              <p:cNvGrpSpPr/>
              <p:nvPr/>
            </p:nvGrpSpPr>
            <p:grpSpPr>
              <a:xfrm>
                <a:off x="1133475" y="3614036"/>
                <a:ext cx="390525" cy="710314"/>
                <a:chOff x="1133475" y="3409950"/>
                <a:chExt cx="390525" cy="710314"/>
              </a:xfrm>
            </p:grpSpPr>
            <p:sp>
              <p:nvSpPr>
                <p:cNvPr id="46" name="TextBox 45">
                  <a:extLst>
                    <a:ext uri="{FF2B5EF4-FFF2-40B4-BE49-F238E27FC236}">
                      <a16:creationId xmlns:a16="http://schemas.microsoft.com/office/drawing/2014/main" id="{9DAD67DC-AFD0-E4CB-DC84-DF9796CD3E1D}"/>
                    </a:ext>
                  </a:extLst>
                </p:cNvPr>
                <p:cNvSpPr txBox="1"/>
                <p:nvPr/>
              </p:nvSpPr>
              <p:spPr>
                <a:xfrm>
                  <a:off x="1133475" y="3409950"/>
                  <a:ext cx="390525" cy="386464"/>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1949" b="1">
                      <a:solidFill>
                        <a:schemeClr val="bg1"/>
                      </a:solidFill>
                      <a:latin typeface="Bookman Old Style" panose="02050604050505020204" pitchFamily="18" charset="0"/>
                      <a:ea typeface="Cambria Math" pitchFamily="18" charset="0"/>
                      <a:cs typeface="Times New Roman" pitchFamily="18" charset="0"/>
                      <a:sym typeface="Symbol"/>
                    </a:rPr>
                    <a:t></a:t>
                  </a:r>
                  <a:r>
                    <a:rPr lang="en-US" sz="1949" b="1" i="1">
                      <a:solidFill>
                        <a:schemeClr val="bg1"/>
                      </a:solidFill>
                      <a:latin typeface="Bookman Old Style" panose="02050604050505020204" pitchFamily="18" charset="0"/>
                      <a:ea typeface="Cambria Math" pitchFamily="18" charset="0"/>
                      <a:cs typeface="Times New Roman" pitchFamily="18" charset="0"/>
                      <a:sym typeface="Symbol"/>
                    </a:rPr>
                    <a:t>l</a:t>
                  </a:r>
                  <a:endParaRPr lang="en-US" sz="1949" b="1" i="1">
                    <a:solidFill>
                      <a:schemeClr val="bg1"/>
                    </a:solidFill>
                    <a:latin typeface="Bookman Old Style" panose="02050604050505020204" pitchFamily="18" charset="0"/>
                    <a:ea typeface="Cambria Math" panose="02040503050406030204" pitchFamily="18" charset="0"/>
                    <a:cs typeface="Times New Roman" panose="02020603050405020304" pitchFamily="18" charset="0"/>
                  </a:endParaRPr>
                </a:p>
              </p:txBody>
            </p:sp>
            <p:sp>
              <p:nvSpPr>
                <p:cNvPr id="47" name="TextBox 46">
                  <a:extLst>
                    <a:ext uri="{FF2B5EF4-FFF2-40B4-BE49-F238E27FC236}">
                      <a16:creationId xmlns:a16="http://schemas.microsoft.com/office/drawing/2014/main" id="{4D53F9DD-28A9-96A9-B51B-0FEBA77AE2C9}"/>
                    </a:ext>
                  </a:extLst>
                </p:cNvPr>
                <p:cNvSpPr txBox="1"/>
                <p:nvPr/>
              </p:nvSpPr>
              <p:spPr>
                <a:xfrm>
                  <a:off x="1233470" y="3733800"/>
                  <a:ext cx="266734" cy="386464"/>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1949" b="1" i="1">
                      <a:solidFill>
                        <a:schemeClr val="bg1"/>
                      </a:solidFill>
                      <a:latin typeface="Bookman Old Style" panose="02050604050505020204" pitchFamily="18" charset="0"/>
                      <a:ea typeface="Cambria Math" pitchFamily="18" charset="0"/>
                      <a:cs typeface="Times New Roman" pitchFamily="18" charset="0"/>
                      <a:sym typeface="Symbol"/>
                    </a:rPr>
                    <a:t>l</a:t>
                  </a:r>
                  <a:endParaRPr lang="en-US" sz="1949" b="1" i="1">
                    <a:solidFill>
                      <a:schemeClr val="bg1"/>
                    </a:solidFill>
                    <a:latin typeface="Bookman Old Style" panose="02050604050505020204" pitchFamily="18" charset="0"/>
                    <a:ea typeface="Cambria Math" pitchFamily="18" charset="0"/>
                    <a:cs typeface="Times New Roman" pitchFamily="18" charset="0"/>
                  </a:endParaRPr>
                </a:p>
              </p:txBody>
            </p:sp>
            <p:cxnSp>
              <p:nvCxnSpPr>
                <p:cNvPr id="48" name="Straight Connector 47">
                  <a:extLst>
                    <a:ext uri="{FF2B5EF4-FFF2-40B4-BE49-F238E27FC236}">
                      <a16:creationId xmlns:a16="http://schemas.microsoft.com/office/drawing/2014/main" id="{F19331E3-10F9-F541-E63C-57FE04A81789}"/>
                    </a:ext>
                  </a:extLst>
                </p:cNvPr>
                <p:cNvCxnSpPr/>
                <p:nvPr/>
              </p:nvCxnSpPr>
              <p:spPr>
                <a:xfrm>
                  <a:off x="1162050" y="3767839"/>
                  <a:ext cx="34602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0F775B23-7DC8-F26E-B0BF-4FD0E6C49CB5}"/>
                  </a:ext>
                </a:extLst>
              </p:cNvPr>
              <p:cNvSpPr txBox="1"/>
              <p:nvPr/>
            </p:nvSpPr>
            <p:spPr>
              <a:xfrm>
                <a:off x="1549904" y="3733800"/>
                <a:ext cx="266734" cy="694240"/>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1949" b="1">
                    <a:solidFill>
                      <a:schemeClr val="bg1"/>
                    </a:solidFill>
                    <a:latin typeface="Bookman Old Style" panose="02050604050505020204" pitchFamily="18" charset="0"/>
                    <a:ea typeface="Cambria Math" pitchFamily="18" charset="0"/>
                    <a:cs typeface="Times New Roman" pitchFamily="18" charset="0"/>
                    <a:sym typeface="Symbol"/>
                  </a:rPr>
                  <a:t></a:t>
                </a:r>
                <a:endParaRPr lang="en-US" sz="1949" b="1">
                  <a:solidFill>
                    <a:schemeClr val="bg1"/>
                  </a:solidFill>
                  <a:latin typeface="Bookman Old Style" panose="02050604050505020204" pitchFamily="18" charset="0"/>
                  <a:ea typeface="Cambria Math" pitchFamily="18" charset="0"/>
                  <a:cs typeface="Times New Roman" pitchFamily="18" charset="0"/>
                </a:endParaRPr>
              </a:p>
              <a:p>
                <a:pPr marL="428382" indent="-428382" algn="just">
                  <a:tabLst>
                    <a:tab pos="428382" algn="l"/>
                  </a:tabLst>
                </a:pPr>
                <a:endParaRPr lang="en-US" sz="1949" b="1">
                  <a:solidFill>
                    <a:schemeClr val="bg1"/>
                  </a:solidFill>
                  <a:latin typeface="Bookman Old Style" panose="02050604050505020204" pitchFamily="18" charset="0"/>
                  <a:ea typeface="Cambria Math" pitchFamily="18" charset="0"/>
                  <a:cs typeface="Times New Roman" pitchFamily="18" charset="0"/>
                </a:endParaRPr>
              </a:p>
            </p:txBody>
          </p:sp>
          <p:sp>
            <p:nvSpPr>
              <p:cNvPr id="45" name="TextBox 44">
                <a:extLst>
                  <a:ext uri="{FF2B5EF4-FFF2-40B4-BE49-F238E27FC236}">
                    <a16:creationId xmlns:a16="http://schemas.microsoft.com/office/drawing/2014/main" id="{CC002EEF-BA08-76DB-BBBC-78E06AC6DB8D}"/>
                  </a:ext>
                </a:extLst>
              </p:cNvPr>
              <p:cNvSpPr txBox="1"/>
              <p:nvPr/>
            </p:nvSpPr>
            <p:spPr>
              <a:xfrm>
                <a:off x="1778268" y="3733800"/>
                <a:ext cx="774219" cy="386464"/>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1949" b="1" dirty="0">
                    <a:solidFill>
                      <a:schemeClr val="bg1"/>
                    </a:solidFill>
                    <a:latin typeface="Bookman Old Style" panose="02050604050505020204" pitchFamily="18" charset="0"/>
                    <a:ea typeface="Cambria Math" pitchFamily="18" charset="0"/>
                    <a:cs typeface="Times New Roman" pitchFamily="18" charset="0"/>
                    <a:sym typeface="Symbol"/>
                  </a:rPr>
                  <a:t>100</a:t>
                </a:r>
                <a:endParaRPr lang="en-US" sz="1949" b="1" dirty="0">
                  <a:solidFill>
                    <a:schemeClr val="bg1"/>
                  </a:solidFill>
                  <a:latin typeface="Bookman Old Style" panose="02050604050505020204" pitchFamily="18" charset="0"/>
                  <a:ea typeface="Cambria Math" pitchFamily="18" charset="0"/>
                  <a:cs typeface="Times New Roman" pitchFamily="18" charset="0"/>
                </a:endParaRPr>
              </a:p>
            </p:txBody>
          </p:sp>
        </p:grpSp>
        <p:sp>
          <p:nvSpPr>
            <p:cNvPr id="42" name="TextBox 41">
              <a:extLst>
                <a:ext uri="{FF2B5EF4-FFF2-40B4-BE49-F238E27FC236}">
                  <a16:creationId xmlns:a16="http://schemas.microsoft.com/office/drawing/2014/main" id="{AE6A51FC-CEA8-16F3-A471-83E264D8E2A4}"/>
                </a:ext>
              </a:extLst>
            </p:cNvPr>
            <p:cNvSpPr txBox="1"/>
            <p:nvPr/>
          </p:nvSpPr>
          <p:spPr>
            <a:xfrm>
              <a:off x="2286000" y="3743265"/>
              <a:ext cx="1662825" cy="400110"/>
            </a:xfrm>
            <a:prstGeom prst="rect">
              <a:avLst/>
            </a:prstGeom>
            <a:noFill/>
          </p:spPr>
          <p:txBody>
            <a:bodyPr wrap="none" rtlCol="0">
              <a:spAutoFit/>
            </a:bodyPr>
            <a:lstStyle>
              <a:defPPr>
                <a:defRPr lang="en-US"/>
              </a:defPPr>
            </a:lstStyle>
            <a:p>
              <a:r>
                <a:rPr lang="en-US" sz="1949" b="1" dirty="0">
                  <a:solidFill>
                    <a:schemeClr val="bg1"/>
                  </a:solidFill>
                  <a:latin typeface="Bookman Old Style" panose="02050604050505020204" pitchFamily="18" charset="0"/>
                  <a:cs typeface="Times New Roman" pitchFamily="18" charset="0"/>
                </a:rPr>
                <a:t>= </a:t>
              </a:r>
              <a:r>
                <a:rPr lang="en-US" sz="1949" b="1" dirty="0">
                  <a:solidFill>
                    <a:schemeClr val="bg1"/>
                  </a:solidFill>
                  <a:latin typeface="Bookman Old Style" panose="02050604050505020204" pitchFamily="18" charset="0"/>
                  <a:cs typeface="Times New Roman" pitchFamily="18" charset="0"/>
                  <a:sym typeface="Symbol"/>
                </a:rPr>
                <a:t> (</a:t>
              </a:r>
              <a:r>
                <a:rPr lang="en-US" sz="1949" b="1" dirty="0">
                  <a:solidFill>
                    <a:schemeClr val="bg1"/>
                  </a:solidFill>
                  <a:latin typeface="Bookman Old Style" panose="02050604050505020204" pitchFamily="18" charset="0"/>
                  <a:ea typeface="Cambria Math" pitchFamily="18" charset="0"/>
                  <a:cs typeface="Times New Roman" pitchFamily="18" charset="0"/>
                  <a:sym typeface="Symbol"/>
                </a:rPr>
                <a:t>t) </a:t>
              </a:r>
              <a:r>
                <a:rPr lang="en-US" sz="1949" b="1" dirty="0">
                  <a:solidFill>
                    <a:schemeClr val="bg1"/>
                  </a:solidFill>
                  <a:latin typeface="Bookman Old Style" panose="02050604050505020204" pitchFamily="18" charset="0"/>
                  <a:cs typeface="Times New Roman" pitchFamily="18" charset="0"/>
                  <a:sym typeface="Symbol"/>
                </a:rPr>
                <a:t>100</a:t>
              </a:r>
              <a:endParaRPr lang="en-US" sz="1949" b="1" dirty="0">
                <a:solidFill>
                  <a:schemeClr val="bg1"/>
                </a:solidFill>
                <a:latin typeface="Bookman Old Style" panose="02050604050505020204" pitchFamily="18" charset="0"/>
                <a:cs typeface="Times New Roman" panose="02020603050405020304" pitchFamily="18" charset="0"/>
              </a:endParaRPr>
            </a:p>
          </p:txBody>
        </p:sp>
      </p:grpSp>
      <p:graphicFrame>
        <p:nvGraphicFramePr>
          <p:cNvPr id="49" name="Object 48">
            <a:extLst>
              <a:ext uri="{FF2B5EF4-FFF2-40B4-BE49-F238E27FC236}">
                <a16:creationId xmlns:a16="http://schemas.microsoft.com/office/drawing/2014/main" id="{868D7C59-CE7C-08A8-B8B1-934D8AE6B9A6}"/>
              </a:ext>
            </a:extLst>
          </p:cNvPr>
          <p:cNvGraphicFramePr>
            <a:graphicFrameLocks noChangeAspect="1"/>
          </p:cNvGraphicFramePr>
          <p:nvPr>
            <p:extLst>
              <p:ext uri="{D42A27DB-BD31-4B8C-83A1-F6EECF244321}">
                <p14:modId xmlns:p14="http://schemas.microsoft.com/office/powerpoint/2010/main" val="2033411692"/>
              </p:ext>
            </p:extLst>
          </p:nvPr>
        </p:nvGraphicFramePr>
        <p:xfrm>
          <a:off x="5712422" y="1993760"/>
          <a:ext cx="1116417" cy="920405"/>
        </p:xfrm>
        <a:graphic>
          <a:graphicData uri="http://schemas.openxmlformats.org/presentationml/2006/ole">
            <mc:AlternateContent xmlns:mc="http://schemas.openxmlformats.org/markup-compatibility/2006">
              <mc:Choice xmlns:v="urn:schemas-microsoft-com:vml" Requires="v">
                <p:oleObj name="Equation" r:id="rId2" imgW="416078" imgH="343016" progId="Equation.DSMT4">
                  <p:embed/>
                </p:oleObj>
              </mc:Choice>
              <mc:Fallback>
                <p:oleObj name="Equation" r:id="rId2" imgW="416078" imgH="343016" progId="Equation.DSMT4">
                  <p:embed/>
                  <p:pic>
                    <p:nvPicPr>
                      <p:cNvPr id="0" name=""/>
                      <p:cNvPicPr/>
                      <p:nvPr/>
                    </p:nvPicPr>
                    <p:blipFill>
                      <a:blip r:embed="rId3"/>
                      <a:stretch>
                        <a:fillRect/>
                      </a:stretch>
                    </p:blipFill>
                    <p:spPr>
                      <a:xfrm>
                        <a:off x="5712422" y="1993760"/>
                        <a:ext cx="1116417" cy="920405"/>
                      </a:xfrm>
                      <a:prstGeom prst="rect">
                        <a:avLst/>
                      </a:prstGeom>
                    </p:spPr>
                  </p:pic>
                </p:oleObj>
              </mc:Fallback>
            </mc:AlternateContent>
          </a:graphicData>
        </a:graphic>
      </p:graphicFrame>
    </p:spTree>
    <p:extLst>
      <p:ext uri="{BB962C8B-B14F-4D97-AF65-F5344CB8AC3E}">
        <p14:creationId xmlns:p14="http://schemas.microsoft.com/office/powerpoint/2010/main" val="214590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left)">
                                      <p:cBhvr>
                                        <p:cTn id="22" dur="10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1" grpId="0"/>
      <p:bldP spid="3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D4CA44-8A92-1E2A-0AD6-F45C906796B3}"/>
              </a:ext>
            </a:extLst>
          </p:cNvPr>
          <p:cNvSpPr txBox="1"/>
          <p:nvPr/>
        </p:nvSpPr>
        <p:spPr>
          <a:xfrm>
            <a:off x="761506" y="1754012"/>
            <a:ext cx="10356250" cy="2859116"/>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lnSpc>
                <a:spcPct val="150000"/>
              </a:lnSpc>
            </a:pPr>
            <a:r>
              <a:rPr lang="en-US" sz="6430"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COEFFICIENT OF AREAL EXPANSION</a:t>
            </a:r>
          </a:p>
        </p:txBody>
      </p:sp>
    </p:spTree>
    <p:extLst>
      <p:ext uri="{BB962C8B-B14F-4D97-AF65-F5344CB8AC3E}">
        <p14:creationId xmlns:p14="http://schemas.microsoft.com/office/powerpoint/2010/main" val="403897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66103E-524A-2DF6-44E1-B60613CB8719}"/>
              </a:ext>
            </a:extLst>
          </p:cNvPr>
          <p:cNvSpPr txBox="1"/>
          <p:nvPr/>
        </p:nvSpPr>
        <p:spPr>
          <a:xfrm>
            <a:off x="563849" y="887489"/>
            <a:ext cx="7917944"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8382" indent="-428382" algn="just">
              <a:tabLst>
                <a:tab pos="428382" algn="l"/>
              </a:tabLst>
            </a:pPr>
            <a:r>
              <a:rPr lang="en-US" sz="2728" b="1" dirty="0">
                <a:solidFill>
                  <a:schemeClr val="tx1"/>
                </a:solidFill>
                <a:latin typeface="+mn-lt"/>
                <a:ea typeface="Cambria Math" pitchFamily="18" charset="0"/>
              </a:rPr>
              <a:t>Coefficient of areal or superficial expansion of a solid:</a:t>
            </a:r>
          </a:p>
        </p:txBody>
      </p:sp>
      <p:sp>
        <p:nvSpPr>
          <p:cNvPr id="5" name="TextBox 4">
            <a:extLst>
              <a:ext uri="{FF2B5EF4-FFF2-40B4-BE49-F238E27FC236}">
                <a16:creationId xmlns:a16="http://schemas.microsoft.com/office/drawing/2014/main" id="{2657D9CD-F2C1-F33B-06B8-199109661884}"/>
              </a:ext>
            </a:extLst>
          </p:cNvPr>
          <p:cNvSpPr txBox="1"/>
          <p:nvPr/>
        </p:nvSpPr>
        <p:spPr>
          <a:xfrm>
            <a:off x="457351" y="1776712"/>
            <a:ext cx="9182670" cy="916337"/>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sym typeface="Wingdings"/>
              </a:rPr>
              <a:t>It is defined as the increase in area of a solid per unit original area per unit rise in temperature.</a:t>
            </a:r>
            <a:endParaRPr lang="en-US" sz="2728" b="1" dirty="0">
              <a:solidFill>
                <a:schemeClr val="bg1"/>
              </a:solidFill>
              <a:ea typeface="Cambria Math" pitchFamily="18" charset="0"/>
            </a:endParaRPr>
          </a:p>
        </p:txBody>
      </p:sp>
      <p:sp>
        <p:nvSpPr>
          <p:cNvPr id="6" name="Rectangle 5">
            <a:extLst>
              <a:ext uri="{FF2B5EF4-FFF2-40B4-BE49-F238E27FC236}">
                <a16:creationId xmlns:a16="http://schemas.microsoft.com/office/drawing/2014/main" id="{A9195A29-D123-7506-DA55-85ECD29AF3AB}"/>
              </a:ext>
            </a:extLst>
          </p:cNvPr>
          <p:cNvSpPr/>
          <p:nvPr/>
        </p:nvSpPr>
        <p:spPr>
          <a:xfrm>
            <a:off x="1286090" y="3464423"/>
            <a:ext cx="1270920" cy="91633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endParaRPr lang="en-US" sz="1754"/>
          </a:p>
        </p:txBody>
      </p:sp>
      <p:sp>
        <p:nvSpPr>
          <p:cNvPr id="7" name="Rectangle 6">
            <a:extLst>
              <a:ext uri="{FF2B5EF4-FFF2-40B4-BE49-F238E27FC236}">
                <a16:creationId xmlns:a16="http://schemas.microsoft.com/office/drawing/2014/main" id="{759533EA-E9E8-3BD4-28B0-3FC309DCFB84}"/>
              </a:ext>
            </a:extLst>
          </p:cNvPr>
          <p:cNvSpPr/>
          <p:nvPr/>
        </p:nvSpPr>
        <p:spPr>
          <a:xfrm>
            <a:off x="5046046" y="3464423"/>
            <a:ext cx="1353779" cy="106418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endParaRPr lang="en-US" sz="1754" dirty="0"/>
          </a:p>
        </p:txBody>
      </p:sp>
      <p:sp>
        <p:nvSpPr>
          <p:cNvPr id="8" name="Right Arrow 28">
            <a:extLst>
              <a:ext uri="{FF2B5EF4-FFF2-40B4-BE49-F238E27FC236}">
                <a16:creationId xmlns:a16="http://schemas.microsoft.com/office/drawing/2014/main" id="{0A499326-BAEB-555C-E54B-5095558EAC3D}"/>
              </a:ext>
            </a:extLst>
          </p:cNvPr>
          <p:cNvSpPr/>
          <p:nvPr/>
        </p:nvSpPr>
        <p:spPr>
          <a:xfrm>
            <a:off x="2777106" y="3675879"/>
            <a:ext cx="2048844" cy="493424"/>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dirty="0">
                <a:ln w="0"/>
                <a:solidFill>
                  <a:schemeClr val="tx1"/>
                </a:solidFill>
                <a:effectLst>
                  <a:outerShdw blurRad="38100" dist="19050" dir="2700000" algn="tl" rotWithShape="0">
                    <a:schemeClr val="dk1">
                      <a:alpha val="40000"/>
                    </a:schemeClr>
                  </a:outerShdw>
                </a:effectLst>
                <a:latin typeface="+mn-lt"/>
              </a:rPr>
              <a:t>HEAT</a:t>
            </a:r>
          </a:p>
        </p:txBody>
      </p:sp>
      <p:sp>
        <p:nvSpPr>
          <p:cNvPr id="9" name="TextBox 8">
            <a:extLst>
              <a:ext uri="{FF2B5EF4-FFF2-40B4-BE49-F238E27FC236}">
                <a16:creationId xmlns:a16="http://schemas.microsoft.com/office/drawing/2014/main" id="{4B5C4610-2931-1B20-3116-23EEBE4D7706}"/>
              </a:ext>
            </a:extLst>
          </p:cNvPr>
          <p:cNvSpPr txBox="1"/>
          <p:nvPr/>
        </p:nvSpPr>
        <p:spPr>
          <a:xfrm>
            <a:off x="1167821" y="4655631"/>
            <a:ext cx="1841514" cy="496503"/>
          </a:xfrm>
          <a:prstGeom prst="rect">
            <a:avLst/>
          </a:prstGeom>
          <a:noFill/>
        </p:spPr>
        <p:txBody>
          <a:bodyPr wrap="square" lIns="75926" tIns="37964" rIns="75926" bIns="37964" rtlCol="0">
            <a:spAutoFit/>
          </a:bodyPr>
          <a:lstStyle>
            <a:defPPr>
              <a:defRPr lang="en-US"/>
            </a:defPPr>
          </a:lstStyle>
          <a:p>
            <a:pPr algn="just"/>
            <a:r>
              <a:rPr lang="en-US" sz="2728" b="1" dirty="0">
                <a:solidFill>
                  <a:schemeClr val="bg1"/>
                </a:solidFill>
                <a:ea typeface="Cambria Math" pitchFamily="18" charset="0"/>
              </a:rPr>
              <a:t>a</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 → t</a:t>
            </a:r>
            <a:r>
              <a:rPr lang="en-US" sz="2728" b="1" baseline="-25000" dirty="0">
                <a:solidFill>
                  <a:schemeClr val="bg1"/>
                </a:solidFill>
                <a:ea typeface="Cambria Math" pitchFamily="18" charset="0"/>
              </a:rPr>
              <a:t>1</a:t>
            </a:r>
            <a:r>
              <a:rPr lang="en-US" sz="2728" b="1" dirty="0">
                <a:solidFill>
                  <a:schemeClr val="bg1"/>
                </a:solidFill>
                <a:ea typeface="Cambria Math" pitchFamily="18" charset="0"/>
                <a:sym typeface="Symbol" panose="05050102010706020507" pitchFamily="18" charset="2"/>
              </a:rPr>
              <a:t>C</a:t>
            </a:r>
            <a:endParaRPr lang="en-US" sz="2728" b="1" dirty="0">
              <a:solidFill>
                <a:schemeClr val="bg1"/>
              </a:solidFill>
              <a:ea typeface="Cambria Math" pitchFamily="18" charset="0"/>
            </a:endParaRPr>
          </a:p>
        </p:txBody>
      </p:sp>
      <p:sp>
        <p:nvSpPr>
          <p:cNvPr id="10" name="TextBox 9">
            <a:extLst>
              <a:ext uri="{FF2B5EF4-FFF2-40B4-BE49-F238E27FC236}">
                <a16:creationId xmlns:a16="http://schemas.microsoft.com/office/drawing/2014/main" id="{AC6D7571-7401-F671-03E2-2C3C031A4F9D}"/>
              </a:ext>
            </a:extLst>
          </p:cNvPr>
          <p:cNvSpPr txBox="1"/>
          <p:nvPr/>
        </p:nvSpPr>
        <p:spPr>
          <a:xfrm>
            <a:off x="5053582" y="4655631"/>
            <a:ext cx="1841514" cy="496503"/>
          </a:xfrm>
          <a:prstGeom prst="rect">
            <a:avLst/>
          </a:prstGeom>
          <a:noFill/>
        </p:spPr>
        <p:txBody>
          <a:bodyPr wrap="square" lIns="75926" tIns="37964" rIns="75926" bIns="37964" rtlCol="0">
            <a:spAutoFit/>
          </a:bodyPr>
          <a:lstStyle>
            <a:defPPr>
              <a:defRPr lang="en-US"/>
            </a:defPPr>
          </a:lstStyle>
          <a:p>
            <a:pPr algn="just"/>
            <a:r>
              <a:rPr lang="en-US" sz="2728" b="1" dirty="0">
                <a:solidFill>
                  <a:schemeClr val="bg1"/>
                </a:solidFill>
                <a:ea typeface="Cambria Math" pitchFamily="18" charset="0"/>
              </a:rPr>
              <a:t>a</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 → t</a:t>
            </a:r>
            <a:r>
              <a:rPr lang="en-US" sz="2728" b="1" baseline="-25000" dirty="0">
                <a:solidFill>
                  <a:schemeClr val="bg1"/>
                </a:solidFill>
                <a:ea typeface="Cambria Math" pitchFamily="18" charset="0"/>
              </a:rPr>
              <a:t>2</a:t>
            </a:r>
            <a:r>
              <a:rPr lang="en-US" sz="2728" b="1" dirty="0">
                <a:solidFill>
                  <a:schemeClr val="bg1"/>
                </a:solidFill>
                <a:ea typeface="Cambria Math" pitchFamily="18" charset="0"/>
                <a:sym typeface="Symbol" panose="05050102010706020507" pitchFamily="18" charset="2"/>
              </a:rPr>
              <a:t>C</a:t>
            </a:r>
            <a:endParaRPr lang="en-US" sz="2728" b="1" dirty="0">
              <a:solidFill>
                <a:schemeClr val="bg1"/>
              </a:solidFill>
              <a:ea typeface="Cambria Math" pitchFamily="18" charset="0"/>
            </a:endParaRPr>
          </a:p>
        </p:txBody>
      </p:sp>
    </p:spTree>
    <p:extLst>
      <p:ext uri="{BB962C8B-B14F-4D97-AF65-F5344CB8AC3E}">
        <p14:creationId xmlns:p14="http://schemas.microsoft.com/office/powerpoint/2010/main" val="3633418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iterate type="lt">
                                    <p:tmPct val="10000"/>
                                  </p:iterate>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1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7C517F-645A-A626-CBAD-BB8CEF411919}"/>
              </a:ext>
            </a:extLst>
          </p:cNvPr>
          <p:cNvSpPr txBox="1"/>
          <p:nvPr/>
        </p:nvSpPr>
        <p:spPr>
          <a:xfrm>
            <a:off x="626674" y="1041303"/>
            <a:ext cx="9244993" cy="916337"/>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sym typeface="Wingdings"/>
              </a:rPr>
              <a:t>If a</a:t>
            </a:r>
            <a:r>
              <a:rPr lang="en-US" sz="2728" b="1" baseline="-25000" dirty="0">
                <a:solidFill>
                  <a:schemeClr val="bg1"/>
                </a:solidFill>
                <a:ea typeface="Cambria Math" pitchFamily="18" charset="0"/>
                <a:sym typeface="Wingdings"/>
              </a:rPr>
              <a:t>1</a:t>
            </a:r>
            <a:r>
              <a:rPr lang="en-US" sz="2728" b="1" dirty="0">
                <a:solidFill>
                  <a:schemeClr val="bg1"/>
                </a:solidFill>
                <a:ea typeface="Cambria Math" pitchFamily="18" charset="0"/>
                <a:sym typeface="Wingdings"/>
              </a:rPr>
              <a:t> and a</a:t>
            </a:r>
            <a:r>
              <a:rPr lang="en-US" sz="2728" b="1" baseline="-25000" dirty="0">
                <a:solidFill>
                  <a:schemeClr val="bg1"/>
                </a:solidFill>
                <a:ea typeface="Cambria Math" pitchFamily="18" charset="0"/>
                <a:sym typeface="Wingdings"/>
              </a:rPr>
              <a:t>2</a:t>
            </a:r>
            <a:r>
              <a:rPr lang="en-US" sz="2728" b="1" dirty="0">
                <a:solidFill>
                  <a:schemeClr val="bg1"/>
                </a:solidFill>
                <a:ea typeface="Cambria Math" pitchFamily="18" charset="0"/>
                <a:sym typeface="Wingdings"/>
              </a:rPr>
              <a:t> are the areas of a solid at temperatures t</a:t>
            </a:r>
            <a:r>
              <a:rPr lang="en-US" sz="2728" b="1" baseline="-25000" dirty="0">
                <a:solidFill>
                  <a:schemeClr val="bg1"/>
                </a:solidFill>
                <a:ea typeface="Cambria Math" pitchFamily="18" charset="0"/>
                <a:sym typeface="Wingdings"/>
              </a:rPr>
              <a:t>1 </a:t>
            </a:r>
            <a:r>
              <a:rPr lang="en-US" sz="2728" b="1" dirty="0">
                <a:solidFill>
                  <a:schemeClr val="bg1"/>
                </a:solidFill>
                <a:ea typeface="Cambria Math" pitchFamily="18" charset="0"/>
                <a:sym typeface="Wingdings"/>
              </a:rPr>
              <a:t>and t</a:t>
            </a:r>
            <a:r>
              <a:rPr lang="en-US" sz="2728" b="1" baseline="-25000" dirty="0">
                <a:solidFill>
                  <a:schemeClr val="bg1"/>
                </a:solidFill>
                <a:ea typeface="Cambria Math" pitchFamily="18" charset="0"/>
                <a:sym typeface="Wingdings"/>
              </a:rPr>
              <a:t>2</a:t>
            </a:r>
            <a:r>
              <a:rPr lang="en-US" sz="2728" b="1" dirty="0">
                <a:solidFill>
                  <a:schemeClr val="bg1"/>
                </a:solidFill>
                <a:ea typeface="Cambria Math" pitchFamily="18" charset="0"/>
                <a:sym typeface="Wingdings"/>
              </a:rPr>
              <a:t> respectively, then coefficient of areal expansion is given by </a:t>
            </a:r>
            <a:r>
              <a:rPr lang="en-US" sz="2728" b="1" baseline="-25000" dirty="0">
                <a:solidFill>
                  <a:schemeClr val="bg1"/>
                </a:solidFill>
                <a:ea typeface="Cambria Math" pitchFamily="18" charset="0"/>
                <a:sym typeface="Wingdings"/>
              </a:rPr>
              <a:t> </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4D358944-365C-6701-9A41-8D560262D6DF}"/>
              </a:ext>
            </a:extLst>
          </p:cNvPr>
          <p:cNvSpPr txBox="1"/>
          <p:nvPr/>
        </p:nvSpPr>
        <p:spPr>
          <a:xfrm>
            <a:off x="799825" y="4156070"/>
            <a:ext cx="7161823" cy="496503"/>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The SI unit </a:t>
            </a:r>
            <a:r>
              <a:rPr lang="el-GR" sz="2728" b="1" dirty="0">
                <a:solidFill>
                  <a:schemeClr val="bg1"/>
                </a:solidFill>
                <a:ea typeface="Cambria Math" pitchFamily="18" charset="0"/>
                <a:sym typeface="Wingdings"/>
              </a:rPr>
              <a:t>β</a:t>
            </a:r>
            <a:r>
              <a:rPr lang="en-US" sz="2728" b="1" dirty="0">
                <a:solidFill>
                  <a:schemeClr val="bg1"/>
                </a:solidFill>
                <a:ea typeface="Cambria Math" pitchFamily="18" charset="0"/>
                <a:sym typeface="Wingdings"/>
              </a:rPr>
              <a:t> is K</a:t>
            </a:r>
            <a:r>
              <a:rPr lang="en-US" sz="2728" b="1" baseline="30000" dirty="0">
                <a:solidFill>
                  <a:schemeClr val="bg1"/>
                </a:solidFill>
                <a:ea typeface="Cambria Math" pitchFamily="18" charset="0"/>
                <a:sym typeface="Wingdings"/>
              </a:rPr>
              <a:t>-1</a:t>
            </a:r>
            <a:r>
              <a:rPr lang="en-US" sz="2728" b="1" dirty="0">
                <a:solidFill>
                  <a:schemeClr val="bg1"/>
                </a:solidFill>
                <a:ea typeface="Cambria Math" pitchFamily="18" charset="0"/>
                <a:sym typeface="Wingdings"/>
              </a:rPr>
              <a:t> and its CGS unit is (</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C)</a:t>
            </a:r>
            <a:r>
              <a:rPr lang="en-US" sz="2728" b="1" baseline="30000" dirty="0">
                <a:solidFill>
                  <a:schemeClr val="bg1"/>
                </a:solidFill>
                <a:ea typeface="Cambria Math" pitchFamily="18" charset="0"/>
                <a:sym typeface="Wingdings"/>
              </a:rPr>
              <a:t>-1</a:t>
            </a:r>
            <a:r>
              <a:rPr lang="en-US" sz="2728" b="1" dirty="0">
                <a:solidFill>
                  <a:schemeClr val="bg1"/>
                </a:solidFill>
                <a:ea typeface="Cambria Math" pitchFamily="18" charset="0"/>
                <a:sym typeface="Wingdings"/>
              </a:rPr>
              <a:t> .</a:t>
            </a:r>
          </a:p>
        </p:txBody>
      </p:sp>
      <p:sp>
        <p:nvSpPr>
          <p:cNvPr id="6" name="Rectangle 5">
            <a:extLst>
              <a:ext uri="{FF2B5EF4-FFF2-40B4-BE49-F238E27FC236}">
                <a16:creationId xmlns:a16="http://schemas.microsoft.com/office/drawing/2014/main" id="{06D9E89A-E72C-B708-F088-C0135F776D07}"/>
              </a:ext>
            </a:extLst>
          </p:cNvPr>
          <p:cNvSpPr/>
          <p:nvPr/>
        </p:nvSpPr>
        <p:spPr>
          <a:xfrm>
            <a:off x="799825" y="5174829"/>
            <a:ext cx="6815520" cy="496503"/>
          </a:xfrm>
          <a:prstGeom prst="rect">
            <a:avLst/>
          </a:prstGeom>
        </p:spPr>
        <p:txBody>
          <a:bodyPr wrap="square" lIns="75926" tIns="37964" rIns="75926" bIns="37964">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The dimensional formula of </a:t>
            </a:r>
            <a:r>
              <a:rPr lang="el-GR" sz="2728" b="1" dirty="0">
                <a:solidFill>
                  <a:schemeClr val="bg1"/>
                </a:solidFill>
                <a:ea typeface="Cambria Math" pitchFamily="18" charset="0"/>
                <a:sym typeface="Wingdings"/>
              </a:rPr>
              <a:t>β</a:t>
            </a:r>
            <a:r>
              <a:rPr lang="en-US" sz="2728" b="1" dirty="0">
                <a:solidFill>
                  <a:schemeClr val="bg1"/>
                </a:solidFill>
                <a:ea typeface="Cambria Math" pitchFamily="18" charset="0"/>
                <a:sym typeface="Wingdings"/>
              </a:rPr>
              <a:t> is [M</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L</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T</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K</a:t>
            </a:r>
            <a:r>
              <a:rPr lang="en-US" sz="2728" b="1" baseline="30000" dirty="0">
                <a:solidFill>
                  <a:schemeClr val="bg1"/>
                </a:solidFill>
                <a:ea typeface="Cambria Math" pitchFamily="18" charset="0"/>
                <a:sym typeface="Wingdings"/>
              </a:rPr>
              <a:t>-1</a:t>
            </a:r>
            <a:r>
              <a:rPr lang="en-US" sz="2728" b="1" dirty="0">
                <a:solidFill>
                  <a:schemeClr val="bg1"/>
                </a:solidFill>
                <a:ea typeface="Cambria Math" pitchFamily="18" charset="0"/>
                <a:sym typeface="Wingdings"/>
              </a:rPr>
              <a:t>]</a:t>
            </a:r>
            <a:endParaRPr lang="en-US" sz="2728" b="1" dirty="0">
              <a:solidFill>
                <a:schemeClr val="bg1"/>
              </a:solidFill>
              <a:ea typeface="Cambria Math" pitchFamily="18" charset="0"/>
            </a:endParaRPr>
          </a:p>
        </p:txBody>
      </p:sp>
      <p:graphicFrame>
        <p:nvGraphicFramePr>
          <p:cNvPr id="7" name="Object 6">
            <a:extLst>
              <a:ext uri="{FF2B5EF4-FFF2-40B4-BE49-F238E27FC236}">
                <a16:creationId xmlns:a16="http://schemas.microsoft.com/office/drawing/2014/main" id="{A5A6466A-3DC6-D4CD-E197-3A335442D5A1}"/>
              </a:ext>
            </a:extLst>
          </p:cNvPr>
          <p:cNvGraphicFramePr>
            <a:graphicFrameLocks noChangeAspect="1"/>
          </p:cNvGraphicFramePr>
          <p:nvPr>
            <p:extLst>
              <p:ext uri="{D42A27DB-BD31-4B8C-83A1-F6EECF244321}">
                <p14:modId xmlns:p14="http://schemas.microsoft.com/office/powerpoint/2010/main" val="227733224"/>
              </p:ext>
            </p:extLst>
          </p:nvPr>
        </p:nvGraphicFramePr>
        <p:xfrm>
          <a:off x="3756436" y="2374426"/>
          <a:ext cx="2349929" cy="1135536"/>
        </p:xfrm>
        <a:graphic>
          <a:graphicData uri="http://schemas.openxmlformats.org/presentationml/2006/ole">
            <mc:AlternateContent xmlns:mc="http://schemas.openxmlformats.org/markup-compatibility/2006">
              <mc:Choice xmlns:v="urn:schemas-microsoft-com:vml" Requires="v">
                <p:oleObj name="Equation" r:id="rId2" imgW="710005" imgH="343016" progId="Equation.DSMT4">
                  <p:embed/>
                </p:oleObj>
              </mc:Choice>
              <mc:Fallback>
                <p:oleObj name="Equation" r:id="rId2" imgW="710005" imgH="343016" progId="Equation.DSMT4">
                  <p:embed/>
                  <p:pic>
                    <p:nvPicPr>
                      <p:cNvPr id="0" name=""/>
                      <p:cNvPicPr/>
                      <p:nvPr/>
                    </p:nvPicPr>
                    <p:blipFill>
                      <a:blip r:embed="rId3"/>
                      <a:stretch>
                        <a:fillRect/>
                      </a:stretch>
                    </p:blipFill>
                    <p:spPr>
                      <a:xfrm>
                        <a:off x="3756436" y="2374426"/>
                        <a:ext cx="2349929" cy="1135536"/>
                      </a:xfrm>
                      <a:prstGeom prst="rect">
                        <a:avLst/>
                      </a:prstGeom>
                    </p:spPr>
                  </p:pic>
                </p:oleObj>
              </mc:Fallback>
            </mc:AlternateContent>
          </a:graphicData>
        </a:graphic>
      </p:graphicFrame>
    </p:spTree>
    <p:extLst>
      <p:ext uri="{BB962C8B-B14F-4D97-AF65-F5344CB8AC3E}">
        <p14:creationId xmlns:p14="http://schemas.microsoft.com/office/powerpoint/2010/main" val="230309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BE0899D-0874-E459-A233-79E040A99582}"/>
              </a:ext>
            </a:extLst>
          </p:cNvPr>
          <p:cNvSpPr txBox="1"/>
          <p:nvPr/>
        </p:nvSpPr>
        <p:spPr>
          <a:xfrm>
            <a:off x="755307" y="2964766"/>
            <a:ext cx="4848683" cy="496503"/>
          </a:xfrm>
          <a:prstGeom prst="rect">
            <a:avLst/>
          </a:prstGeom>
          <a:noFill/>
        </p:spPr>
        <p:txBody>
          <a:bodyPr wrap="square" lIns="75926" tIns="37964" rIns="75926" bIns="37964" rtlCol="0">
            <a:spAutoFit/>
          </a:bodyPr>
          <a:lstStyle>
            <a:defPPr>
              <a:defRPr lang="en-US"/>
            </a:defPPr>
          </a:lstStyle>
          <a:p>
            <a:r>
              <a:rPr lang="en-US" sz="2728" b="1" dirty="0">
                <a:solidFill>
                  <a:schemeClr val="bg1"/>
                </a:solidFill>
                <a:cs typeface="Times New Roman" pitchFamily="18" charset="0"/>
              </a:rPr>
              <a:t>Change in area </a:t>
            </a:r>
            <a:r>
              <a:rPr lang="en-US" sz="2728" b="1" dirty="0">
                <a:solidFill>
                  <a:schemeClr val="bg1"/>
                </a:solidFill>
                <a:cs typeface="Times New Roman" pitchFamily="18" charset="0"/>
                <a:sym typeface="Symbol"/>
              </a:rPr>
              <a:t>a = a</a:t>
            </a:r>
            <a:r>
              <a:rPr lang="en-US" sz="2728" b="1" baseline="-25000" dirty="0">
                <a:solidFill>
                  <a:schemeClr val="bg1"/>
                </a:solidFill>
                <a:cs typeface="Times New Roman" pitchFamily="18" charset="0"/>
                <a:sym typeface="Symbol"/>
              </a:rPr>
              <a:t>1</a:t>
            </a:r>
            <a:r>
              <a:rPr lang="en-US" sz="2728" b="1" dirty="0">
                <a:solidFill>
                  <a:schemeClr val="bg1"/>
                </a:solidFill>
                <a:cs typeface="Times New Roman" pitchFamily="18" charset="0"/>
                <a:sym typeface="Symbol"/>
              </a:rPr>
              <a:t>(t</a:t>
            </a:r>
            <a:r>
              <a:rPr lang="en-US" sz="2728" b="1" baseline="-25000" dirty="0">
                <a:solidFill>
                  <a:schemeClr val="bg1"/>
                </a:solidFill>
                <a:cs typeface="Times New Roman" pitchFamily="18" charset="0"/>
                <a:sym typeface="Symbol"/>
              </a:rPr>
              <a:t>2</a:t>
            </a:r>
            <a:r>
              <a:rPr lang="en-US" sz="2728" b="1" dirty="0">
                <a:solidFill>
                  <a:schemeClr val="bg1"/>
                </a:solidFill>
                <a:cs typeface="Times New Roman" pitchFamily="18" charset="0"/>
                <a:sym typeface="Symbol"/>
              </a:rPr>
              <a:t>-t</a:t>
            </a:r>
            <a:r>
              <a:rPr lang="en-US" sz="2728" b="1" baseline="-25000" dirty="0">
                <a:solidFill>
                  <a:schemeClr val="bg1"/>
                </a:solidFill>
                <a:cs typeface="Times New Roman" pitchFamily="18" charset="0"/>
                <a:sym typeface="Symbol"/>
              </a:rPr>
              <a:t>1</a:t>
            </a:r>
            <a:r>
              <a:rPr lang="en-US" sz="2728" b="1" dirty="0">
                <a:solidFill>
                  <a:schemeClr val="bg1"/>
                </a:solidFill>
                <a:cs typeface="Times New Roman" pitchFamily="18" charset="0"/>
                <a:sym typeface="Symbol"/>
              </a:rPr>
              <a:t>)</a:t>
            </a:r>
            <a:endParaRPr lang="en-US" sz="2728" b="1" dirty="0">
              <a:solidFill>
                <a:schemeClr val="bg1"/>
              </a:solidFill>
              <a:cs typeface="Times New Roman" pitchFamily="18" charset="0"/>
            </a:endParaRPr>
          </a:p>
        </p:txBody>
      </p:sp>
      <p:sp>
        <p:nvSpPr>
          <p:cNvPr id="6" name="TextBox 5">
            <a:extLst>
              <a:ext uri="{FF2B5EF4-FFF2-40B4-BE49-F238E27FC236}">
                <a16:creationId xmlns:a16="http://schemas.microsoft.com/office/drawing/2014/main" id="{8CF07643-FD3C-FC05-5C23-8EBF27371157}"/>
              </a:ext>
            </a:extLst>
          </p:cNvPr>
          <p:cNvSpPr txBox="1"/>
          <p:nvPr/>
        </p:nvSpPr>
        <p:spPr>
          <a:xfrm>
            <a:off x="711785" y="1442717"/>
            <a:ext cx="5048687" cy="496503"/>
          </a:xfrm>
          <a:prstGeom prst="rect">
            <a:avLst/>
          </a:prstGeom>
          <a:noFill/>
        </p:spPr>
        <p:txBody>
          <a:bodyPr wrap="square" lIns="75926" tIns="37964" rIns="75926" bIns="37964" rtlCol="0">
            <a:spAutoFit/>
          </a:bodyPr>
          <a:lstStyle>
            <a:defPPr>
              <a:defRPr lang="en-US"/>
            </a:defPPr>
          </a:lstStyle>
          <a:p>
            <a:r>
              <a:rPr lang="en-US" sz="2728" b="1" dirty="0">
                <a:solidFill>
                  <a:schemeClr val="bg1"/>
                </a:solidFill>
                <a:cs typeface="Times New Roman" pitchFamily="18" charset="0"/>
              </a:rPr>
              <a:t>Final change in area </a:t>
            </a:r>
            <a:r>
              <a:rPr lang="en-US" sz="2728" b="1" dirty="0">
                <a:solidFill>
                  <a:schemeClr val="bg1"/>
                </a:solidFill>
                <a:cs typeface="Times New Roman" pitchFamily="18" charset="0"/>
                <a:sym typeface="Symbol"/>
              </a:rPr>
              <a:t>a =a</a:t>
            </a:r>
            <a:r>
              <a:rPr lang="en-US" sz="2728" b="1" baseline="-25000" dirty="0">
                <a:solidFill>
                  <a:schemeClr val="bg1"/>
                </a:solidFill>
                <a:cs typeface="Times New Roman" pitchFamily="18" charset="0"/>
                <a:sym typeface="Symbol"/>
              </a:rPr>
              <a:t>1</a:t>
            </a:r>
            <a:r>
              <a:rPr lang="en-US" sz="2728" b="1" dirty="0">
                <a:solidFill>
                  <a:schemeClr val="bg1"/>
                </a:solidFill>
                <a:cs typeface="Times New Roman" pitchFamily="18" charset="0"/>
                <a:sym typeface="Symbol"/>
              </a:rPr>
              <a:t>(t</a:t>
            </a:r>
            <a:r>
              <a:rPr lang="en-US" sz="2728" b="1" baseline="-25000" dirty="0">
                <a:solidFill>
                  <a:schemeClr val="bg1"/>
                </a:solidFill>
                <a:cs typeface="Times New Roman" pitchFamily="18" charset="0"/>
                <a:sym typeface="Symbol"/>
              </a:rPr>
              <a:t>2</a:t>
            </a:r>
            <a:r>
              <a:rPr lang="en-US" sz="2728" b="1" dirty="0">
                <a:solidFill>
                  <a:schemeClr val="bg1"/>
                </a:solidFill>
                <a:cs typeface="Times New Roman" pitchFamily="18" charset="0"/>
                <a:sym typeface="Symbol"/>
              </a:rPr>
              <a:t>-t</a:t>
            </a:r>
            <a:r>
              <a:rPr lang="en-US" sz="2728" b="1" baseline="-25000" dirty="0">
                <a:solidFill>
                  <a:schemeClr val="bg1"/>
                </a:solidFill>
                <a:cs typeface="Times New Roman" pitchFamily="18" charset="0"/>
                <a:sym typeface="Symbol"/>
              </a:rPr>
              <a:t>1</a:t>
            </a:r>
            <a:r>
              <a:rPr lang="en-US" sz="2728" b="1" dirty="0">
                <a:solidFill>
                  <a:schemeClr val="bg1"/>
                </a:solidFill>
                <a:cs typeface="Times New Roman" pitchFamily="18" charset="0"/>
                <a:sym typeface="Symbol"/>
              </a:rPr>
              <a:t>)</a:t>
            </a:r>
            <a:endParaRPr lang="en-US" sz="2728" b="1" dirty="0">
              <a:solidFill>
                <a:schemeClr val="bg1"/>
              </a:solidFill>
              <a:cs typeface="Times New Roman" pitchFamily="18" charset="0"/>
            </a:endParaRPr>
          </a:p>
        </p:txBody>
      </p:sp>
      <p:sp>
        <p:nvSpPr>
          <p:cNvPr id="7" name="Cloud Callout 7">
            <a:extLst>
              <a:ext uri="{FF2B5EF4-FFF2-40B4-BE49-F238E27FC236}">
                <a16:creationId xmlns:a16="http://schemas.microsoft.com/office/drawing/2014/main" id="{669D212B-871F-7D7A-FD3A-E7C3418F399B}"/>
              </a:ext>
            </a:extLst>
          </p:cNvPr>
          <p:cNvSpPr/>
          <p:nvPr/>
        </p:nvSpPr>
        <p:spPr>
          <a:xfrm>
            <a:off x="1113680" y="4385263"/>
            <a:ext cx="4646792" cy="2173905"/>
          </a:xfrm>
          <a:prstGeom prst="cloudCallout">
            <a:avLst>
              <a:gd name="adj1" fmla="val -16354"/>
              <a:gd name="adj2" fmla="val -77967"/>
            </a:avLst>
          </a:prstGeom>
        </p:spPr>
        <p:style>
          <a:lnRef idx="1">
            <a:schemeClr val="accent6"/>
          </a:lnRef>
          <a:fillRef idx="2">
            <a:schemeClr val="accent6"/>
          </a:fillRef>
          <a:effectRef idx="1">
            <a:schemeClr val="accent6"/>
          </a:effectRef>
          <a:fontRef idx="minor">
            <a:schemeClr val="dk1"/>
          </a:fontRef>
        </p:style>
        <p:txBody>
          <a:bodyPr lIns="75926" tIns="37964" rIns="75926" bIns="37964"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Percentage of fractional change in area </a:t>
            </a:r>
            <a:r>
              <a:rPr lang="en-US" sz="2728" b="1" dirty="0">
                <a:solidFill>
                  <a:schemeClr val="tx1"/>
                </a:solidFill>
                <a:latin typeface="+mn-lt"/>
                <a:sym typeface="Symbol"/>
              </a:rPr>
              <a:t>a/a×100 = </a:t>
            </a:r>
            <a:r>
              <a:rPr lang="el-GR" sz="2728" b="1" dirty="0">
                <a:solidFill>
                  <a:schemeClr val="tx1"/>
                </a:solidFill>
                <a:latin typeface="+mn-lt"/>
                <a:sym typeface="Symbol"/>
              </a:rPr>
              <a:t>β</a:t>
            </a:r>
            <a:r>
              <a:rPr lang="en-US" sz="2728" b="1" dirty="0">
                <a:solidFill>
                  <a:schemeClr val="tx1"/>
                </a:solidFill>
                <a:latin typeface="+mn-lt"/>
                <a:sym typeface="Symbol"/>
              </a:rPr>
              <a:t>(∆t)×100</a:t>
            </a:r>
            <a:endParaRPr lang="en-US" sz="2728" b="1" dirty="0">
              <a:solidFill>
                <a:schemeClr val="tx1"/>
              </a:solidFill>
              <a:latin typeface="+mn-lt"/>
            </a:endParaRPr>
          </a:p>
        </p:txBody>
      </p:sp>
      <p:sp>
        <p:nvSpPr>
          <p:cNvPr id="8" name="TextBox 7">
            <a:extLst>
              <a:ext uri="{FF2B5EF4-FFF2-40B4-BE49-F238E27FC236}">
                <a16:creationId xmlns:a16="http://schemas.microsoft.com/office/drawing/2014/main" id="{CAB3FADB-A478-7CE7-CA15-AF77E1D81F38}"/>
              </a:ext>
            </a:extLst>
          </p:cNvPr>
          <p:cNvSpPr txBox="1"/>
          <p:nvPr/>
        </p:nvSpPr>
        <p:spPr>
          <a:xfrm>
            <a:off x="755307" y="706349"/>
            <a:ext cx="4848683" cy="496503"/>
          </a:xfrm>
          <a:prstGeom prst="rect">
            <a:avLst/>
          </a:prstGeom>
          <a:noFill/>
        </p:spPr>
        <p:txBody>
          <a:bodyPr wrap="square" lIns="75926" tIns="37964" rIns="75926" bIns="37964" rtlCol="0">
            <a:spAutoFit/>
          </a:bodyPr>
          <a:lstStyle>
            <a:defPPr>
              <a:defRPr lang="en-US"/>
            </a:defPPr>
          </a:lstStyle>
          <a:p>
            <a:r>
              <a:rPr lang="en-US" sz="2728" b="1" dirty="0">
                <a:solidFill>
                  <a:schemeClr val="bg1"/>
                </a:solidFill>
                <a:cs typeface="Times New Roman" pitchFamily="18" charset="0"/>
              </a:rPr>
              <a:t>Final area a</a:t>
            </a:r>
            <a:r>
              <a:rPr lang="en-US" sz="2728" b="1" baseline="-25000" dirty="0">
                <a:solidFill>
                  <a:schemeClr val="bg1"/>
                </a:solidFill>
                <a:cs typeface="Times New Roman" pitchFamily="18" charset="0"/>
                <a:sym typeface="Symbol"/>
              </a:rPr>
              <a:t>2</a:t>
            </a:r>
            <a:r>
              <a:rPr lang="en-US" sz="2728" b="1" dirty="0">
                <a:solidFill>
                  <a:schemeClr val="bg1"/>
                </a:solidFill>
                <a:cs typeface="Times New Roman" pitchFamily="18" charset="0"/>
                <a:sym typeface="Symbol"/>
              </a:rPr>
              <a:t> = a</a:t>
            </a:r>
            <a:r>
              <a:rPr lang="en-US" sz="2728" b="1" baseline="-25000" dirty="0">
                <a:solidFill>
                  <a:schemeClr val="bg1"/>
                </a:solidFill>
                <a:cs typeface="Times New Roman" pitchFamily="18" charset="0"/>
                <a:sym typeface="Symbol"/>
              </a:rPr>
              <a:t>1</a:t>
            </a:r>
            <a:r>
              <a:rPr lang="en-US" sz="2728" b="1" dirty="0">
                <a:solidFill>
                  <a:schemeClr val="bg1"/>
                </a:solidFill>
                <a:cs typeface="Times New Roman" pitchFamily="18" charset="0"/>
                <a:sym typeface="Symbol"/>
              </a:rPr>
              <a:t>[1 +  (t</a:t>
            </a:r>
            <a:r>
              <a:rPr lang="en-US" sz="2728" b="1" baseline="-25000" dirty="0">
                <a:solidFill>
                  <a:schemeClr val="bg1"/>
                </a:solidFill>
                <a:cs typeface="Times New Roman" pitchFamily="18" charset="0"/>
                <a:sym typeface="Symbol"/>
              </a:rPr>
              <a:t>2</a:t>
            </a:r>
            <a:r>
              <a:rPr lang="en-US" sz="2728" b="1" dirty="0">
                <a:solidFill>
                  <a:schemeClr val="bg1"/>
                </a:solidFill>
                <a:cs typeface="Times New Roman" pitchFamily="18" charset="0"/>
                <a:sym typeface="Symbol"/>
              </a:rPr>
              <a:t>-t</a:t>
            </a:r>
            <a:r>
              <a:rPr lang="en-US" sz="2728" b="1" baseline="-25000" dirty="0">
                <a:solidFill>
                  <a:schemeClr val="bg1"/>
                </a:solidFill>
                <a:cs typeface="Times New Roman" pitchFamily="18" charset="0"/>
                <a:sym typeface="Symbol"/>
              </a:rPr>
              <a:t>1</a:t>
            </a:r>
            <a:r>
              <a:rPr lang="en-US" sz="2728" b="1" dirty="0">
                <a:solidFill>
                  <a:schemeClr val="bg1"/>
                </a:solidFill>
                <a:cs typeface="Times New Roman" pitchFamily="18" charset="0"/>
                <a:sym typeface="Symbol"/>
              </a:rPr>
              <a:t>)]</a:t>
            </a:r>
            <a:endParaRPr lang="en-US" sz="2728" b="1" dirty="0">
              <a:solidFill>
                <a:schemeClr val="bg1"/>
              </a:solidFill>
              <a:cs typeface="Times New Roman" pitchFamily="18" charset="0"/>
            </a:endParaRPr>
          </a:p>
        </p:txBody>
      </p:sp>
      <p:sp>
        <p:nvSpPr>
          <p:cNvPr id="9" name="TextBox 8">
            <a:extLst>
              <a:ext uri="{FF2B5EF4-FFF2-40B4-BE49-F238E27FC236}">
                <a16:creationId xmlns:a16="http://schemas.microsoft.com/office/drawing/2014/main" id="{853B0BC6-6BC1-5AAC-BE8B-8C84D89B2A07}"/>
              </a:ext>
            </a:extLst>
          </p:cNvPr>
          <p:cNvSpPr txBox="1"/>
          <p:nvPr/>
        </p:nvSpPr>
        <p:spPr>
          <a:xfrm>
            <a:off x="711785" y="2177622"/>
            <a:ext cx="5048687" cy="496503"/>
          </a:xfrm>
          <a:prstGeom prst="rect">
            <a:avLst/>
          </a:prstGeom>
          <a:noFill/>
        </p:spPr>
        <p:txBody>
          <a:bodyPr wrap="square" lIns="75926" tIns="37964" rIns="75926" bIns="37964" rtlCol="0">
            <a:spAutoFit/>
          </a:bodyPr>
          <a:lstStyle>
            <a:defPPr>
              <a:defRPr lang="en-US"/>
            </a:defPPr>
          </a:lstStyle>
          <a:p>
            <a:r>
              <a:rPr lang="en-US" sz="2728" b="1" dirty="0">
                <a:solidFill>
                  <a:schemeClr val="bg1"/>
                </a:solidFill>
                <a:cs typeface="Times New Roman" pitchFamily="18" charset="0"/>
              </a:rPr>
              <a:t>Final temperature t</a:t>
            </a:r>
            <a:r>
              <a:rPr lang="en-US" sz="2728" b="1" baseline="-25000" dirty="0">
                <a:solidFill>
                  <a:schemeClr val="bg1"/>
                </a:solidFill>
                <a:cs typeface="Times New Roman" pitchFamily="18" charset="0"/>
              </a:rPr>
              <a:t>2</a:t>
            </a:r>
            <a:r>
              <a:rPr lang="en-US" sz="2728" b="1" dirty="0">
                <a:solidFill>
                  <a:schemeClr val="bg1"/>
                </a:solidFill>
                <a:cs typeface="Times New Roman" pitchFamily="18" charset="0"/>
              </a:rPr>
              <a:t> = 	        + t</a:t>
            </a:r>
            <a:r>
              <a:rPr lang="en-US" sz="2728" b="1" baseline="-25000" dirty="0">
                <a:solidFill>
                  <a:schemeClr val="bg1"/>
                </a:solidFill>
                <a:cs typeface="Times New Roman" pitchFamily="18" charset="0"/>
              </a:rPr>
              <a:t>1</a:t>
            </a:r>
            <a:endParaRPr lang="en-US" sz="2728" b="1" dirty="0">
              <a:solidFill>
                <a:schemeClr val="bg1"/>
              </a:solidFill>
              <a:cs typeface="Times New Roman" pitchFamily="18" charset="0"/>
            </a:endParaRPr>
          </a:p>
        </p:txBody>
      </p:sp>
      <p:graphicFrame>
        <p:nvGraphicFramePr>
          <p:cNvPr id="10" name="Object 9">
            <a:extLst>
              <a:ext uri="{FF2B5EF4-FFF2-40B4-BE49-F238E27FC236}">
                <a16:creationId xmlns:a16="http://schemas.microsoft.com/office/drawing/2014/main" id="{C4778728-02F5-210A-33FF-9ECC65C74E37}"/>
              </a:ext>
            </a:extLst>
          </p:cNvPr>
          <p:cNvGraphicFramePr>
            <a:graphicFrameLocks noChangeAspect="1"/>
          </p:cNvGraphicFramePr>
          <p:nvPr>
            <p:extLst>
              <p:ext uri="{D42A27DB-BD31-4B8C-83A1-F6EECF244321}">
                <p14:modId xmlns:p14="http://schemas.microsoft.com/office/powerpoint/2010/main" val="1685505448"/>
              </p:ext>
            </p:extLst>
          </p:nvPr>
        </p:nvGraphicFramePr>
        <p:xfrm>
          <a:off x="4122903" y="2089424"/>
          <a:ext cx="866386" cy="783009"/>
        </p:xfrm>
        <a:graphic>
          <a:graphicData uri="http://schemas.openxmlformats.org/presentationml/2006/ole">
            <mc:AlternateContent xmlns:mc="http://schemas.openxmlformats.org/markup-compatibility/2006">
              <mc:Choice xmlns:v="urn:schemas-microsoft-com:vml" Requires="v">
                <p:oleObj name="Equation" r:id="rId2" imgW="379294" imgH="343016" progId="Equation.DSMT4">
                  <p:embed/>
                </p:oleObj>
              </mc:Choice>
              <mc:Fallback>
                <p:oleObj name="Equation" r:id="rId2" imgW="379294" imgH="343016" progId="Equation.DSMT4">
                  <p:embed/>
                  <p:pic>
                    <p:nvPicPr>
                      <p:cNvPr id="0" name=""/>
                      <p:cNvPicPr/>
                      <p:nvPr/>
                    </p:nvPicPr>
                    <p:blipFill>
                      <a:blip r:embed="rId3"/>
                      <a:stretch>
                        <a:fillRect/>
                      </a:stretch>
                    </p:blipFill>
                    <p:spPr>
                      <a:xfrm>
                        <a:off x="4122903" y="2089424"/>
                        <a:ext cx="866386" cy="783009"/>
                      </a:xfrm>
                      <a:prstGeom prst="rect">
                        <a:avLst/>
                      </a:prstGeom>
                    </p:spPr>
                  </p:pic>
                </p:oleObj>
              </mc:Fallback>
            </mc:AlternateContent>
          </a:graphicData>
        </a:graphic>
      </p:graphicFrame>
    </p:spTree>
    <p:extLst>
      <p:ext uri="{BB962C8B-B14F-4D97-AF65-F5344CB8AC3E}">
        <p14:creationId xmlns:p14="http://schemas.microsoft.com/office/powerpoint/2010/main" val="205540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Effect transition="in" filter="fade">
                                      <p:cBhvr>
                                        <p:cTn id="24" dur="1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iterate type="lt">
                                    <p:tmPct val="10000"/>
                                  </p:iterate>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17BE6A-F5C1-D56A-9C71-620E775DAA33}"/>
              </a:ext>
            </a:extLst>
          </p:cNvPr>
          <p:cNvSpPr txBox="1"/>
          <p:nvPr/>
        </p:nvSpPr>
        <p:spPr>
          <a:xfrm>
            <a:off x="470394" y="892813"/>
            <a:ext cx="9757651" cy="1336172"/>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rPr>
              <a:t>The diameter of a metal ring is ‘D’ and the coefficient of areal expansion is </a:t>
            </a:r>
            <a:r>
              <a:rPr lang="el-GR" sz="2728" b="1" dirty="0">
                <a:solidFill>
                  <a:schemeClr val="bg1"/>
                </a:solidFill>
                <a:ea typeface="Cambria Math" pitchFamily="18" charset="0"/>
              </a:rPr>
              <a:t>β</a:t>
            </a:r>
            <a:r>
              <a:rPr lang="en-US" sz="2728" b="1" dirty="0">
                <a:solidFill>
                  <a:schemeClr val="bg1"/>
                </a:solidFill>
                <a:ea typeface="Cambria Math" pitchFamily="18" charset="0"/>
              </a:rPr>
              <a:t>. If the temperature of the ring is increased by 1</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 then </a:t>
            </a:r>
          </a:p>
        </p:txBody>
      </p:sp>
      <p:sp>
        <p:nvSpPr>
          <p:cNvPr id="5" name="TextBox 4">
            <a:extLst>
              <a:ext uri="{FF2B5EF4-FFF2-40B4-BE49-F238E27FC236}">
                <a16:creationId xmlns:a16="http://schemas.microsoft.com/office/drawing/2014/main" id="{B8EDFE67-E232-21F9-919F-2789DE9C21C0}"/>
              </a:ext>
            </a:extLst>
          </p:cNvPr>
          <p:cNvSpPr txBox="1"/>
          <p:nvPr/>
        </p:nvSpPr>
        <p:spPr>
          <a:xfrm>
            <a:off x="815807" y="2298028"/>
            <a:ext cx="5123824" cy="496503"/>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chemeClr val="bg1"/>
                </a:solidFill>
                <a:ea typeface="Cambria Math" pitchFamily="18" charset="0"/>
              </a:rPr>
              <a:t>a) The increase in area of the ring</a:t>
            </a:r>
          </a:p>
        </p:txBody>
      </p:sp>
      <p:sp>
        <p:nvSpPr>
          <p:cNvPr id="6" name="TextBox 5">
            <a:extLst>
              <a:ext uri="{FF2B5EF4-FFF2-40B4-BE49-F238E27FC236}">
                <a16:creationId xmlns:a16="http://schemas.microsoft.com/office/drawing/2014/main" id="{06CFC711-7F64-0242-D401-6F3F7E0AB18E}"/>
              </a:ext>
            </a:extLst>
          </p:cNvPr>
          <p:cNvSpPr txBox="1"/>
          <p:nvPr/>
        </p:nvSpPr>
        <p:spPr>
          <a:xfrm>
            <a:off x="815807" y="3977143"/>
            <a:ext cx="5123824" cy="496503"/>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chemeClr val="bg1"/>
                </a:solidFill>
                <a:ea typeface="Cambria Math" pitchFamily="18" charset="0"/>
              </a:rPr>
              <a:t>b) The increase in area of the ring</a:t>
            </a:r>
          </a:p>
        </p:txBody>
      </p:sp>
      <p:graphicFrame>
        <p:nvGraphicFramePr>
          <p:cNvPr id="10" name="Object 9">
            <a:extLst>
              <a:ext uri="{FF2B5EF4-FFF2-40B4-BE49-F238E27FC236}">
                <a16:creationId xmlns:a16="http://schemas.microsoft.com/office/drawing/2014/main" id="{1A9A28E3-8156-03AB-97F3-E319EF831412}"/>
              </a:ext>
            </a:extLst>
          </p:cNvPr>
          <p:cNvGraphicFramePr>
            <a:graphicFrameLocks noChangeAspect="1"/>
          </p:cNvGraphicFramePr>
          <p:nvPr>
            <p:extLst>
              <p:ext uri="{D42A27DB-BD31-4B8C-83A1-F6EECF244321}">
                <p14:modId xmlns:p14="http://schemas.microsoft.com/office/powerpoint/2010/main" val="376437633"/>
              </p:ext>
            </p:extLst>
          </p:nvPr>
        </p:nvGraphicFramePr>
        <p:xfrm>
          <a:off x="934921" y="2863573"/>
          <a:ext cx="7174499" cy="1113569"/>
        </p:xfrm>
        <a:graphic>
          <a:graphicData uri="http://schemas.openxmlformats.org/presentationml/2006/ole">
            <mc:AlternateContent xmlns:mc="http://schemas.openxmlformats.org/markup-compatibility/2006">
              <mc:Choice xmlns:v="urn:schemas-microsoft-com:vml" Requires="v">
                <p:oleObj name="Equation" r:id="rId2" imgW="2056446" imgH="318688" progId="Equation.DSMT4">
                  <p:embed/>
                </p:oleObj>
              </mc:Choice>
              <mc:Fallback>
                <p:oleObj name="Equation" r:id="rId2" imgW="2056446" imgH="318688" progId="Equation.DSMT4">
                  <p:embed/>
                  <p:pic>
                    <p:nvPicPr>
                      <p:cNvPr id="0" name=""/>
                      <p:cNvPicPr/>
                      <p:nvPr/>
                    </p:nvPicPr>
                    <p:blipFill>
                      <a:blip r:embed="rId3"/>
                      <a:stretch>
                        <a:fillRect/>
                      </a:stretch>
                    </p:blipFill>
                    <p:spPr>
                      <a:xfrm>
                        <a:off x="934921" y="2863573"/>
                        <a:ext cx="7174499" cy="1113569"/>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6F489234-6290-4B77-2F54-9AB94306E791}"/>
              </a:ext>
            </a:extLst>
          </p:cNvPr>
          <p:cNvGraphicFramePr>
            <a:graphicFrameLocks noChangeAspect="1"/>
          </p:cNvGraphicFramePr>
          <p:nvPr>
            <p:extLst>
              <p:ext uri="{D42A27DB-BD31-4B8C-83A1-F6EECF244321}">
                <p14:modId xmlns:p14="http://schemas.microsoft.com/office/powerpoint/2010/main" val="3588532754"/>
              </p:ext>
            </p:extLst>
          </p:nvPr>
        </p:nvGraphicFramePr>
        <p:xfrm>
          <a:off x="2843450" y="4473646"/>
          <a:ext cx="1337137" cy="1058126"/>
        </p:xfrm>
        <a:graphic>
          <a:graphicData uri="http://schemas.openxmlformats.org/presentationml/2006/ole">
            <mc:AlternateContent xmlns:mc="http://schemas.openxmlformats.org/markup-compatibility/2006">
              <mc:Choice xmlns:v="urn:schemas-microsoft-com:vml" Requires="v">
                <p:oleObj name="Equation" r:id="rId4" imgW="403932" imgH="318688" progId="Equation.DSMT4">
                  <p:embed/>
                </p:oleObj>
              </mc:Choice>
              <mc:Fallback>
                <p:oleObj name="Equation" r:id="rId4" imgW="403932" imgH="318688" progId="Equation.DSMT4">
                  <p:embed/>
                  <p:pic>
                    <p:nvPicPr>
                      <p:cNvPr id="0" name=""/>
                      <p:cNvPicPr/>
                      <p:nvPr/>
                    </p:nvPicPr>
                    <p:blipFill>
                      <a:blip r:embed="rId5"/>
                      <a:stretch>
                        <a:fillRect/>
                      </a:stretch>
                    </p:blipFill>
                    <p:spPr>
                      <a:xfrm>
                        <a:off x="2843450" y="4473646"/>
                        <a:ext cx="1337137" cy="1058126"/>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29879253-195F-5B31-445F-48DD33742A4A}"/>
              </a:ext>
            </a:extLst>
          </p:cNvPr>
          <p:cNvSpPr txBox="1"/>
          <p:nvPr/>
        </p:nvSpPr>
        <p:spPr>
          <a:xfrm>
            <a:off x="3924490" y="5656258"/>
            <a:ext cx="2599966" cy="496503"/>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chemeClr val="bg1"/>
                </a:solidFill>
                <a:ea typeface="Cambria Math" pitchFamily="18" charset="0"/>
              </a:rPr>
              <a:t>(Since </a:t>
            </a:r>
            <a:r>
              <a:rPr lang="en-US" sz="2728" b="1" dirty="0">
                <a:solidFill>
                  <a:schemeClr val="bg1"/>
                </a:solidFill>
                <a:ea typeface="Cambria Math" pitchFamily="18" charset="0"/>
                <a:sym typeface="Symbol" panose="05050102010706020507" pitchFamily="18" charset="2"/>
              </a:rPr>
              <a:t> = 2 )</a:t>
            </a:r>
            <a:endParaRPr lang="en-US" sz="2728" b="1" dirty="0">
              <a:solidFill>
                <a:schemeClr val="bg1"/>
              </a:solidFill>
              <a:ea typeface="Cambria Math" pitchFamily="18" charset="0"/>
            </a:endParaRPr>
          </a:p>
        </p:txBody>
      </p:sp>
    </p:spTree>
    <p:extLst>
      <p:ext uri="{BB962C8B-B14F-4D97-AF65-F5344CB8AC3E}">
        <p14:creationId xmlns:p14="http://schemas.microsoft.com/office/powerpoint/2010/main" val="205873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B16B83A-6C5E-85E1-7423-E758BF86162A}"/>
              </a:ext>
            </a:extLst>
          </p:cNvPr>
          <p:cNvSpPr txBox="1"/>
          <p:nvPr/>
        </p:nvSpPr>
        <p:spPr>
          <a:xfrm>
            <a:off x="451412" y="809989"/>
            <a:ext cx="10266653" cy="1336172"/>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For anisotropic solids, if </a:t>
            </a:r>
            <a:r>
              <a:rPr lang="el-GR" sz="2728" b="1" dirty="0">
                <a:solidFill>
                  <a:schemeClr val="bg1"/>
                </a:solidFill>
                <a:ea typeface="Cambria Math" pitchFamily="18" charset="0"/>
                <a:sym typeface="Wingdings"/>
              </a:rPr>
              <a:t>α</a:t>
            </a:r>
            <a:r>
              <a:rPr lang="en-US" sz="2728" b="1" baseline="-25000" dirty="0">
                <a:solidFill>
                  <a:schemeClr val="bg1"/>
                </a:solidFill>
                <a:ea typeface="Cambria Math" pitchFamily="18" charset="0"/>
                <a:sym typeface="Wingdings"/>
              </a:rPr>
              <a:t>x,</a:t>
            </a:r>
            <a:r>
              <a:rPr lang="el-GR" sz="2728" b="1" dirty="0">
                <a:solidFill>
                  <a:schemeClr val="bg1"/>
                </a:solidFill>
                <a:ea typeface="Cambria Math" pitchFamily="18" charset="0"/>
                <a:sym typeface="Wingdings"/>
              </a:rPr>
              <a:t>α</a:t>
            </a:r>
            <a:r>
              <a:rPr lang="en-US" sz="2728" b="1" baseline="-25000" dirty="0">
                <a:solidFill>
                  <a:schemeClr val="bg1"/>
                </a:solidFill>
                <a:ea typeface="Cambria Math" pitchFamily="18" charset="0"/>
                <a:sym typeface="Wingdings"/>
              </a:rPr>
              <a:t>y</a:t>
            </a:r>
            <a:r>
              <a:rPr lang="en-US" sz="2728" b="1" dirty="0">
                <a:solidFill>
                  <a:schemeClr val="bg1"/>
                </a:solidFill>
                <a:ea typeface="Cambria Math" pitchFamily="18" charset="0"/>
                <a:sym typeface="Wingdings"/>
              </a:rPr>
              <a:t> and α</a:t>
            </a:r>
            <a:r>
              <a:rPr lang="en-US" sz="2728" b="1" baseline="-25000" dirty="0">
                <a:solidFill>
                  <a:schemeClr val="bg1"/>
                </a:solidFill>
                <a:ea typeface="Cambria Math" pitchFamily="18" charset="0"/>
                <a:sym typeface="Wingdings"/>
              </a:rPr>
              <a:t>z</a:t>
            </a:r>
            <a:r>
              <a:rPr lang="en-US" sz="2728" b="1" dirty="0">
                <a:solidFill>
                  <a:schemeClr val="bg1"/>
                </a:solidFill>
                <a:ea typeface="Cambria Math" pitchFamily="18" charset="0"/>
                <a:sym typeface="Wingdings"/>
              </a:rPr>
              <a:t> are coefficients of linear expansions along X,Y and Z directions respectively then the coefficient of areal expansion is,</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E4147997-0D64-A6CC-EF9B-CE4FA2C16394}"/>
              </a:ext>
            </a:extLst>
          </p:cNvPr>
          <p:cNvSpPr txBox="1"/>
          <p:nvPr/>
        </p:nvSpPr>
        <p:spPr>
          <a:xfrm>
            <a:off x="567234" y="3554509"/>
            <a:ext cx="4350780" cy="496503"/>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For isotropic solids, </a:t>
            </a:r>
            <a:r>
              <a:rPr lang="el-GR" sz="2728" b="1" dirty="0">
                <a:solidFill>
                  <a:schemeClr val="bg1"/>
                </a:solidFill>
                <a:ea typeface="Cambria Math" pitchFamily="18" charset="0"/>
                <a:sym typeface="Wingdings"/>
              </a:rPr>
              <a:t>β</a:t>
            </a:r>
            <a:r>
              <a:rPr lang="en-US" sz="2728" b="1" dirty="0">
                <a:solidFill>
                  <a:schemeClr val="bg1"/>
                </a:solidFill>
                <a:ea typeface="Cambria Math" pitchFamily="18" charset="0"/>
                <a:sym typeface="Wingdings"/>
              </a:rPr>
              <a:t>=2</a:t>
            </a:r>
            <a:r>
              <a:rPr lang="el-GR" sz="2728" b="1" dirty="0">
                <a:solidFill>
                  <a:schemeClr val="bg1"/>
                </a:solidFill>
                <a:ea typeface="Cambria Math" pitchFamily="18" charset="0"/>
                <a:sym typeface="Wingdings"/>
              </a:rPr>
              <a:t>α</a:t>
            </a:r>
            <a:r>
              <a:rPr lang="en-US" sz="2728" b="1" dirty="0">
                <a:solidFill>
                  <a:schemeClr val="bg1"/>
                </a:solidFill>
                <a:ea typeface="Cambria Math" pitchFamily="18" charset="0"/>
                <a:sym typeface="Wingdings"/>
              </a:rPr>
              <a:t>.</a:t>
            </a:r>
            <a:endParaRPr lang="en-US" sz="2728" b="1" dirty="0">
              <a:solidFill>
                <a:schemeClr val="bg1"/>
              </a:solidFill>
              <a:ea typeface="Cambria Math" pitchFamily="18" charset="0"/>
            </a:endParaRPr>
          </a:p>
        </p:txBody>
      </p:sp>
      <p:graphicFrame>
        <p:nvGraphicFramePr>
          <p:cNvPr id="13" name="Object 12">
            <a:extLst>
              <a:ext uri="{FF2B5EF4-FFF2-40B4-BE49-F238E27FC236}">
                <a16:creationId xmlns:a16="http://schemas.microsoft.com/office/drawing/2014/main" id="{0CFE1C41-A226-6724-2F80-C818B591DEDB}"/>
              </a:ext>
            </a:extLst>
          </p:cNvPr>
          <p:cNvGraphicFramePr>
            <a:graphicFrameLocks noChangeAspect="1"/>
          </p:cNvGraphicFramePr>
          <p:nvPr>
            <p:extLst>
              <p:ext uri="{D42A27DB-BD31-4B8C-83A1-F6EECF244321}">
                <p14:modId xmlns:p14="http://schemas.microsoft.com/office/powerpoint/2010/main" val="3231517202"/>
              </p:ext>
            </p:extLst>
          </p:nvPr>
        </p:nvGraphicFramePr>
        <p:xfrm>
          <a:off x="3422237" y="2207105"/>
          <a:ext cx="3648154" cy="1160250"/>
        </p:xfrm>
        <a:graphic>
          <a:graphicData uri="http://schemas.openxmlformats.org/presentationml/2006/ole">
            <mc:AlternateContent xmlns:mc="http://schemas.openxmlformats.org/markup-compatibility/2006">
              <mc:Choice xmlns:v="urn:schemas-microsoft-com:vml" Requires="v">
                <p:oleObj name="Equation" r:id="rId2" imgW="1003584" imgH="318688" progId="Equation.DSMT4">
                  <p:embed/>
                </p:oleObj>
              </mc:Choice>
              <mc:Fallback>
                <p:oleObj name="Equation" r:id="rId2" imgW="1003584" imgH="318688" progId="Equation.DSMT4">
                  <p:embed/>
                  <p:pic>
                    <p:nvPicPr>
                      <p:cNvPr id="0" name=""/>
                      <p:cNvPicPr/>
                      <p:nvPr/>
                    </p:nvPicPr>
                    <p:blipFill>
                      <a:blip r:embed="rId3"/>
                      <a:stretch>
                        <a:fillRect/>
                      </a:stretch>
                    </p:blipFill>
                    <p:spPr>
                      <a:xfrm>
                        <a:off x="3422237" y="2207105"/>
                        <a:ext cx="3648154" cy="1160250"/>
                      </a:xfrm>
                      <a:prstGeom prst="rect">
                        <a:avLst/>
                      </a:prstGeom>
                    </p:spPr>
                  </p:pic>
                </p:oleObj>
              </mc:Fallback>
            </mc:AlternateContent>
          </a:graphicData>
        </a:graphic>
      </p:graphicFrame>
    </p:spTree>
    <p:extLst>
      <p:ext uri="{BB962C8B-B14F-4D97-AF65-F5344CB8AC3E}">
        <p14:creationId xmlns:p14="http://schemas.microsoft.com/office/powerpoint/2010/main" val="196510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122A6F-838D-4A9E-ACF4-84A16EDC75B5}"/>
              </a:ext>
            </a:extLst>
          </p:cNvPr>
          <p:cNvSpPr txBox="1"/>
          <p:nvPr/>
        </p:nvSpPr>
        <p:spPr>
          <a:xfrm>
            <a:off x="751120" y="1578291"/>
            <a:ext cx="10038800" cy="3110852"/>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lnSpc>
                <a:spcPct val="150000"/>
              </a:lnSpc>
            </a:pPr>
            <a:r>
              <a:rPr lang="en-US" sz="7015"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COEFFICIENT OF CUBICAL EXPANSION</a:t>
            </a:r>
          </a:p>
        </p:txBody>
      </p:sp>
    </p:spTree>
    <p:extLst>
      <p:ext uri="{BB962C8B-B14F-4D97-AF65-F5344CB8AC3E}">
        <p14:creationId xmlns:p14="http://schemas.microsoft.com/office/powerpoint/2010/main" val="3690378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CC1BD64-7142-34E9-2886-4397E00FA856}"/>
              </a:ext>
            </a:extLst>
          </p:cNvPr>
          <p:cNvSpPr txBox="1"/>
          <p:nvPr/>
        </p:nvSpPr>
        <p:spPr>
          <a:xfrm>
            <a:off x="536897" y="1016459"/>
            <a:ext cx="7944896"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8382" indent="-428382" algn="just">
              <a:tabLst>
                <a:tab pos="428382" algn="l"/>
              </a:tabLst>
            </a:pPr>
            <a:r>
              <a:rPr lang="en-US" sz="2728" b="1" dirty="0">
                <a:solidFill>
                  <a:schemeClr val="tx1"/>
                </a:solidFill>
                <a:latin typeface="+mn-lt"/>
                <a:ea typeface="Cambria Math" pitchFamily="18" charset="0"/>
              </a:rPr>
              <a:t>Coefficient of volume or cubical expansion of a solid:</a:t>
            </a:r>
          </a:p>
        </p:txBody>
      </p:sp>
      <p:sp>
        <p:nvSpPr>
          <p:cNvPr id="5" name="TextBox 4">
            <a:extLst>
              <a:ext uri="{FF2B5EF4-FFF2-40B4-BE49-F238E27FC236}">
                <a16:creationId xmlns:a16="http://schemas.microsoft.com/office/drawing/2014/main" id="{3F3990AA-B611-DEBF-FD8B-5BE6CAB0BBCA}"/>
              </a:ext>
            </a:extLst>
          </p:cNvPr>
          <p:cNvSpPr txBox="1"/>
          <p:nvPr/>
        </p:nvSpPr>
        <p:spPr>
          <a:xfrm>
            <a:off x="536897" y="1849779"/>
            <a:ext cx="10378151"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It is defined as the increase in volume of a solid per unit original volume per unit rise in temperature.</a:t>
            </a:r>
            <a:endParaRPr lang="en-US" sz="2728" b="1" dirty="0">
              <a:solidFill>
                <a:schemeClr val="bg1"/>
              </a:solidFill>
              <a:ea typeface="Cambria Math" pitchFamily="18" charset="0"/>
            </a:endParaRPr>
          </a:p>
        </p:txBody>
      </p:sp>
      <p:sp>
        <p:nvSpPr>
          <p:cNvPr id="6" name="Right Arrow 35">
            <a:extLst>
              <a:ext uri="{FF2B5EF4-FFF2-40B4-BE49-F238E27FC236}">
                <a16:creationId xmlns:a16="http://schemas.microsoft.com/office/drawing/2014/main" id="{8C06A741-A35E-C918-4621-4CD92A5705F7}"/>
              </a:ext>
            </a:extLst>
          </p:cNvPr>
          <p:cNvSpPr/>
          <p:nvPr/>
        </p:nvSpPr>
        <p:spPr>
          <a:xfrm>
            <a:off x="2916695" y="3542051"/>
            <a:ext cx="1680579" cy="5587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r>
              <a:rPr lang="en-US" sz="2728" b="1" dirty="0">
                <a:solidFill>
                  <a:schemeClr val="tx1"/>
                </a:solidFill>
              </a:rPr>
              <a:t>HEAT</a:t>
            </a:r>
          </a:p>
        </p:txBody>
      </p:sp>
      <p:pic>
        <p:nvPicPr>
          <p:cNvPr id="7" name="Picture 3">
            <a:extLst>
              <a:ext uri="{FF2B5EF4-FFF2-40B4-BE49-F238E27FC236}">
                <a16:creationId xmlns:a16="http://schemas.microsoft.com/office/drawing/2014/main" id="{9419EA59-AFA3-F76C-AD49-6FE6D06F55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1989"/>
          <a:stretch>
            <a:fillRect/>
          </a:stretch>
        </p:blipFill>
        <p:spPr bwMode="auto">
          <a:xfrm>
            <a:off x="1794105" y="3509962"/>
            <a:ext cx="653437" cy="622934"/>
          </a:xfrm>
          <a:prstGeom prst="cub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a:extLst>
              <a:ext uri="{FF2B5EF4-FFF2-40B4-BE49-F238E27FC236}">
                <a16:creationId xmlns:a16="http://schemas.microsoft.com/office/drawing/2014/main" id="{824D8996-2DE2-D4A1-498A-78F1A0B834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167"/>
          <a:stretch>
            <a:fillRect/>
          </a:stretch>
        </p:blipFill>
        <p:spPr bwMode="auto">
          <a:xfrm>
            <a:off x="4893110" y="3245337"/>
            <a:ext cx="1009399" cy="887560"/>
          </a:xfrm>
          <a:prstGeom prst="cub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a:extLst>
              <a:ext uri="{FF2B5EF4-FFF2-40B4-BE49-F238E27FC236}">
                <a16:creationId xmlns:a16="http://schemas.microsoft.com/office/drawing/2014/main" id="{7D34D78F-2D67-C87D-090B-E0165C2A39BD}"/>
              </a:ext>
            </a:extLst>
          </p:cNvPr>
          <p:cNvSpPr txBox="1"/>
          <p:nvPr/>
        </p:nvSpPr>
        <p:spPr>
          <a:xfrm>
            <a:off x="1427842" y="4380240"/>
            <a:ext cx="1732456" cy="496503"/>
          </a:xfrm>
          <a:prstGeom prst="rect">
            <a:avLst/>
          </a:prstGeom>
          <a:noFill/>
        </p:spPr>
        <p:txBody>
          <a:bodyPr wrap="square" lIns="75926" tIns="37964" rIns="75926" bIns="37964" rtlCol="0">
            <a:spAutoFit/>
          </a:bodyPr>
          <a:lstStyle>
            <a:defPPr>
              <a:defRPr lang="en-US"/>
            </a:defPPr>
          </a:lstStyle>
          <a:p>
            <a:pPr algn="just">
              <a:tabLst>
                <a:tab pos="428382" algn="l"/>
              </a:tabLst>
            </a:pPr>
            <a:r>
              <a:rPr lang="en-US" sz="2728" b="1" dirty="0">
                <a:solidFill>
                  <a:schemeClr val="bg1"/>
                </a:solidFill>
                <a:ea typeface="Cambria Math" pitchFamily="18" charset="0"/>
              </a:rPr>
              <a:t>V</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→t</a:t>
            </a:r>
            <a:r>
              <a:rPr lang="en-US" sz="2728" b="1" baseline="-25000" dirty="0">
                <a:solidFill>
                  <a:schemeClr val="bg1"/>
                </a:solidFill>
                <a:ea typeface="Cambria Math" pitchFamily="18" charset="0"/>
              </a:rPr>
              <a:t>1</a:t>
            </a:r>
            <a:r>
              <a:rPr lang="en-US" sz="2728" b="1" dirty="0">
                <a:solidFill>
                  <a:schemeClr val="bg1"/>
                </a:solidFill>
                <a:ea typeface="Cambria Math" pitchFamily="18" charset="0"/>
                <a:sym typeface="Symbol" panose="05050102010706020507" pitchFamily="18" charset="2"/>
              </a:rPr>
              <a:t>C</a:t>
            </a:r>
            <a:endParaRPr lang="en-US" sz="2728" b="1" dirty="0">
              <a:solidFill>
                <a:schemeClr val="bg1"/>
              </a:solidFill>
              <a:ea typeface="Cambria Math" pitchFamily="18" charset="0"/>
            </a:endParaRPr>
          </a:p>
        </p:txBody>
      </p:sp>
      <p:sp>
        <p:nvSpPr>
          <p:cNvPr id="10" name="TextBox 9">
            <a:extLst>
              <a:ext uri="{FF2B5EF4-FFF2-40B4-BE49-F238E27FC236}">
                <a16:creationId xmlns:a16="http://schemas.microsoft.com/office/drawing/2014/main" id="{416CAC98-650A-6BE1-AD42-8C0665F35E79}"/>
              </a:ext>
            </a:extLst>
          </p:cNvPr>
          <p:cNvSpPr txBox="1"/>
          <p:nvPr/>
        </p:nvSpPr>
        <p:spPr>
          <a:xfrm>
            <a:off x="4770027" y="4380240"/>
            <a:ext cx="1732456" cy="496503"/>
          </a:xfrm>
          <a:prstGeom prst="rect">
            <a:avLst/>
          </a:prstGeom>
          <a:noFill/>
        </p:spPr>
        <p:txBody>
          <a:bodyPr wrap="square" lIns="75926" tIns="37964" rIns="75926" bIns="37964" rtlCol="0">
            <a:spAutoFit/>
          </a:bodyPr>
          <a:lstStyle>
            <a:defPPr>
              <a:defRPr lang="en-US"/>
            </a:defPPr>
          </a:lstStyle>
          <a:p>
            <a:pPr algn="just">
              <a:tabLst>
                <a:tab pos="428382" algn="l"/>
              </a:tabLst>
            </a:pPr>
            <a:r>
              <a:rPr lang="en-US" sz="2728" b="1" dirty="0">
                <a:solidFill>
                  <a:schemeClr val="bg1"/>
                </a:solidFill>
                <a:ea typeface="Cambria Math" pitchFamily="18" charset="0"/>
              </a:rPr>
              <a:t>V</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→t</a:t>
            </a:r>
            <a:r>
              <a:rPr lang="en-US" sz="2728" b="1" baseline="-25000" dirty="0">
                <a:solidFill>
                  <a:schemeClr val="bg1"/>
                </a:solidFill>
                <a:ea typeface="Cambria Math" pitchFamily="18" charset="0"/>
              </a:rPr>
              <a:t>2</a:t>
            </a:r>
            <a:r>
              <a:rPr lang="en-US" sz="2728" b="1" dirty="0">
                <a:solidFill>
                  <a:schemeClr val="bg1"/>
                </a:solidFill>
                <a:ea typeface="Cambria Math" pitchFamily="18" charset="0"/>
                <a:sym typeface="Symbol" panose="05050102010706020507" pitchFamily="18" charset="2"/>
              </a:rPr>
              <a:t>C</a:t>
            </a:r>
            <a:endParaRPr lang="en-US" sz="2728" b="1" dirty="0">
              <a:solidFill>
                <a:schemeClr val="bg1"/>
              </a:solidFill>
              <a:ea typeface="Cambria Math" pitchFamily="18" charset="0"/>
            </a:endParaRPr>
          </a:p>
        </p:txBody>
      </p:sp>
    </p:spTree>
    <p:extLst>
      <p:ext uri="{BB962C8B-B14F-4D97-AF65-F5344CB8AC3E}">
        <p14:creationId xmlns:p14="http://schemas.microsoft.com/office/powerpoint/2010/main" val="2462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iterate type="lt">
                                    <p:tmPct val="10000"/>
                                  </p:iterate>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9" grpId="0"/>
      <p:bldP spid="1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2B4BCD-01F4-8746-85BE-CAD56A71F052}"/>
              </a:ext>
            </a:extLst>
          </p:cNvPr>
          <p:cNvSpPr txBox="1"/>
          <p:nvPr/>
        </p:nvSpPr>
        <p:spPr>
          <a:xfrm>
            <a:off x="699314" y="769063"/>
            <a:ext cx="10177233" cy="1271035"/>
          </a:xfrm>
          <a:prstGeom prst="rect">
            <a:avLst/>
          </a:prstGeom>
          <a:noFill/>
        </p:spPr>
        <p:txBody>
          <a:bodyPr wrap="square" lIns="75926" tIns="37964" rIns="75926" bIns="37964" rtlCol="0">
            <a:spAutoFit/>
          </a:bodyPr>
          <a:lstStyle>
            <a:defPPr>
              <a:defRPr lang="en-US"/>
            </a:defPPr>
          </a:lstStyle>
          <a:p>
            <a:pPr marL="428382" indent="-428382" algn="just">
              <a:lnSpc>
                <a:spcPct val="150000"/>
              </a:lnSpc>
              <a:buFont typeface="Wingdings" pitchFamily="2" charset="2"/>
              <a:buChar char="Ø"/>
              <a:tabLst>
                <a:tab pos="428382" algn="l"/>
              </a:tabLst>
            </a:pPr>
            <a:r>
              <a:rPr lang="en-US" sz="2728" b="1" dirty="0">
                <a:solidFill>
                  <a:schemeClr val="bg1"/>
                </a:solidFill>
                <a:ea typeface="Cambria Math" pitchFamily="18" charset="0"/>
                <a:sym typeface="Wingdings"/>
              </a:rPr>
              <a:t>If V</a:t>
            </a:r>
            <a:r>
              <a:rPr lang="en-US" sz="2728" b="1" baseline="-25000" dirty="0">
                <a:solidFill>
                  <a:schemeClr val="bg1"/>
                </a:solidFill>
                <a:ea typeface="Cambria Math" pitchFamily="18" charset="0"/>
                <a:sym typeface="Wingdings"/>
              </a:rPr>
              <a:t>1</a:t>
            </a:r>
            <a:r>
              <a:rPr lang="en-US" sz="2728" b="1" dirty="0">
                <a:solidFill>
                  <a:schemeClr val="bg1"/>
                </a:solidFill>
                <a:ea typeface="Cambria Math" pitchFamily="18" charset="0"/>
                <a:sym typeface="Wingdings"/>
              </a:rPr>
              <a:t> and V</a:t>
            </a:r>
            <a:r>
              <a:rPr lang="en-US" sz="2728" b="1" baseline="-25000" dirty="0">
                <a:solidFill>
                  <a:schemeClr val="bg1"/>
                </a:solidFill>
                <a:ea typeface="Cambria Math" pitchFamily="18" charset="0"/>
                <a:sym typeface="Wingdings"/>
              </a:rPr>
              <a:t>2</a:t>
            </a:r>
            <a:r>
              <a:rPr lang="en-US" sz="2728" b="1" dirty="0">
                <a:solidFill>
                  <a:schemeClr val="bg1"/>
                </a:solidFill>
                <a:ea typeface="Cambria Math" pitchFamily="18" charset="0"/>
                <a:sym typeface="Wingdings"/>
              </a:rPr>
              <a:t> are the volume of a solid at temperature t</a:t>
            </a:r>
            <a:r>
              <a:rPr lang="en-US" sz="2728" b="1" baseline="-25000" dirty="0">
                <a:solidFill>
                  <a:schemeClr val="bg1"/>
                </a:solidFill>
                <a:ea typeface="Cambria Math" pitchFamily="18" charset="0"/>
                <a:sym typeface="Wingdings"/>
              </a:rPr>
              <a:t>1</a:t>
            </a:r>
            <a:r>
              <a:rPr lang="en-US" sz="2728" b="1" dirty="0">
                <a:solidFill>
                  <a:schemeClr val="bg1"/>
                </a:solidFill>
                <a:ea typeface="Cambria Math" pitchFamily="18" charset="0"/>
                <a:sym typeface="Wingdings"/>
              </a:rPr>
              <a:t> and t</a:t>
            </a:r>
            <a:r>
              <a:rPr lang="en-US" sz="2728" b="1" baseline="-25000" dirty="0">
                <a:solidFill>
                  <a:schemeClr val="bg1"/>
                </a:solidFill>
                <a:ea typeface="Cambria Math" pitchFamily="18" charset="0"/>
                <a:sym typeface="Wingdings"/>
              </a:rPr>
              <a:t>2 </a:t>
            </a:r>
            <a:r>
              <a:rPr lang="en-US" sz="2728" b="1" dirty="0">
                <a:solidFill>
                  <a:schemeClr val="bg1"/>
                </a:solidFill>
                <a:ea typeface="Cambria Math" pitchFamily="18" charset="0"/>
                <a:sym typeface="Wingdings"/>
              </a:rPr>
              <a:t>respectively, then coefficient of cubical expansion is given by,</a:t>
            </a:r>
            <a:endParaRPr lang="en-US" sz="2728" b="1" dirty="0">
              <a:solidFill>
                <a:schemeClr val="bg1"/>
              </a:solidFill>
              <a:ea typeface="Cambria Math" pitchFamily="18" charset="0"/>
            </a:endParaRPr>
          </a:p>
        </p:txBody>
      </p:sp>
      <p:graphicFrame>
        <p:nvGraphicFramePr>
          <p:cNvPr id="17" name="Object 16">
            <a:extLst>
              <a:ext uri="{FF2B5EF4-FFF2-40B4-BE49-F238E27FC236}">
                <a16:creationId xmlns:a16="http://schemas.microsoft.com/office/drawing/2014/main" id="{0917C7B8-9BDB-E84C-1A28-42CD055141C1}"/>
              </a:ext>
            </a:extLst>
          </p:cNvPr>
          <p:cNvGraphicFramePr>
            <a:graphicFrameLocks noChangeAspect="1"/>
          </p:cNvGraphicFramePr>
          <p:nvPr>
            <p:extLst>
              <p:ext uri="{D42A27DB-BD31-4B8C-83A1-F6EECF244321}">
                <p14:modId xmlns:p14="http://schemas.microsoft.com/office/powerpoint/2010/main" val="2737482206"/>
              </p:ext>
            </p:extLst>
          </p:nvPr>
        </p:nvGraphicFramePr>
        <p:xfrm>
          <a:off x="1375267" y="2354183"/>
          <a:ext cx="2355227" cy="1137006"/>
        </p:xfrm>
        <a:graphic>
          <a:graphicData uri="http://schemas.openxmlformats.org/presentationml/2006/ole">
            <mc:AlternateContent xmlns:mc="http://schemas.openxmlformats.org/markup-compatibility/2006">
              <mc:Choice xmlns:v="urn:schemas-microsoft-com:vml" Requires="v">
                <p:oleObj name="Equation" r:id="rId2" imgW="736560" imgH="355320" progId="Equation.DSMT4">
                  <p:embed/>
                </p:oleObj>
              </mc:Choice>
              <mc:Fallback>
                <p:oleObj name="Equation" r:id="rId2" imgW="736560" imgH="355320" progId="Equation.DSMT4">
                  <p:embed/>
                  <p:pic>
                    <p:nvPicPr>
                      <p:cNvPr id="0" name=""/>
                      <p:cNvPicPr/>
                      <p:nvPr/>
                    </p:nvPicPr>
                    <p:blipFill>
                      <a:blip r:embed="rId3"/>
                      <a:stretch>
                        <a:fillRect/>
                      </a:stretch>
                    </p:blipFill>
                    <p:spPr>
                      <a:xfrm>
                        <a:off x="1375267" y="2354183"/>
                        <a:ext cx="2355227" cy="1137006"/>
                      </a:xfrm>
                      <a:prstGeom prst="rect">
                        <a:avLst/>
                      </a:prstGeom>
                    </p:spPr>
                  </p:pic>
                </p:oleObj>
              </mc:Fallback>
            </mc:AlternateContent>
          </a:graphicData>
        </a:graphic>
      </p:graphicFrame>
      <p:sp>
        <p:nvSpPr>
          <p:cNvPr id="19" name="TextBox 18">
            <a:extLst>
              <a:ext uri="{FF2B5EF4-FFF2-40B4-BE49-F238E27FC236}">
                <a16:creationId xmlns:a16="http://schemas.microsoft.com/office/drawing/2014/main" id="{6BD04592-64D0-9496-3C2F-B8CA04D0413A}"/>
              </a:ext>
            </a:extLst>
          </p:cNvPr>
          <p:cNvSpPr txBox="1"/>
          <p:nvPr/>
        </p:nvSpPr>
        <p:spPr>
          <a:xfrm>
            <a:off x="4149575" y="2682600"/>
            <a:ext cx="527885" cy="509799"/>
          </a:xfrm>
          <a:prstGeom prst="rect">
            <a:avLst/>
          </a:prstGeom>
          <a:noFill/>
        </p:spPr>
        <p:txBody>
          <a:bodyPr wrap="square">
            <a:spAutoFit/>
          </a:bodyPr>
          <a:lstStyle/>
          <a:p>
            <a:r>
              <a:rPr lang="en-US" sz="2728" b="1" dirty="0">
                <a:solidFill>
                  <a:schemeClr val="bg1"/>
                </a:solidFill>
                <a:ea typeface="Cambria Math" pitchFamily="18" charset="0"/>
                <a:sym typeface="Wingdings"/>
              </a:rPr>
              <a:t>or</a:t>
            </a:r>
            <a:endParaRPr lang="en-IN" sz="2728" dirty="0"/>
          </a:p>
        </p:txBody>
      </p:sp>
      <p:graphicFrame>
        <p:nvGraphicFramePr>
          <p:cNvPr id="20" name="Object 19">
            <a:extLst>
              <a:ext uri="{FF2B5EF4-FFF2-40B4-BE49-F238E27FC236}">
                <a16:creationId xmlns:a16="http://schemas.microsoft.com/office/drawing/2014/main" id="{EB9EFC93-0979-F5B2-1DD5-B4D02C98E0F6}"/>
              </a:ext>
            </a:extLst>
          </p:cNvPr>
          <p:cNvGraphicFramePr>
            <a:graphicFrameLocks noChangeAspect="1"/>
          </p:cNvGraphicFramePr>
          <p:nvPr>
            <p:extLst>
              <p:ext uri="{D42A27DB-BD31-4B8C-83A1-F6EECF244321}">
                <p14:modId xmlns:p14="http://schemas.microsoft.com/office/powerpoint/2010/main" val="1910109037"/>
              </p:ext>
            </p:extLst>
          </p:nvPr>
        </p:nvGraphicFramePr>
        <p:xfrm>
          <a:off x="5138754" y="2354182"/>
          <a:ext cx="1601755" cy="1228826"/>
        </p:xfrm>
        <a:graphic>
          <a:graphicData uri="http://schemas.openxmlformats.org/presentationml/2006/ole">
            <mc:AlternateContent xmlns:mc="http://schemas.openxmlformats.org/markup-compatibility/2006">
              <mc:Choice xmlns:v="urn:schemas-microsoft-com:vml" Requires="v">
                <p:oleObj name="Equation" r:id="rId4" imgW="416078" imgH="318688" progId="Equation.DSMT4">
                  <p:embed/>
                </p:oleObj>
              </mc:Choice>
              <mc:Fallback>
                <p:oleObj name="Equation" r:id="rId4" imgW="416078" imgH="318688" progId="Equation.DSMT4">
                  <p:embed/>
                  <p:pic>
                    <p:nvPicPr>
                      <p:cNvPr id="0" name=""/>
                      <p:cNvPicPr/>
                      <p:nvPr/>
                    </p:nvPicPr>
                    <p:blipFill>
                      <a:blip r:embed="rId5"/>
                      <a:stretch>
                        <a:fillRect/>
                      </a:stretch>
                    </p:blipFill>
                    <p:spPr>
                      <a:xfrm>
                        <a:off x="5138754" y="2354182"/>
                        <a:ext cx="1601755" cy="1228826"/>
                      </a:xfrm>
                      <a:prstGeom prst="rect">
                        <a:avLst/>
                      </a:prstGeom>
                    </p:spPr>
                  </p:pic>
                </p:oleObj>
              </mc:Fallback>
            </mc:AlternateContent>
          </a:graphicData>
        </a:graphic>
      </p:graphicFrame>
    </p:spTree>
    <p:extLst>
      <p:ext uri="{BB962C8B-B14F-4D97-AF65-F5344CB8AC3E}">
        <p14:creationId xmlns:p14="http://schemas.microsoft.com/office/powerpoint/2010/main" val="202198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A51DC21-F53A-455E-D6A9-CF4083D6FDC9}"/>
              </a:ext>
            </a:extLst>
          </p:cNvPr>
          <p:cNvSpPr txBox="1"/>
          <p:nvPr/>
        </p:nvSpPr>
        <p:spPr>
          <a:xfrm>
            <a:off x="604467" y="964281"/>
            <a:ext cx="7191299"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The SI unit of </a:t>
            </a:r>
            <a:r>
              <a:rPr lang="en-US" sz="2728" b="1" dirty="0">
                <a:solidFill>
                  <a:schemeClr val="bg1"/>
                </a:solidFill>
                <a:ea typeface="Cambria Math" pitchFamily="18" charset="0"/>
                <a:sym typeface="Symbol"/>
              </a:rPr>
              <a:t> is K</a:t>
            </a:r>
            <a:r>
              <a:rPr lang="en-US" sz="2728" b="1" baseline="30000" dirty="0">
                <a:solidFill>
                  <a:schemeClr val="bg1"/>
                </a:solidFill>
                <a:ea typeface="Cambria Math" pitchFamily="18" charset="0"/>
                <a:sym typeface="Symbol"/>
              </a:rPr>
              <a:t>-1</a:t>
            </a:r>
            <a:r>
              <a:rPr lang="en-US" sz="2728" b="1" dirty="0">
                <a:solidFill>
                  <a:schemeClr val="bg1"/>
                </a:solidFill>
                <a:ea typeface="Cambria Math" pitchFamily="18" charset="0"/>
                <a:sym typeface="Wingdings"/>
              </a:rPr>
              <a:t> and its CGS unit is (</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C)</a:t>
            </a:r>
            <a:r>
              <a:rPr lang="en-US" sz="2728" b="1" baseline="30000" dirty="0">
                <a:solidFill>
                  <a:schemeClr val="bg1"/>
                </a:solidFill>
                <a:ea typeface="Cambria Math" pitchFamily="18" charset="0"/>
                <a:sym typeface="Wingdings"/>
              </a:rPr>
              <a:t>-1</a:t>
            </a:r>
            <a:r>
              <a:rPr lang="en-US" sz="2728" b="1" dirty="0">
                <a:solidFill>
                  <a:schemeClr val="bg1"/>
                </a:solidFill>
                <a:ea typeface="Cambria Math" pitchFamily="18" charset="0"/>
                <a:sym typeface="Wingdings"/>
              </a:rPr>
              <a:t>.	</a:t>
            </a:r>
            <a:endParaRPr lang="en-US" sz="2728" b="1" dirty="0">
              <a:solidFill>
                <a:schemeClr val="bg1"/>
              </a:solidFill>
              <a:cs typeface="Times New Roman" pitchFamily="18" charset="0"/>
            </a:endParaRPr>
          </a:p>
        </p:txBody>
      </p:sp>
      <p:sp>
        <p:nvSpPr>
          <p:cNvPr id="5" name="TextBox 4">
            <a:extLst>
              <a:ext uri="{FF2B5EF4-FFF2-40B4-BE49-F238E27FC236}">
                <a16:creationId xmlns:a16="http://schemas.microsoft.com/office/drawing/2014/main" id="{4D8D55FE-6AE4-D448-8166-9E3D26B41BCE}"/>
              </a:ext>
            </a:extLst>
          </p:cNvPr>
          <p:cNvSpPr txBox="1"/>
          <p:nvPr/>
        </p:nvSpPr>
        <p:spPr>
          <a:xfrm>
            <a:off x="2373121" y="2671555"/>
            <a:ext cx="5296537"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Final volume  V</a:t>
            </a:r>
            <a:r>
              <a:rPr lang="en-US" sz="2728" b="1" baseline="-25000" dirty="0">
                <a:solidFill>
                  <a:schemeClr val="bg1"/>
                </a:solidFill>
                <a:cs typeface="Times New Roman" pitchFamily="18" charset="0"/>
              </a:rPr>
              <a:t>2</a:t>
            </a:r>
            <a:r>
              <a:rPr lang="en-US" sz="2728" b="1" dirty="0">
                <a:solidFill>
                  <a:schemeClr val="bg1"/>
                </a:solidFill>
                <a:cs typeface="Times New Roman" pitchFamily="18" charset="0"/>
              </a:rPr>
              <a:t> = V</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rPr>
              <a:t>[ 1 + </a:t>
            </a:r>
            <a:r>
              <a:rPr lang="en-US" sz="2728" b="1" dirty="0">
                <a:solidFill>
                  <a:schemeClr val="bg1"/>
                </a:solidFill>
                <a:cs typeface="Times New Roman" pitchFamily="18" charset="0"/>
                <a:sym typeface="Symbol"/>
              </a:rPr>
              <a:t> ( t</a:t>
            </a:r>
            <a:r>
              <a:rPr lang="en-US" sz="2728" b="1" baseline="-25000" dirty="0">
                <a:solidFill>
                  <a:schemeClr val="bg1"/>
                </a:solidFill>
                <a:cs typeface="Times New Roman" pitchFamily="18" charset="0"/>
                <a:sym typeface="Symbol"/>
              </a:rPr>
              <a:t>2 </a:t>
            </a:r>
            <a:r>
              <a:rPr lang="en-US" sz="2728" b="1" dirty="0">
                <a:solidFill>
                  <a:schemeClr val="bg1"/>
                </a:solidFill>
                <a:cs typeface="Times New Roman" pitchFamily="18" charset="0"/>
                <a:sym typeface="Symbol"/>
              </a:rPr>
              <a:t>- t</a:t>
            </a:r>
            <a:r>
              <a:rPr lang="en-US" sz="2728" b="1" baseline="-25000" dirty="0">
                <a:solidFill>
                  <a:schemeClr val="bg1"/>
                </a:solidFill>
                <a:cs typeface="Times New Roman" pitchFamily="18" charset="0"/>
                <a:sym typeface="Symbol"/>
              </a:rPr>
              <a:t>1 </a:t>
            </a:r>
            <a:r>
              <a:rPr lang="en-US" sz="2728" b="1" dirty="0">
                <a:solidFill>
                  <a:schemeClr val="bg1"/>
                </a:solidFill>
                <a:cs typeface="Times New Roman" pitchFamily="18" charset="0"/>
                <a:sym typeface="Symbol"/>
              </a:rPr>
              <a:t>)]</a:t>
            </a:r>
            <a:endParaRPr lang="en-US" sz="2728" b="1" dirty="0">
              <a:solidFill>
                <a:schemeClr val="bg1"/>
              </a:solidFill>
              <a:cs typeface="Times New Roman" pitchFamily="18" charset="0"/>
            </a:endParaRPr>
          </a:p>
        </p:txBody>
      </p:sp>
      <p:sp>
        <p:nvSpPr>
          <p:cNvPr id="14" name="TextBox 13">
            <a:extLst>
              <a:ext uri="{FF2B5EF4-FFF2-40B4-BE49-F238E27FC236}">
                <a16:creationId xmlns:a16="http://schemas.microsoft.com/office/drawing/2014/main" id="{4EC775E7-810E-EE3E-E201-1C0118F95881}"/>
              </a:ext>
            </a:extLst>
          </p:cNvPr>
          <p:cNvSpPr txBox="1"/>
          <p:nvPr/>
        </p:nvSpPr>
        <p:spPr>
          <a:xfrm>
            <a:off x="604467" y="1755218"/>
            <a:ext cx="7065191" cy="509799"/>
          </a:xfrm>
          <a:prstGeom prst="rect">
            <a:avLst/>
          </a:prstGeom>
          <a:noFill/>
        </p:spPr>
        <p:txBody>
          <a:bodyPr wrap="square" rtlCol="0">
            <a:spAutoFit/>
          </a:bodyPr>
          <a:lstStyle>
            <a:defPPr>
              <a:defRPr lang="en-US"/>
            </a:defPPr>
          </a:lstStyle>
          <a:p>
            <a:pPr marL="334087" indent="-334087">
              <a:buFont typeface="Wingdings" pitchFamily="2" charset="2"/>
              <a:buChar char="Ø"/>
            </a:pPr>
            <a:r>
              <a:rPr lang="en-US" sz="1949" b="1" dirty="0">
                <a:solidFill>
                  <a:schemeClr val="bg1"/>
                </a:solidFill>
                <a:latin typeface="Bookman Old Style" panose="02050604050505020204" pitchFamily="18" charset="0"/>
              </a:rPr>
              <a:t> </a:t>
            </a:r>
            <a:r>
              <a:rPr lang="en-US" sz="2728" b="1" dirty="0">
                <a:solidFill>
                  <a:schemeClr val="bg1"/>
                </a:solidFill>
              </a:rPr>
              <a:t>The dimensional formula of  is [M</a:t>
            </a:r>
            <a:r>
              <a:rPr lang="en-US" sz="2728" b="1" baseline="30000" dirty="0">
                <a:solidFill>
                  <a:schemeClr val="bg1"/>
                </a:solidFill>
              </a:rPr>
              <a:t>0</a:t>
            </a:r>
            <a:r>
              <a:rPr lang="en-US" sz="2728" b="1" dirty="0">
                <a:solidFill>
                  <a:schemeClr val="bg1"/>
                </a:solidFill>
              </a:rPr>
              <a:t> L</a:t>
            </a:r>
            <a:r>
              <a:rPr lang="en-US" sz="2728" b="1" baseline="30000" dirty="0">
                <a:solidFill>
                  <a:schemeClr val="bg1"/>
                </a:solidFill>
              </a:rPr>
              <a:t>0</a:t>
            </a:r>
            <a:r>
              <a:rPr lang="en-US" sz="2728" b="1" dirty="0">
                <a:solidFill>
                  <a:schemeClr val="bg1"/>
                </a:solidFill>
              </a:rPr>
              <a:t> T</a:t>
            </a:r>
            <a:r>
              <a:rPr lang="en-US" sz="2728" b="1" baseline="30000" dirty="0">
                <a:solidFill>
                  <a:schemeClr val="bg1"/>
                </a:solidFill>
              </a:rPr>
              <a:t>0</a:t>
            </a:r>
            <a:r>
              <a:rPr lang="en-US" sz="2728" b="1" dirty="0">
                <a:solidFill>
                  <a:schemeClr val="bg1"/>
                </a:solidFill>
              </a:rPr>
              <a:t> K</a:t>
            </a:r>
            <a:r>
              <a:rPr lang="en-US" sz="2728" b="1" baseline="30000" dirty="0">
                <a:solidFill>
                  <a:schemeClr val="bg1"/>
                </a:solidFill>
              </a:rPr>
              <a:t>-1</a:t>
            </a:r>
            <a:r>
              <a:rPr lang="en-US" sz="2728" b="1" dirty="0">
                <a:solidFill>
                  <a:schemeClr val="bg1"/>
                </a:solidFill>
              </a:rPr>
              <a:t>].</a:t>
            </a:r>
          </a:p>
        </p:txBody>
      </p:sp>
      <p:sp>
        <p:nvSpPr>
          <p:cNvPr id="15" name="TextBox 14">
            <a:extLst>
              <a:ext uri="{FF2B5EF4-FFF2-40B4-BE49-F238E27FC236}">
                <a16:creationId xmlns:a16="http://schemas.microsoft.com/office/drawing/2014/main" id="{B16FBDDE-A50A-C2AD-7849-FAAAA7C0DE9F}"/>
              </a:ext>
            </a:extLst>
          </p:cNvPr>
          <p:cNvSpPr txBox="1"/>
          <p:nvPr/>
        </p:nvSpPr>
        <p:spPr>
          <a:xfrm>
            <a:off x="2373121" y="3838571"/>
            <a:ext cx="5000087" cy="512128"/>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Final temperature, t</a:t>
            </a:r>
            <a:r>
              <a:rPr lang="en-US" sz="2728" b="1" baseline="-25000" dirty="0">
                <a:solidFill>
                  <a:schemeClr val="bg1"/>
                </a:solidFill>
                <a:cs typeface="Times New Roman" pitchFamily="18" charset="0"/>
              </a:rPr>
              <a:t>2</a:t>
            </a:r>
            <a:r>
              <a:rPr lang="en-US" sz="2728" b="1" dirty="0">
                <a:solidFill>
                  <a:schemeClr val="bg1"/>
                </a:solidFill>
                <a:cs typeface="Times New Roman" pitchFamily="18" charset="0"/>
              </a:rPr>
              <a:t> =	       + t</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rPr>
              <a:t> </a:t>
            </a:r>
          </a:p>
        </p:txBody>
      </p:sp>
      <p:graphicFrame>
        <p:nvGraphicFramePr>
          <p:cNvPr id="16" name="Object 15">
            <a:extLst>
              <a:ext uri="{FF2B5EF4-FFF2-40B4-BE49-F238E27FC236}">
                <a16:creationId xmlns:a16="http://schemas.microsoft.com/office/drawing/2014/main" id="{0B8C6FC1-6888-BD57-BA6D-C85337980529}"/>
              </a:ext>
            </a:extLst>
          </p:cNvPr>
          <p:cNvGraphicFramePr>
            <a:graphicFrameLocks noChangeAspect="1"/>
          </p:cNvGraphicFramePr>
          <p:nvPr>
            <p:extLst>
              <p:ext uri="{D42A27DB-BD31-4B8C-83A1-F6EECF244321}">
                <p14:modId xmlns:p14="http://schemas.microsoft.com/office/powerpoint/2010/main" val="1442102833"/>
              </p:ext>
            </p:extLst>
          </p:nvPr>
        </p:nvGraphicFramePr>
        <p:xfrm>
          <a:off x="5754018" y="3804244"/>
          <a:ext cx="756732" cy="683907"/>
        </p:xfrm>
        <a:graphic>
          <a:graphicData uri="http://schemas.openxmlformats.org/presentationml/2006/ole">
            <mc:AlternateContent xmlns:mc="http://schemas.openxmlformats.org/markup-compatibility/2006">
              <mc:Choice xmlns:v="urn:schemas-microsoft-com:vml" Requires="v">
                <p:oleObj name="Equation" r:id="rId2" imgW="379294" imgH="343016" progId="Equation.DSMT4">
                  <p:embed/>
                </p:oleObj>
              </mc:Choice>
              <mc:Fallback>
                <p:oleObj name="Equation" r:id="rId2" imgW="379294" imgH="343016" progId="Equation.DSMT4">
                  <p:embed/>
                  <p:pic>
                    <p:nvPicPr>
                      <p:cNvPr id="0" name=""/>
                      <p:cNvPicPr/>
                      <p:nvPr/>
                    </p:nvPicPr>
                    <p:blipFill>
                      <a:blip r:embed="rId3"/>
                      <a:stretch>
                        <a:fillRect/>
                      </a:stretch>
                    </p:blipFill>
                    <p:spPr>
                      <a:xfrm>
                        <a:off x="5754018" y="3804244"/>
                        <a:ext cx="756732" cy="683907"/>
                      </a:xfrm>
                      <a:prstGeom prst="rect">
                        <a:avLst/>
                      </a:prstGeom>
                    </p:spPr>
                  </p:pic>
                </p:oleObj>
              </mc:Fallback>
            </mc:AlternateContent>
          </a:graphicData>
        </a:graphic>
      </p:graphicFrame>
    </p:spTree>
    <p:extLst>
      <p:ext uri="{BB962C8B-B14F-4D97-AF65-F5344CB8AC3E}">
        <p14:creationId xmlns:p14="http://schemas.microsoft.com/office/powerpoint/2010/main" val="151308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ADA58B8-F11A-2E2A-E12D-54515B5F2475}"/>
              </a:ext>
            </a:extLst>
          </p:cNvPr>
          <p:cNvSpPr txBox="1"/>
          <p:nvPr/>
        </p:nvSpPr>
        <p:spPr>
          <a:xfrm>
            <a:off x="1391396" y="3011300"/>
            <a:ext cx="4555684" cy="496503"/>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For isotropic solids,  </a:t>
            </a:r>
            <a:r>
              <a:rPr lang="en-US" sz="2728" b="1" dirty="0">
                <a:solidFill>
                  <a:schemeClr val="bg1"/>
                </a:solidFill>
                <a:ea typeface="Cambria Math" pitchFamily="18" charset="0"/>
                <a:sym typeface="Symbol"/>
              </a:rPr>
              <a:t>=3</a:t>
            </a:r>
            <a:r>
              <a:rPr lang="el-GR" sz="2728" b="1" dirty="0">
                <a:solidFill>
                  <a:schemeClr val="bg1"/>
                </a:solidFill>
                <a:ea typeface="Cambria Math" pitchFamily="18" charset="0"/>
                <a:sym typeface="Symbol"/>
              </a:rPr>
              <a:t>α</a:t>
            </a:r>
            <a:r>
              <a:rPr lang="en-US" sz="2728" b="1" dirty="0">
                <a:solidFill>
                  <a:schemeClr val="bg1"/>
                </a:solidFill>
                <a:ea typeface="Cambria Math" pitchFamily="18" charset="0"/>
                <a:sym typeface="Symbol"/>
              </a:rPr>
              <a:t>             </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62107C7D-E513-D92C-2737-A38D5C451ED1}"/>
              </a:ext>
            </a:extLst>
          </p:cNvPr>
          <p:cNvSpPr txBox="1"/>
          <p:nvPr/>
        </p:nvSpPr>
        <p:spPr>
          <a:xfrm>
            <a:off x="1413495" y="874192"/>
            <a:ext cx="4692338"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Change in area </a:t>
            </a:r>
            <a:r>
              <a:rPr lang="en-US" sz="2728" b="1" dirty="0">
                <a:solidFill>
                  <a:schemeClr val="bg1"/>
                </a:solidFill>
                <a:cs typeface="Times New Roman" pitchFamily="18" charset="0"/>
                <a:sym typeface="Symbol"/>
              </a:rPr>
              <a:t>V =  V ( t</a:t>
            </a:r>
            <a:r>
              <a:rPr lang="en-US" sz="2728" b="1" baseline="-25000" dirty="0">
                <a:solidFill>
                  <a:schemeClr val="bg1"/>
                </a:solidFill>
                <a:cs typeface="Times New Roman" pitchFamily="18" charset="0"/>
                <a:sym typeface="Symbol"/>
              </a:rPr>
              <a:t>2 </a:t>
            </a:r>
            <a:r>
              <a:rPr lang="en-US" sz="2728" b="1" dirty="0">
                <a:solidFill>
                  <a:schemeClr val="bg1"/>
                </a:solidFill>
                <a:cs typeface="Times New Roman" pitchFamily="18" charset="0"/>
                <a:sym typeface="Symbol"/>
              </a:rPr>
              <a:t>- t</a:t>
            </a:r>
            <a:r>
              <a:rPr lang="en-US" sz="2728" b="1" baseline="-25000" dirty="0">
                <a:solidFill>
                  <a:schemeClr val="bg1"/>
                </a:solidFill>
                <a:cs typeface="Times New Roman" pitchFamily="18" charset="0"/>
                <a:sym typeface="Symbol"/>
              </a:rPr>
              <a:t>1</a:t>
            </a:r>
            <a:r>
              <a:rPr lang="en-US" sz="2728" b="1" dirty="0">
                <a:solidFill>
                  <a:schemeClr val="bg1"/>
                </a:solidFill>
                <a:cs typeface="Times New Roman" pitchFamily="18" charset="0"/>
                <a:sym typeface="Symbol"/>
              </a:rPr>
              <a:t>)</a:t>
            </a:r>
            <a:endParaRPr lang="en-US" sz="2728" b="1" dirty="0">
              <a:solidFill>
                <a:schemeClr val="bg1"/>
              </a:solidFill>
              <a:cs typeface="Times New Roman" pitchFamily="18" charset="0"/>
            </a:endParaRPr>
          </a:p>
        </p:txBody>
      </p:sp>
      <p:sp>
        <p:nvSpPr>
          <p:cNvPr id="19" name="TextBox 18">
            <a:extLst>
              <a:ext uri="{FF2B5EF4-FFF2-40B4-BE49-F238E27FC236}">
                <a16:creationId xmlns:a16="http://schemas.microsoft.com/office/drawing/2014/main" id="{7CB06AFB-C581-BD81-F708-10D8288EC636}"/>
              </a:ext>
            </a:extLst>
          </p:cNvPr>
          <p:cNvSpPr txBox="1"/>
          <p:nvPr/>
        </p:nvSpPr>
        <p:spPr>
          <a:xfrm>
            <a:off x="1413495" y="1640109"/>
            <a:ext cx="4823118" cy="509799"/>
          </a:xfrm>
          <a:prstGeom prst="rect">
            <a:avLst/>
          </a:prstGeom>
          <a:noFill/>
        </p:spPr>
        <p:txBody>
          <a:bodyPr wrap="square" rtlCol="0">
            <a:spAutoFit/>
          </a:bodyPr>
          <a:lstStyle>
            <a:defPPr>
              <a:defRPr lang="en-US"/>
            </a:defPPr>
          </a:lstStyle>
          <a:p>
            <a:r>
              <a:rPr lang="en-US" sz="2728" b="1" dirty="0">
                <a:solidFill>
                  <a:schemeClr val="bg1"/>
                </a:solidFill>
                <a:cs typeface="Times New Roman" pitchFamily="18" charset="0"/>
              </a:rPr>
              <a:t>Percentage change in volume  = </a:t>
            </a:r>
          </a:p>
        </p:txBody>
      </p:sp>
      <p:sp>
        <p:nvSpPr>
          <p:cNvPr id="20" name="Rectangle 19">
            <a:extLst>
              <a:ext uri="{FF2B5EF4-FFF2-40B4-BE49-F238E27FC236}">
                <a16:creationId xmlns:a16="http://schemas.microsoft.com/office/drawing/2014/main" id="{E523D18D-0384-7FAE-3934-FF935A3078FD}"/>
              </a:ext>
            </a:extLst>
          </p:cNvPr>
          <p:cNvSpPr/>
          <p:nvPr/>
        </p:nvSpPr>
        <p:spPr>
          <a:xfrm>
            <a:off x="2032877" y="4112723"/>
            <a:ext cx="3055359" cy="509799"/>
          </a:xfrm>
          <a:prstGeom prst="rect">
            <a:avLst/>
          </a:prstGeom>
        </p:spPr>
        <p:txBody>
          <a:bodyPr wrap="none">
            <a:spAutoFit/>
          </a:bodyPr>
          <a:lstStyle>
            <a:defPPr>
              <a:defRPr lang="en-US"/>
            </a:defPPr>
          </a:lstStyle>
          <a:p>
            <a:r>
              <a:rPr lang="en-US" sz="2728" b="1" dirty="0">
                <a:solidFill>
                  <a:schemeClr val="bg1"/>
                </a:solidFill>
                <a:ea typeface="Cambria Math"/>
                <a:cs typeface="Times New Roman" pitchFamily="18" charset="0"/>
                <a:sym typeface="Symbol"/>
              </a:rPr>
              <a:t>( ∵ </a:t>
            </a:r>
            <a:r>
              <a:rPr lang="en-US" sz="2728" b="1" dirty="0">
                <a:solidFill>
                  <a:schemeClr val="bg1"/>
                </a:solidFill>
                <a:cs typeface="Times New Roman" pitchFamily="18" charset="0"/>
                <a:sym typeface="Symbol"/>
              </a:rPr>
              <a:t></a:t>
            </a:r>
            <a:r>
              <a:rPr lang="en-US" sz="2728" b="1" baseline="-25000" dirty="0">
                <a:solidFill>
                  <a:schemeClr val="bg1"/>
                </a:solidFill>
                <a:cs typeface="Times New Roman" pitchFamily="18" charset="0"/>
                <a:sym typeface="Symbol"/>
              </a:rPr>
              <a:t>x </a:t>
            </a:r>
            <a:r>
              <a:rPr lang="en-US" sz="2728" b="1" dirty="0">
                <a:solidFill>
                  <a:schemeClr val="bg1"/>
                </a:solidFill>
                <a:cs typeface="Times New Roman" pitchFamily="18" charset="0"/>
                <a:sym typeface="Symbol"/>
              </a:rPr>
              <a:t>=  </a:t>
            </a:r>
            <a:r>
              <a:rPr lang="en-US" sz="2728" b="1" baseline="-25000" dirty="0">
                <a:solidFill>
                  <a:schemeClr val="bg1"/>
                </a:solidFill>
                <a:cs typeface="Times New Roman" pitchFamily="18" charset="0"/>
                <a:sym typeface="Symbol"/>
              </a:rPr>
              <a:t>y </a:t>
            </a:r>
            <a:r>
              <a:rPr lang="en-US" sz="2728" b="1" dirty="0">
                <a:solidFill>
                  <a:schemeClr val="bg1"/>
                </a:solidFill>
                <a:cs typeface="Times New Roman" pitchFamily="18" charset="0"/>
                <a:sym typeface="Symbol"/>
              </a:rPr>
              <a:t>=  </a:t>
            </a:r>
            <a:r>
              <a:rPr lang="en-US" sz="2728" b="1" baseline="-25000" dirty="0">
                <a:solidFill>
                  <a:schemeClr val="bg1"/>
                </a:solidFill>
                <a:cs typeface="Times New Roman" pitchFamily="18" charset="0"/>
                <a:sym typeface="Symbol"/>
              </a:rPr>
              <a:t>z</a:t>
            </a:r>
            <a:r>
              <a:rPr lang="en-US" sz="2728" b="1" dirty="0">
                <a:solidFill>
                  <a:schemeClr val="bg1"/>
                </a:solidFill>
                <a:cs typeface="Times New Roman" pitchFamily="18" charset="0"/>
                <a:sym typeface="Symbol"/>
              </a:rPr>
              <a:t> = )</a:t>
            </a:r>
            <a:endParaRPr lang="en-US" sz="2728" b="1" baseline="-25000" dirty="0">
              <a:solidFill>
                <a:schemeClr val="bg1"/>
              </a:solidFill>
              <a:cs typeface="Times New Roman" pitchFamily="18" charset="0"/>
            </a:endParaRPr>
          </a:p>
        </p:txBody>
      </p:sp>
      <p:graphicFrame>
        <p:nvGraphicFramePr>
          <p:cNvPr id="21" name="Object 20">
            <a:extLst>
              <a:ext uri="{FF2B5EF4-FFF2-40B4-BE49-F238E27FC236}">
                <a16:creationId xmlns:a16="http://schemas.microsoft.com/office/drawing/2014/main" id="{7980266F-29F6-C83E-09A3-B6DEC773F2FB}"/>
              </a:ext>
            </a:extLst>
          </p:cNvPr>
          <p:cNvGraphicFramePr>
            <a:graphicFrameLocks noChangeAspect="1"/>
          </p:cNvGraphicFramePr>
          <p:nvPr>
            <p:extLst>
              <p:ext uri="{D42A27DB-BD31-4B8C-83A1-F6EECF244321}">
                <p14:modId xmlns:p14="http://schemas.microsoft.com/office/powerpoint/2010/main" val="687797781"/>
              </p:ext>
            </p:extLst>
          </p:nvPr>
        </p:nvGraphicFramePr>
        <p:xfrm>
          <a:off x="6105833" y="1477293"/>
          <a:ext cx="3572012" cy="886387"/>
        </p:xfrm>
        <a:graphic>
          <a:graphicData uri="http://schemas.openxmlformats.org/presentationml/2006/ole">
            <mc:AlternateContent xmlns:mc="http://schemas.openxmlformats.org/markup-compatibility/2006">
              <mc:Choice xmlns:v="urn:schemas-microsoft-com:vml" Requires="v">
                <p:oleObj name="Equation" r:id="rId2" imgW="1285365" imgH="318688" progId="Equation.DSMT4">
                  <p:embed/>
                </p:oleObj>
              </mc:Choice>
              <mc:Fallback>
                <p:oleObj name="Equation" r:id="rId2" imgW="1285365" imgH="318688" progId="Equation.DSMT4">
                  <p:embed/>
                  <p:pic>
                    <p:nvPicPr>
                      <p:cNvPr id="0" name=""/>
                      <p:cNvPicPr/>
                      <p:nvPr/>
                    </p:nvPicPr>
                    <p:blipFill>
                      <a:blip r:embed="rId3"/>
                      <a:stretch>
                        <a:fillRect/>
                      </a:stretch>
                    </p:blipFill>
                    <p:spPr>
                      <a:xfrm>
                        <a:off x="6105833" y="1477293"/>
                        <a:ext cx="3572012" cy="886387"/>
                      </a:xfrm>
                      <a:prstGeom prst="rect">
                        <a:avLst/>
                      </a:prstGeom>
                    </p:spPr>
                  </p:pic>
                </p:oleObj>
              </mc:Fallback>
            </mc:AlternateContent>
          </a:graphicData>
        </a:graphic>
      </p:graphicFrame>
    </p:spTree>
    <p:extLst>
      <p:ext uri="{BB962C8B-B14F-4D97-AF65-F5344CB8AC3E}">
        <p14:creationId xmlns:p14="http://schemas.microsoft.com/office/powerpoint/2010/main" val="59549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1A33F11-36E8-ECE6-B543-28B9F462130B}"/>
              </a:ext>
            </a:extLst>
          </p:cNvPr>
          <p:cNvSpPr txBox="1"/>
          <p:nvPr/>
        </p:nvSpPr>
        <p:spPr>
          <a:xfrm>
            <a:off x="596410" y="901757"/>
            <a:ext cx="4823504"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8382" indent="-428382" algn="just">
              <a:tabLst>
                <a:tab pos="428382" algn="l"/>
              </a:tabLst>
            </a:pPr>
            <a:r>
              <a:rPr lang="en-US" sz="2728" b="1" dirty="0">
                <a:solidFill>
                  <a:schemeClr val="tx1"/>
                </a:solidFill>
                <a:latin typeface="+mn-lt"/>
                <a:ea typeface="Cambria Math" pitchFamily="18" charset="0"/>
              </a:rPr>
              <a:t>Relation between  </a:t>
            </a:r>
            <a:r>
              <a:rPr lang="el-GR" sz="2728" b="1" dirty="0">
                <a:solidFill>
                  <a:schemeClr val="tx1"/>
                </a:solidFill>
                <a:latin typeface="+mn-lt"/>
                <a:ea typeface="Cambria Math" pitchFamily="18" charset="0"/>
              </a:rPr>
              <a:t>α</a:t>
            </a:r>
            <a:r>
              <a:rPr lang="en-US" sz="2728" b="1" dirty="0">
                <a:solidFill>
                  <a:schemeClr val="tx1"/>
                </a:solidFill>
                <a:latin typeface="+mn-lt"/>
                <a:ea typeface="Cambria Math" pitchFamily="18" charset="0"/>
              </a:rPr>
              <a:t>, </a:t>
            </a:r>
            <a:r>
              <a:rPr lang="el-GR" sz="2728" b="1" dirty="0">
                <a:solidFill>
                  <a:schemeClr val="tx1"/>
                </a:solidFill>
                <a:latin typeface="+mn-lt"/>
                <a:ea typeface="Cambria Math" pitchFamily="18" charset="0"/>
              </a:rPr>
              <a:t>β</a:t>
            </a:r>
            <a:r>
              <a:rPr lang="en-US" sz="2728" b="1" dirty="0">
                <a:solidFill>
                  <a:schemeClr val="tx1"/>
                </a:solidFill>
                <a:latin typeface="+mn-lt"/>
                <a:ea typeface="Cambria Math" pitchFamily="18" charset="0"/>
              </a:rPr>
              <a:t> and </a:t>
            </a:r>
            <a:r>
              <a:rPr lang="el-GR" sz="2728" b="1" dirty="0">
                <a:solidFill>
                  <a:schemeClr val="tx1"/>
                </a:solidFill>
                <a:latin typeface="+mn-lt"/>
                <a:ea typeface="Cambria Math" pitchFamily="18" charset="0"/>
              </a:rPr>
              <a:t>γ</a:t>
            </a:r>
            <a:r>
              <a:rPr lang="en-US" sz="2728" b="1" dirty="0">
                <a:solidFill>
                  <a:schemeClr val="tx1"/>
                </a:solidFill>
                <a:latin typeface="+mn-lt"/>
                <a:ea typeface="Cambria Math" pitchFamily="18" charset="0"/>
              </a:rPr>
              <a:t>:</a:t>
            </a:r>
          </a:p>
        </p:txBody>
      </p:sp>
      <p:sp>
        <p:nvSpPr>
          <p:cNvPr id="5" name="TextBox 4">
            <a:extLst>
              <a:ext uri="{FF2B5EF4-FFF2-40B4-BE49-F238E27FC236}">
                <a16:creationId xmlns:a16="http://schemas.microsoft.com/office/drawing/2014/main" id="{EF81CFAA-3DE1-AB03-E934-02C3F481B973}"/>
              </a:ext>
            </a:extLst>
          </p:cNvPr>
          <p:cNvSpPr txBox="1"/>
          <p:nvPr/>
        </p:nvSpPr>
        <p:spPr>
          <a:xfrm>
            <a:off x="593963" y="4691546"/>
            <a:ext cx="9388559" cy="916337"/>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chemeClr val="bg1"/>
                </a:solidFill>
                <a:ea typeface="Cambria Math" pitchFamily="18" charset="0"/>
              </a:rPr>
              <a:t>vi) The values of </a:t>
            </a:r>
            <a:r>
              <a:rPr lang="en-US" sz="2728" b="1" dirty="0">
                <a:solidFill>
                  <a:schemeClr val="bg1"/>
                </a:solidFill>
                <a:cs typeface="Times New Roman" pitchFamily="18" charset="0"/>
                <a:sym typeface="Symbol"/>
              </a:rPr>
              <a:t></a:t>
            </a:r>
            <a:r>
              <a:rPr lang="en-US" sz="2728" b="1" dirty="0">
                <a:solidFill>
                  <a:schemeClr val="bg1"/>
                </a:solidFill>
                <a:ea typeface="Cambria Math" pitchFamily="18" charset="0"/>
              </a:rPr>
              <a:t>, </a:t>
            </a:r>
            <a:r>
              <a:rPr lang="el-GR" sz="2728" b="1" dirty="0">
                <a:solidFill>
                  <a:schemeClr val="bg1"/>
                </a:solidFill>
                <a:ea typeface="Cambria Math" pitchFamily="18" charset="0"/>
              </a:rPr>
              <a:t>β</a:t>
            </a:r>
            <a:r>
              <a:rPr lang="en-US" sz="2728" b="1" dirty="0">
                <a:solidFill>
                  <a:schemeClr val="bg1"/>
                </a:solidFill>
                <a:ea typeface="Cambria Math" pitchFamily="18" charset="0"/>
              </a:rPr>
              <a:t> and </a:t>
            </a:r>
            <a:r>
              <a:rPr lang="el-GR" sz="2728" b="1" dirty="0">
                <a:solidFill>
                  <a:schemeClr val="bg1"/>
                </a:solidFill>
                <a:ea typeface="Cambria Math" pitchFamily="18" charset="0"/>
              </a:rPr>
              <a:t>γ</a:t>
            </a:r>
            <a:r>
              <a:rPr lang="en-US" sz="2728" b="1" dirty="0">
                <a:solidFill>
                  <a:schemeClr val="bg1"/>
                </a:solidFill>
                <a:ea typeface="Cambria Math" pitchFamily="18" charset="0"/>
              </a:rPr>
              <a:t> are independent of units of length, area and volume respectively.</a:t>
            </a:r>
          </a:p>
        </p:txBody>
      </p:sp>
      <p:sp>
        <p:nvSpPr>
          <p:cNvPr id="12" name="TextBox 11">
            <a:extLst>
              <a:ext uri="{FF2B5EF4-FFF2-40B4-BE49-F238E27FC236}">
                <a16:creationId xmlns:a16="http://schemas.microsoft.com/office/drawing/2014/main" id="{17353797-903C-F8C5-7047-6952E805C015}"/>
              </a:ext>
            </a:extLst>
          </p:cNvPr>
          <p:cNvSpPr txBox="1"/>
          <p:nvPr/>
        </p:nvSpPr>
        <p:spPr>
          <a:xfrm>
            <a:off x="593963" y="2666176"/>
            <a:ext cx="1930802"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iii)  </a:t>
            </a:r>
            <a:r>
              <a:rPr lang="en-US" sz="2728" b="1" dirty="0">
                <a:solidFill>
                  <a:schemeClr val="bg1"/>
                </a:solidFill>
                <a:cs typeface="Times New Roman" pitchFamily="18" charset="0"/>
                <a:sym typeface="Symbol"/>
              </a:rPr>
              <a:t> +  = </a:t>
            </a:r>
            <a:endParaRPr lang="en-US" sz="2728" b="1" dirty="0">
              <a:solidFill>
                <a:schemeClr val="bg1"/>
              </a:solidFill>
              <a:cs typeface="Times New Roman" pitchFamily="18" charset="0"/>
            </a:endParaRPr>
          </a:p>
        </p:txBody>
      </p:sp>
      <p:sp>
        <p:nvSpPr>
          <p:cNvPr id="13" name="TextBox 12">
            <a:extLst>
              <a:ext uri="{FF2B5EF4-FFF2-40B4-BE49-F238E27FC236}">
                <a16:creationId xmlns:a16="http://schemas.microsoft.com/office/drawing/2014/main" id="{24195DC8-2124-4F91-8044-05C646F33DCC}"/>
              </a:ext>
            </a:extLst>
          </p:cNvPr>
          <p:cNvSpPr txBox="1"/>
          <p:nvPr/>
        </p:nvSpPr>
        <p:spPr>
          <a:xfrm>
            <a:off x="593964" y="3248172"/>
            <a:ext cx="3149071"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iv)  </a:t>
            </a:r>
            <a:r>
              <a:rPr lang="en-US" sz="2728" b="1" dirty="0">
                <a:solidFill>
                  <a:schemeClr val="bg1"/>
                </a:solidFill>
                <a:cs typeface="Times New Roman" pitchFamily="18" charset="0"/>
                <a:sym typeface="Symbol"/>
              </a:rPr>
              <a:t> :  :  = 1 : 2 : 3</a:t>
            </a:r>
            <a:endParaRPr lang="en-US" sz="2728" b="1" dirty="0">
              <a:solidFill>
                <a:schemeClr val="bg1"/>
              </a:solidFill>
              <a:cs typeface="Times New Roman" pitchFamily="18" charset="0"/>
            </a:endParaRPr>
          </a:p>
        </p:txBody>
      </p:sp>
      <p:sp>
        <p:nvSpPr>
          <p:cNvPr id="34" name="TextBox 33">
            <a:extLst>
              <a:ext uri="{FF2B5EF4-FFF2-40B4-BE49-F238E27FC236}">
                <a16:creationId xmlns:a16="http://schemas.microsoft.com/office/drawing/2014/main" id="{961C00B8-8144-83FE-078D-4605E3A25427}"/>
              </a:ext>
            </a:extLst>
          </p:cNvPr>
          <p:cNvSpPr txBox="1"/>
          <p:nvPr/>
        </p:nvSpPr>
        <p:spPr>
          <a:xfrm>
            <a:off x="690734" y="1456140"/>
            <a:ext cx="1379456" cy="509799"/>
          </a:xfrm>
          <a:prstGeom prst="rect">
            <a:avLst/>
          </a:prstGeom>
          <a:noFill/>
        </p:spPr>
        <p:txBody>
          <a:bodyPr wrap="none" rtlCol="0">
            <a:spAutoFit/>
          </a:bodyPr>
          <a:lstStyle>
            <a:defPPr>
              <a:defRPr lang="en-US"/>
            </a:defPPr>
          </a:lstStyle>
          <a:p>
            <a:r>
              <a:rPr lang="en-US" sz="2728" b="1" dirty="0" err="1">
                <a:solidFill>
                  <a:schemeClr val="bg1"/>
                </a:solidFill>
                <a:cs typeface="Times New Roman" pitchFamily="18" charset="0"/>
              </a:rPr>
              <a:t>i</a:t>
            </a:r>
            <a:r>
              <a:rPr lang="en-US" sz="2728" b="1" dirty="0">
                <a:solidFill>
                  <a:schemeClr val="bg1"/>
                </a:solidFill>
                <a:cs typeface="Times New Roman" pitchFamily="18" charset="0"/>
              </a:rPr>
              <a:t>) </a:t>
            </a:r>
            <a:r>
              <a:rPr lang="en-US" sz="2728" b="1" dirty="0">
                <a:solidFill>
                  <a:schemeClr val="bg1"/>
                </a:solidFill>
                <a:cs typeface="Times New Roman" pitchFamily="18" charset="0"/>
                <a:sym typeface="Symbol"/>
              </a:rPr>
              <a:t> = 2</a:t>
            </a:r>
            <a:r>
              <a:rPr lang="en-US" sz="2728" b="1" dirty="0">
                <a:solidFill>
                  <a:schemeClr val="bg1"/>
                </a:solidFill>
                <a:cs typeface="Times New Roman" pitchFamily="18" charset="0"/>
                <a:sym typeface="Symbol" panose="05050102010706020507" pitchFamily="18" charset="2"/>
              </a:rPr>
              <a:t></a:t>
            </a:r>
            <a:endParaRPr lang="en-US" sz="2728" b="1" dirty="0">
              <a:solidFill>
                <a:schemeClr val="bg1"/>
              </a:solidFill>
              <a:cs typeface="Times New Roman" pitchFamily="18" charset="0"/>
            </a:endParaRPr>
          </a:p>
        </p:txBody>
      </p:sp>
      <p:sp>
        <p:nvSpPr>
          <p:cNvPr id="35" name="TextBox 34">
            <a:extLst>
              <a:ext uri="{FF2B5EF4-FFF2-40B4-BE49-F238E27FC236}">
                <a16:creationId xmlns:a16="http://schemas.microsoft.com/office/drawing/2014/main" id="{82226D1B-9370-4F46-9390-B5F1F23B607F}"/>
              </a:ext>
            </a:extLst>
          </p:cNvPr>
          <p:cNvSpPr txBox="1"/>
          <p:nvPr/>
        </p:nvSpPr>
        <p:spPr>
          <a:xfrm>
            <a:off x="690734" y="2023818"/>
            <a:ext cx="1416941"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ii) </a:t>
            </a:r>
            <a:r>
              <a:rPr lang="en-US" sz="2728" b="1" dirty="0">
                <a:solidFill>
                  <a:schemeClr val="bg1"/>
                </a:solidFill>
                <a:cs typeface="Times New Roman" pitchFamily="18" charset="0"/>
                <a:sym typeface="Symbol"/>
              </a:rPr>
              <a:t> = 3</a:t>
            </a:r>
            <a:r>
              <a:rPr lang="en-US" sz="2728" b="1" dirty="0">
                <a:solidFill>
                  <a:schemeClr val="bg1"/>
                </a:solidFill>
                <a:cs typeface="Times New Roman" pitchFamily="18" charset="0"/>
                <a:sym typeface="Symbol" panose="05050102010706020507" pitchFamily="18" charset="2"/>
              </a:rPr>
              <a:t></a:t>
            </a:r>
            <a:endParaRPr lang="en-US" sz="2728" b="1" dirty="0">
              <a:solidFill>
                <a:schemeClr val="bg1"/>
              </a:solidFill>
              <a:cs typeface="Times New Roman" pitchFamily="18" charset="0"/>
            </a:endParaRPr>
          </a:p>
        </p:txBody>
      </p:sp>
      <p:graphicFrame>
        <p:nvGraphicFramePr>
          <p:cNvPr id="36" name="Object 35">
            <a:extLst>
              <a:ext uri="{FF2B5EF4-FFF2-40B4-BE49-F238E27FC236}">
                <a16:creationId xmlns:a16="http://schemas.microsoft.com/office/drawing/2014/main" id="{73545EAA-C3DF-B1F7-F07C-4D6863809616}"/>
              </a:ext>
            </a:extLst>
          </p:cNvPr>
          <p:cNvGraphicFramePr>
            <a:graphicFrameLocks noChangeAspect="1"/>
          </p:cNvGraphicFramePr>
          <p:nvPr>
            <p:extLst>
              <p:ext uri="{D42A27DB-BD31-4B8C-83A1-F6EECF244321}">
                <p14:modId xmlns:p14="http://schemas.microsoft.com/office/powerpoint/2010/main" val="2430719131"/>
              </p:ext>
            </p:extLst>
          </p:nvPr>
        </p:nvGraphicFramePr>
        <p:xfrm>
          <a:off x="1218296" y="3642762"/>
          <a:ext cx="1703788" cy="986918"/>
        </p:xfrm>
        <a:graphic>
          <a:graphicData uri="http://schemas.openxmlformats.org/presentationml/2006/ole">
            <mc:AlternateContent xmlns:mc="http://schemas.openxmlformats.org/markup-compatibility/2006">
              <mc:Choice xmlns:v="urn:schemas-microsoft-com:vml" Requires="v">
                <p:oleObj name="Equation" r:id="rId2" imgW="550722" imgH="318688" progId="Equation.DSMT4">
                  <p:embed/>
                </p:oleObj>
              </mc:Choice>
              <mc:Fallback>
                <p:oleObj name="Equation" r:id="rId2" imgW="550722" imgH="318688" progId="Equation.DSMT4">
                  <p:embed/>
                  <p:pic>
                    <p:nvPicPr>
                      <p:cNvPr id="0" name=""/>
                      <p:cNvPicPr/>
                      <p:nvPr/>
                    </p:nvPicPr>
                    <p:blipFill>
                      <a:blip r:embed="rId3"/>
                      <a:stretch>
                        <a:fillRect/>
                      </a:stretch>
                    </p:blipFill>
                    <p:spPr>
                      <a:xfrm>
                        <a:off x="1218296" y="3642762"/>
                        <a:ext cx="1703788" cy="986918"/>
                      </a:xfrm>
                      <a:prstGeom prst="rect">
                        <a:avLst/>
                      </a:prstGeom>
                    </p:spPr>
                  </p:pic>
                </p:oleObj>
              </mc:Fallback>
            </mc:AlternateContent>
          </a:graphicData>
        </a:graphic>
      </p:graphicFrame>
      <p:sp>
        <p:nvSpPr>
          <p:cNvPr id="37" name="TextBox 36">
            <a:extLst>
              <a:ext uri="{FF2B5EF4-FFF2-40B4-BE49-F238E27FC236}">
                <a16:creationId xmlns:a16="http://schemas.microsoft.com/office/drawing/2014/main" id="{7D2334C8-4547-7834-8E5A-944F327406DF}"/>
              </a:ext>
            </a:extLst>
          </p:cNvPr>
          <p:cNvSpPr txBox="1"/>
          <p:nvPr/>
        </p:nvSpPr>
        <p:spPr>
          <a:xfrm>
            <a:off x="593963" y="3869732"/>
            <a:ext cx="454820"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v)</a:t>
            </a:r>
          </a:p>
        </p:txBody>
      </p:sp>
    </p:spTree>
    <p:extLst>
      <p:ext uri="{BB962C8B-B14F-4D97-AF65-F5344CB8AC3E}">
        <p14:creationId xmlns:p14="http://schemas.microsoft.com/office/powerpoint/2010/main" val="7257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left)">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left)">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2" grpId="0"/>
      <p:bldP spid="13" grpId="0"/>
      <p:bldP spid="34" grpId="0"/>
      <p:bldP spid="35" grpId="0"/>
      <p:bldP spid="3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9E7E3B-26F3-52FA-ED7B-B36EEC39D65F}"/>
              </a:ext>
            </a:extLst>
          </p:cNvPr>
          <p:cNvSpPr txBox="1"/>
          <p:nvPr/>
        </p:nvSpPr>
        <p:spPr>
          <a:xfrm>
            <a:off x="514004" y="343266"/>
            <a:ext cx="7941060" cy="496503"/>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Variation of density of a substance with temperature:</a:t>
            </a:r>
          </a:p>
        </p:txBody>
      </p:sp>
      <p:sp>
        <p:nvSpPr>
          <p:cNvPr id="5" name="TextBox 4">
            <a:extLst>
              <a:ext uri="{FF2B5EF4-FFF2-40B4-BE49-F238E27FC236}">
                <a16:creationId xmlns:a16="http://schemas.microsoft.com/office/drawing/2014/main" id="{9B2C3AE9-B2B0-E250-D52A-786144617D9D}"/>
              </a:ext>
            </a:extLst>
          </p:cNvPr>
          <p:cNvSpPr txBox="1"/>
          <p:nvPr/>
        </p:nvSpPr>
        <p:spPr>
          <a:xfrm>
            <a:off x="521795" y="953224"/>
            <a:ext cx="9955714"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The volume of a solid increases on heating while its mass remains constant, hence the density of the substance decreases.</a:t>
            </a:r>
            <a:endParaRPr lang="en-US" sz="2728" b="1" dirty="0">
              <a:solidFill>
                <a:schemeClr val="bg1"/>
              </a:solidFill>
              <a:ea typeface="Cambria Math" pitchFamily="18" charset="0"/>
            </a:endParaRPr>
          </a:p>
        </p:txBody>
      </p:sp>
      <p:sp>
        <p:nvSpPr>
          <p:cNvPr id="6" name="TextBox 5">
            <a:extLst>
              <a:ext uri="{FF2B5EF4-FFF2-40B4-BE49-F238E27FC236}">
                <a16:creationId xmlns:a16="http://schemas.microsoft.com/office/drawing/2014/main" id="{FA763686-2E2D-8DC3-3688-2F95F8390B34}"/>
              </a:ext>
            </a:extLst>
          </p:cNvPr>
          <p:cNvSpPr txBox="1"/>
          <p:nvPr/>
        </p:nvSpPr>
        <p:spPr>
          <a:xfrm>
            <a:off x="538929" y="2151357"/>
            <a:ext cx="10412175"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Let a solid of mass ‘m’ has volumes V</a:t>
            </a:r>
            <a:r>
              <a:rPr lang="en-US" sz="2728" b="1" baseline="-25000" dirty="0">
                <a:solidFill>
                  <a:schemeClr val="bg1"/>
                </a:solidFill>
                <a:ea typeface="Cambria Math" pitchFamily="18" charset="0"/>
                <a:sym typeface="Wingdings"/>
              </a:rPr>
              <a:t>1</a:t>
            </a:r>
            <a:r>
              <a:rPr lang="en-US" sz="2728" b="1" dirty="0">
                <a:solidFill>
                  <a:schemeClr val="bg1"/>
                </a:solidFill>
                <a:ea typeface="Cambria Math" pitchFamily="18" charset="0"/>
                <a:sym typeface="Wingdings"/>
              </a:rPr>
              <a:t> and V</a:t>
            </a:r>
            <a:r>
              <a:rPr lang="en-US" sz="2728" b="1" baseline="-25000" dirty="0">
                <a:solidFill>
                  <a:schemeClr val="bg1"/>
                </a:solidFill>
                <a:ea typeface="Cambria Math" pitchFamily="18" charset="0"/>
                <a:sym typeface="Wingdings"/>
              </a:rPr>
              <a:t>2</a:t>
            </a:r>
            <a:r>
              <a:rPr lang="en-US" sz="2728" b="1" dirty="0">
                <a:solidFill>
                  <a:schemeClr val="bg1"/>
                </a:solidFill>
                <a:ea typeface="Cambria Math" pitchFamily="18" charset="0"/>
                <a:sym typeface="Wingdings"/>
              </a:rPr>
              <a:t> and densities d</a:t>
            </a:r>
            <a:r>
              <a:rPr lang="en-US" sz="2728" b="1" baseline="-25000" dirty="0">
                <a:solidFill>
                  <a:schemeClr val="bg1"/>
                </a:solidFill>
                <a:ea typeface="Cambria Math" pitchFamily="18" charset="0"/>
                <a:sym typeface="Wingdings"/>
              </a:rPr>
              <a:t>1</a:t>
            </a:r>
            <a:r>
              <a:rPr lang="en-US" sz="2728" b="1" dirty="0">
                <a:solidFill>
                  <a:schemeClr val="bg1"/>
                </a:solidFill>
                <a:ea typeface="Cambria Math" pitchFamily="18" charset="0"/>
                <a:sym typeface="Wingdings"/>
              </a:rPr>
              <a:t> and d</a:t>
            </a:r>
            <a:r>
              <a:rPr lang="en-US" sz="2728" b="1" baseline="-25000" dirty="0">
                <a:solidFill>
                  <a:schemeClr val="bg1"/>
                </a:solidFill>
                <a:ea typeface="Cambria Math" pitchFamily="18" charset="0"/>
                <a:sym typeface="Wingdings"/>
              </a:rPr>
              <a:t>2</a:t>
            </a:r>
            <a:r>
              <a:rPr lang="en-US" sz="2728" b="1" dirty="0">
                <a:solidFill>
                  <a:schemeClr val="bg1"/>
                </a:solidFill>
                <a:ea typeface="Cambria Math" pitchFamily="18" charset="0"/>
                <a:sym typeface="Wingdings"/>
              </a:rPr>
              <a:t> at temperatures t</a:t>
            </a:r>
            <a:r>
              <a:rPr lang="en-US" sz="2728" b="1" baseline="-25000" dirty="0">
                <a:solidFill>
                  <a:schemeClr val="bg1"/>
                </a:solidFill>
                <a:ea typeface="Cambria Math" pitchFamily="18" charset="0"/>
                <a:sym typeface="Wingdings"/>
              </a:rPr>
              <a:t>1</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c and t</a:t>
            </a:r>
            <a:r>
              <a:rPr lang="en-US" sz="2728" b="1" baseline="-25000" dirty="0">
                <a:solidFill>
                  <a:schemeClr val="bg1"/>
                </a:solidFill>
                <a:ea typeface="Cambria Math" pitchFamily="18" charset="0"/>
                <a:sym typeface="Wingdings"/>
              </a:rPr>
              <a:t>2</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c respectively.</a:t>
            </a:r>
            <a:endParaRPr lang="en-US" sz="2728" b="1" dirty="0">
              <a:solidFill>
                <a:schemeClr val="bg1"/>
              </a:solidFill>
              <a:ea typeface="Cambria Math" pitchFamily="18" charset="0"/>
            </a:endParaRPr>
          </a:p>
        </p:txBody>
      </p:sp>
      <p:sp>
        <p:nvSpPr>
          <p:cNvPr id="7" name="TextBox 6">
            <a:extLst>
              <a:ext uri="{FF2B5EF4-FFF2-40B4-BE49-F238E27FC236}">
                <a16:creationId xmlns:a16="http://schemas.microsoft.com/office/drawing/2014/main" id="{D15C4F69-2FDE-8758-D4B0-2BC457116049}"/>
              </a:ext>
            </a:extLst>
          </p:cNvPr>
          <p:cNvSpPr txBox="1"/>
          <p:nvPr/>
        </p:nvSpPr>
        <p:spPr>
          <a:xfrm>
            <a:off x="747833" y="3172134"/>
            <a:ext cx="1421149" cy="496503"/>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chemeClr val="bg1"/>
                </a:solidFill>
                <a:ea typeface="Cambria Math" pitchFamily="18" charset="0"/>
              </a:rPr>
              <a:t>Hence, </a:t>
            </a:r>
          </a:p>
        </p:txBody>
      </p:sp>
      <p:sp>
        <p:nvSpPr>
          <p:cNvPr id="8" name="TextBox 7">
            <a:extLst>
              <a:ext uri="{FF2B5EF4-FFF2-40B4-BE49-F238E27FC236}">
                <a16:creationId xmlns:a16="http://schemas.microsoft.com/office/drawing/2014/main" id="{305CA594-8A33-D3B9-3A55-3B15BE452D94}"/>
              </a:ext>
            </a:extLst>
          </p:cNvPr>
          <p:cNvSpPr txBox="1"/>
          <p:nvPr/>
        </p:nvSpPr>
        <p:spPr>
          <a:xfrm>
            <a:off x="1783864" y="3717113"/>
            <a:ext cx="2579377" cy="496503"/>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chemeClr val="bg1"/>
                </a:solidFill>
                <a:ea typeface="Cambria Math" pitchFamily="18" charset="0"/>
              </a:rPr>
              <a:t>M = V</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d</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 V</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d</a:t>
            </a:r>
            <a:r>
              <a:rPr lang="en-US" sz="2728" b="1" baseline="-25000" dirty="0">
                <a:solidFill>
                  <a:schemeClr val="bg1"/>
                </a:solidFill>
                <a:ea typeface="Cambria Math" pitchFamily="18" charset="0"/>
              </a:rPr>
              <a:t>2</a:t>
            </a:r>
            <a:endParaRPr lang="en-US" sz="2728" b="1" dirty="0">
              <a:solidFill>
                <a:schemeClr val="bg1"/>
              </a:solidFill>
              <a:ea typeface="Cambria Math" pitchFamily="18" charset="0"/>
            </a:endParaRPr>
          </a:p>
        </p:txBody>
      </p:sp>
      <p:sp>
        <p:nvSpPr>
          <p:cNvPr id="9" name="TextBox 8">
            <a:extLst>
              <a:ext uri="{FF2B5EF4-FFF2-40B4-BE49-F238E27FC236}">
                <a16:creationId xmlns:a16="http://schemas.microsoft.com/office/drawing/2014/main" id="{CC3D6226-B8A6-71FD-A9D4-8451FFC852D3}"/>
              </a:ext>
            </a:extLst>
          </p:cNvPr>
          <p:cNvSpPr txBox="1"/>
          <p:nvPr/>
        </p:nvSpPr>
        <p:spPr>
          <a:xfrm>
            <a:off x="1593203" y="4358777"/>
            <a:ext cx="3906449" cy="496503"/>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chemeClr val="bg1"/>
                </a:solidFill>
                <a:ea typeface="Cambria Math" pitchFamily="18" charset="0"/>
                <a:sym typeface="Symbol"/>
              </a:rPr>
              <a:t></a:t>
            </a:r>
            <a:r>
              <a:rPr lang="en-US" sz="2728" b="1" dirty="0">
                <a:solidFill>
                  <a:schemeClr val="bg1"/>
                </a:solidFill>
                <a:ea typeface="Cambria Math" pitchFamily="18" charset="0"/>
              </a:rPr>
              <a:t>V</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d</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=V</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d</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   …………..(1)</a:t>
            </a:r>
          </a:p>
        </p:txBody>
      </p:sp>
      <p:sp>
        <p:nvSpPr>
          <p:cNvPr id="11" name="Cloud Callout 9">
            <a:extLst>
              <a:ext uri="{FF2B5EF4-FFF2-40B4-BE49-F238E27FC236}">
                <a16:creationId xmlns:a16="http://schemas.microsoft.com/office/drawing/2014/main" id="{E1974C5E-3BCE-69EA-4592-7B433462A70D}"/>
              </a:ext>
            </a:extLst>
          </p:cNvPr>
          <p:cNvSpPr/>
          <p:nvPr/>
        </p:nvSpPr>
        <p:spPr>
          <a:xfrm>
            <a:off x="7609480" y="2677751"/>
            <a:ext cx="4269782" cy="2555755"/>
          </a:xfrm>
          <a:prstGeom prst="cloudCallout">
            <a:avLst>
              <a:gd name="adj1" fmla="val -48838"/>
              <a:gd name="adj2" fmla="val 124336"/>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rPr>
              <a:t>Where  </a:t>
            </a:r>
            <a:r>
              <a:rPr lang="en-US" sz="2728" b="1" dirty="0">
                <a:latin typeface="+mn-lt"/>
                <a:sym typeface="Symbol"/>
              </a:rPr>
              <a:t> is </a:t>
            </a:r>
            <a:r>
              <a:rPr lang="en-US" sz="2728" b="1" dirty="0">
                <a:latin typeface="+mn-lt"/>
              </a:rPr>
              <a:t>coefficient of volume expansion of solid.</a:t>
            </a:r>
          </a:p>
        </p:txBody>
      </p:sp>
      <p:sp>
        <p:nvSpPr>
          <p:cNvPr id="12" name="TextBox 11">
            <a:extLst>
              <a:ext uri="{FF2B5EF4-FFF2-40B4-BE49-F238E27FC236}">
                <a16:creationId xmlns:a16="http://schemas.microsoft.com/office/drawing/2014/main" id="{4B8B4673-1ABA-DC50-4600-40596E8781B6}"/>
              </a:ext>
            </a:extLst>
          </p:cNvPr>
          <p:cNvSpPr txBox="1"/>
          <p:nvPr/>
        </p:nvSpPr>
        <p:spPr>
          <a:xfrm>
            <a:off x="344270" y="5233505"/>
            <a:ext cx="6025985" cy="496503"/>
          </a:xfrm>
          <a:prstGeom prst="rect">
            <a:avLst/>
          </a:prstGeom>
          <a:noFill/>
        </p:spPr>
        <p:txBody>
          <a:bodyPr wrap="square" lIns="75926" tIns="37964" rIns="75926" bIns="37964" rtlCol="0">
            <a:spAutoFit/>
          </a:bodyPr>
          <a:lstStyle>
            <a:defPPr>
              <a:defRPr lang="en-US"/>
            </a:defPPr>
          </a:lstStyle>
          <a:p>
            <a:pPr marL="428382" indent="-428382">
              <a:tabLst>
                <a:tab pos="428382" algn="l"/>
              </a:tabLst>
            </a:pPr>
            <a:r>
              <a:rPr lang="en-US" sz="2728" b="1" dirty="0">
                <a:solidFill>
                  <a:schemeClr val="bg1"/>
                </a:solidFill>
                <a:ea typeface="Cambria Math" pitchFamily="18" charset="0"/>
              </a:rPr>
              <a:t>We know that, V</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 = V</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 [1+ </a:t>
            </a:r>
            <a:r>
              <a:rPr lang="en-US" sz="2728" b="1" dirty="0">
                <a:solidFill>
                  <a:schemeClr val="bg1"/>
                </a:solidFill>
                <a:ea typeface="Cambria Math" pitchFamily="18" charset="0"/>
                <a:sym typeface="Symbol"/>
              </a:rPr>
              <a:t> </a:t>
            </a:r>
            <a:r>
              <a:rPr lang="en-US" sz="2728" b="1" dirty="0">
                <a:solidFill>
                  <a:schemeClr val="bg1"/>
                </a:solidFill>
                <a:ea typeface="Cambria Math" pitchFamily="18" charset="0"/>
              </a:rPr>
              <a:t>(t</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 –t</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)]…(2)            </a:t>
            </a:r>
          </a:p>
        </p:txBody>
      </p:sp>
    </p:spTree>
    <p:extLst>
      <p:ext uri="{BB962C8B-B14F-4D97-AF65-F5344CB8AC3E}">
        <p14:creationId xmlns:p14="http://schemas.microsoft.com/office/powerpoint/2010/main" val="567011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9"/>
                                        </p:tgtEl>
                                        <p:attrNameLst>
                                          <p:attrName>style.visibility</p:attrName>
                                        </p:attrNameLst>
                                      </p:cBhvr>
                                      <p:to>
                                        <p:strVal val="visible"/>
                                      </p:to>
                                    </p:set>
                                    <p:animEffect transition="in" filter="wipe(left)">
                                      <p:cBhvr>
                                        <p:cTn id="32" dur="1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iterate type="lt">
                                    <p:tmPct val="10000"/>
                                  </p:iterate>
                                  <p:childTnLst>
                                    <p:set>
                                      <p:cBhvr>
                                        <p:cTn id="41" dur="1" fill="hold">
                                          <p:stCondLst>
                                            <p:cond delay="0"/>
                                          </p:stCondLst>
                                        </p:cTn>
                                        <p:tgtEl>
                                          <p:spTgt spid="12"/>
                                        </p:tgtEl>
                                        <p:attrNameLst>
                                          <p:attrName>style.visibility</p:attrName>
                                        </p:attrNameLst>
                                      </p:cBhvr>
                                      <p:to>
                                        <p:strVal val="visible"/>
                                      </p:to>
                                    </p:set>
                                    <p:animEffect transition="in" filter="wipe(left)">
                                      <p:cBhvr>
                                        <p:cTn id="4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11" grpId="0"/>
      <p:bldP spid="1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A3EC00-3E69-FC9D-2153-85C9AD522E4F}"/>
              </a:ext>
            </a:extLst>
          </p:cNvPr>
          <p:cNvSpPr txBox="1"/>
          <p:nvPr/>
        </p:nvSpPr>
        <p:spPr>
          <a:xfrm>
            <a:off x="753192" y="705902"/>
            <a:ext cx="4787343" cy="496503"/>
          </a:xfrm>
          <a:prstGeom prst="rect">
            <a:avLst/>
          </a:prstGeom>
          <a:noFill/>
        </p:spPr>
        <p:txBody>
          <a:bodyPr wrap="square" lIns="75926" tIns="37964" rIns="75926" bIns="37964" rtlCol="0">
            <a:spAutoFit/>
          </a:bodyPr>
          <a:lstStyle>
            <a:defPPr>
              <a:defRPr lang="en-US"/>
            </a:defPPr>
          </a:lstStyle>
          <a:p>
            <a:pPr marL="428382" indent="-428382">
              <a:tabLst>
                <a:tab pos="428382" algn="l"/>
              </a:tabLst>
            </a:pPr>
            <a:r>
              <a:rPr lang="en-US" sz="2728" b="1" dirty="0">
                <a:solidFill>
                  <a:schemeClr val="bg1"/>
                </a:solidFill>
                <a:ea typeface="Cambria Math" pitchFamily="18" charset="0"/>
              </a:rPr>
              <a:t>Then V</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d</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 = V</a:t>
            </a:r>
            <a:r>
              <a:rPr lang="en-US" sz="2728" b="1" baseline="-25000" dirty="0">
                <a:solidFill>
                  <a:schemeClr val="bg1"/>
                </a:solidFill>
                <a:ea typeface="Cambria Math" pitchFamily="18" charset="0"/>
              </a:rPr>
              <a:t>1 </a:t>
            </a:r>
            <a:r>
              <a:rPr lang="en-US" sz="2728" b="1" dirty="0">
                <a:solidFill>
                  <a:schemeClr val="bg1"/>
                </a:solidFill>
                <a:ea typeface="Cambria Math" pitchFamily="18" charset="0"/>
              </a:rPr>
              <a:t>[1+ </a:t>
            </a:r>
            <a:r>
              <a:rPr lang="en-US" sz="2728" b="1" dirty="0">
                <a:solidFill>
                  <a:schemeClr val="bg1"/>
                </a:solidFill>
                <a:ea typeface="Cambria Math" pitchFamily="18" charset="0"/>
                <a:sym typeface="Symbol"/>
              </a:rPr>
              <a:t></a:t>
            </a:r>
            <a:r>
              <a:rPr lang="en-US" sz="2728" b="1" dirty="0">
                <a:solidFill>
                  <a:schemeClr val="bg1"/>
                </a:solidFill>
                <a:ea typeface="Cambria Math" pitchFamily="18" charset="0"/>
              </a:rPr>
              <a:t> (t</a:t>
            </a:r>
            <a:r>
              <a:rPr lang="en-US" sz="2728" b="1" baseline="-25000" dirty="0">
                <a:solidFill>
                  <a:schemeClr val="bg1"/>
                </a:solidFill>
                <a:ea typeface="Cambria Math" pitchFamily="18" charset="0"/>
              </a:rPr>
              <a:t>2 </a:t>
            </a:r>
            <a:r>
              <a:rPr lang="en-US" sz="2728" b="1" dirty="0">
                <a:solidFill>
                  <a:schemeClr val="bg1"/>
                </a:solidFill>
                <a:ea typeface="Cambria Math" pitchFamily="18" charset="0"/>
              </a:rPr>
              <a:t>- t</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 ] d</a:t>
            </a:r>
            <a:r>
              <a:rPr lang="en-US" sz="2728" b="1" baseline="-25000" dirty="0">
                <a:solidFill>
                  <a:schemeClr val="bg1"/>
                </a:solidFill>
                <a:ea typeface="Cambria Math" pitchFamily="18" charset="0"/>
              </a:rPr>
              <a:t>2</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04497A70-2369-5816-CEF5-C40A31C0931F}"/>
              </a:ext>
            </a:extLst>
          </p:cNvPr>
          <p:cNvSpPr txBox="1"/>
          <p:nvPr/>
        </p:nvSpPr>
        <p:spPr>
          <a:xfrm>
            <a:off x="850168" y="1378939"/>
            <a:ext cx="2878436" cy="496503"/>
          </a:xfrm>
          <a:prstGeom prst="rect">
            <a:avLst/>
          </a:prstGeom>
          <a:noFill/>
        </p:spPr>
        <p:txBody>
          <a:bodyPr wrap="square" lIns="75926" tIns="37964" rIns="75926" bIns="37964" rtlCol="0">
            <a:spAutoFit/>
          </a:bodyPr>
          <a:lstStyle>
            <a:defPPr>
              <a:defRPr lang="en-US"/>
            </a:defPPr>
          </a:lstStyle>
          <a:p>
            <a:pPr marL="428382" indent="-428382">
              <a:tabLst>
                <a:tab pos="428382" algn="l"/>
              </a:tabLst>
            </a:pPr>
            <a:r>
              <a:rPr lang="en-US" sz="2728" b="1" dirty="0">
                <a:solidFill>
                  <a:schemeClr val="bg1"/>
                </a:solidFill>
                <a:ea typeface="Cambria Math" pitchFamily="18" charset="0"/>
              </a:rPr>
              <a:t>d</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 =d</a:t>
            </a:r>
            <a:r>
              <a:rPr lang="en-US" sz="2728" b="1" baseline="-25000" dirty="0">
                <a:solidFill>
                  <a:schemeClr val="bg1"/>
                </a:solidFill>
                <a:ea typeface="Cambria Math" pitchFamily="18" charset="0"/>
              </a:rPr>
              <a:t>2 </a:t>
            </a:r>
            <a:r>
              <a:rPr lang="en-US" sz="2728" b="1" dirty="0">
                <a:solidFill>
                  <a:schemeClr val="bg1"/>
                </a:solidFill>
                <a:ea typeface="Cambria Math" pitchFamily="18" charset="0"/>
              </a:rPr>
              <a:t>[1+</a:t>
            </a:r>
            <a:r>
              <a:rPr lang="en-US" sz="2728" b="1" dirty="0">
                <a:solidFill>
                  <a:schemeClr val="bg1"/>
                </a:solidFill>
                <a:ea typeface="Cambria Math" pitchFamily="18" charset="0"/>
                <a:sym typeface="Symbol"/>
              </a:rPr>
              <a:t></a:t>
            </a:r>
            <a:r>
              <a:rPr lang="en-US" sz="2728" b="1" dirty="0">
                <a:solidFill>
                  <a:schemeClr val="bg1"/>
                </a:solidFill>
                <a:ea typeface="Cambria Math" pitchFamily="18" charset="0"/>
              </a:rPr>
              <a:t> (t</a:t>
            </a:r>
            <a:r>
              <a:rPr lang="en-US" sz="2728" b="1" baseline="-25000" dirty="0">
                <a:solidFill>
                  <a:schemeClr val="bg1"/>
                </a:solidFill>
                <a:ea typeface="Cambria Math" pitchFamily="18" charset="0"/>
              </a:rPr>
              <a:t>2 </a:t>
            </a:r>
            <a:r>
              <a:rPr lang="en-US" sz="2728" b="1" dirty="0">
                <a:solidFill>
                  <a:schemeClr val="bg1"/>
                </a:solidFill>
                <a:ea typeface="Cambria Math" pitchFamily="18" charset="0"/>
              </a:rPr>
              <a:t>- t</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a:t>
            </a:r>
          </a:p>
        </p:txBody>
      </p:sp>
      <p:sp>
        <p:nvSpPr>
          <p:cNvPr id="6" name="TextBox 5">
            <a:extLst>
              <a:ext uri="{FF2B5EF4-FFF2-40B4-BE49-F238E27FC236}">
                <a16:creationId xmlns:a16="http://schemas.microsoft.com/office/drawing/2014/main" id="{E9A9142A-9436-AD3E-5460-CCC40473D498}"/>
              </a:ext>
            </a:extLst>
          </p:cNvPr>
          <p:cNvSpPr txBox="1"/>
          <p:nvPr/>
        </p:nvSpPr>
        <p:spPr>
          <a:xfrm>
            <a:off x="503386" y="3090443"/>
            <a:ext cx="7647275" cy="916337"/>
          </a:xfrm>
          <a:prstGeom prst="rect">
            <a:avLst/>
          </a:prstGeom>
          <a:noFill/>
        </p:spPr>
        <p:txBody>
          <a:bodyPr wrap="square" lIns="75926" tIns="37964" rIns="75926" bIns="37964" rtlCol="0">
            <a:spAutoFit/>
          </a:bodyPr>
          <a:lstStyle>
            <a:defPPr>
              <a:defRPr lang="en-US"/>
            </a:defPPr>
          </a:lstStyle>
          <a:p>
            <a:r>
              <a:rPr lang="en-US" sz="2728" b="1" dirty="0">
                <a:solidFill>
                  <a:schemeClr val="bg1"/>
                </a:solidFill>
                <a:ea typeface="Cambria Math" pitchFamily="18" charset="0"/>
              </a:rPr>
              <a:t>If the solid is heated from 0</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 to t</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 then its density changes from  d</a:t>
            </a:r>
            <a:r>
              <a:rPr lang="en-US" sz="2728" b="1" baseline="-25000" dirty="0">
                <a:solidFill>
                  <a:schemeClr val="bg1"/>
                </a:solidFill>
                <a:ea typeface="Cambria Math" pitchFamily="18" charset="0"/>
              </a:rPr>
              <a:t>0</a:t>
            </a:r>
            <a:r>
              <a:rPr lang="en-US" sz="2728" b="1" dirty="0">
                <a:solidFill>
                  <a:schemeClr val="bg1"/>
                </a:solidFill>
                <a:ea typeface="Cambria Math" pitchFamily="18" charset="0"/>
              </a:rPr>
              <a:t> to d</a:t>
            </a:r>
            <a:r>
              <a:rPr lang="en-US" sz="2728" b="1" baseline="-25000" dirty="0">
                <a:solidFill>
                  <a:schemeClr val="bg1"/>
                </a:solidFill>
                <a:ea typeface="Cambria Math" pitchFamily="18" charset="0"/>
              </a:rPr>
              <a:t>t.</a:t>
            </a:r>
            <a:endParaRPr lang="en-US" sz="2728" b="1" dirty="0">
              <a:solidFill>
                <a:schemeClr val="bg1"/>
              </a:solidFill>
            </a:endParaRPr>
          </a:p>
        </p:txBody>
      </p:sp>
      <p:sp>
        <p:nvSpPr>
          <p:cNvPr id="7" name="TextBox 6">
            <a:extLst>
              <a:ext uri="{FF2B5EF4-FFF2-40B4-BE49-F238E27FC236}">
                <a16:creationId xmlns:a16="http://schemas.microsoft.com/office/drawing/2014/main" id="{E8966857-9246-C8DA-79ED-AF4F7712F15E}"/>
              </a:ext>
            </a:extLst>
          </p:cNvPr>
          <p:cNvSpPr txBox="1"/>
          <p:nvPr/>
        </p:nvSpPr>
        <p:spPr>
          <a:xfrm>
            <a:off x="1938730" y="4696562"/>
            <a:ext cx="2318740" cy="496503"/>
          </a:xfrm>
          <a:prstGeom prst="rect">
            <a:avLst/>
          </a:prstGeom>
          <a:noFill/>
        </p:spPr>
        <p:txBody>
          <a:bodyPr wrap="square" lIns="75926" tIns="37964" rIns="75926" bIns="37964" rtlCol="0">
            <a:spAutoFit/>
          </a:bodyPr>
          <a:lstStyle>
            <a:defPPr>
              <a:defRPr lang="en-US"/>
            </a:defPPr>
          </a:lstStyle>
          <a:p>
            <a:pPr marL="428382" indent="-428382">
              <a:tabLst>
                <a:tab pos="428382" algn="l"/>
              </a:tabLst>
            </a:pPr>
            <a:r>
              <a:rPr lang="en-US" sz="2728" b="1" dirty="0">
                <a:solidFill>
                  <a:schemeClr val="bg1"/>
                </a:solidFill>
                <a:ea typeface="Cambria Math" pitchFamily="18" charset="0"/>
              </a:rPr>
              <a:t>d</a:t>
            </a:r>
            <a:r>
              <a:rPr lang="en-US" sz="2728" b="1" baseline="-25000" dirty="0">
                <a:solidFill>
                  <a:schemeClr val="bg1"/>
                </a:solidFill>
                <a:ea typeface="Cambria Math" pitchFamily="18" charset="0"/>
              </a:rPr>
              <a:t>0</a:t>
            </a:r>
            <a:r>
              <a:rPr lang="en-US" sz="2728" b="1" dirty="0">
                <a:solidFill>
                  <a:schemeClr val="bg1"/>
                </a:solidFill>
                <a:ea typeface="Cambria Math" pitchFamily="18" charset="0"/>
              </a:rPr>
              <a:t> =d</a:t>
            </a:r>
            <a:r>
              <a:rPr lang="en-US" sz="2728" b="1" baseline="-25000" dirty="0">
                <a:solidFill>
                  <a:schemeClr val="bg1"/>
                </a:solidFill>
                <a:ea typeface="Cambria Math" pitchFamily="18" charset="0"/>
              </a:rPr>
              <a:t>t </a:t>
            </a:r>
            <a:r>
              <a:rPr lang="en-US" sz="2728" b="1" dirty="0">
                <a:solidFill>
                  <a:schemeClr val="bg1"/>
                </a:solidFill>
                <a:ea typeface="Cambria Math" pitchFamily="18" charset="0"/>
              </a:rPr>
              <a:t>[1+</a:t>
            </a:r>
            <a:r>
              <a:rPr lang="en-US" sz="2728" b="1" dirty="0">
                <a:solidFill>
                  <a:schemeClr val="bg1"/>
                </a:solidFill>
                <a:ea typeface="Cambria Math" pitchFamily="18" charset="0"/>
                <a:sym typeface="Symbol"/>
              </a:rPr>
              <a:t></a:t>
            </a:r>
            <a:r>
              <a:rPr lang="en-US" sz="2728" b="1" dirty="0">
                <a:solidFill>
                  <a:schemeClr val="bg1"/>
                </a:solidFill>
                <a:ea typeface="Cambria Math" pitchFamily="18" charset="0"/>
              </a:rPr>
              <a:t> t]</a:t>
            </a:r>
          </a:p>
        </p:txBody>
      </p:sp>
      <p:sp>
        <p:nvSpPr>
          <p:cNvPr id="8" name="Cloud 7">
            <a:extLst>
              <a:ext uri="{FF2B5EF4-FFF2-40B4-BE49-F238E27FC236}">
                <a16:creationId xmlns:a16="http://schemas.microsoft.com/office/drawing/2014/main" id="{694FDEEA-6E01-F89C-B4FC-9B95A1FC010D}"/>
              </a:ext>
            </a:extLst>
          </p:cNvPr>
          <p:cNvSpPr/>
          <p:nvPr/>
        </p:nvSpPr>
        <p:spPr>
          <a:xfrm>
            <a:off x="7368112" y="914870"/>
            <a:ext cx="4232804" cy="1568073"/>
          </a:xfrm>
          <a:prstGeom prst="cloud">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r>
              <a:rPr lang="en-US" sz="2728" b="1" dirty="0">
                <a:solidFill>
                  <a:schemeClr val="tx1"/>
                </a:solidFill>
                <a:latin typeface="+mn-lt"/>
              </a:rPr>
              <a:t>Substituting equation (2) in (1)</a:t>
            </a:r>
          </a:p>
        </p:txBody>
      </p:sp>
      <p:graphicFrame>
        <p:nvGraphicFramePr>
          <p:cNvPr id="9" name="Object 8">
            <a:extLst>
              <a:ext uri="{FF2B5EF4-FFF2-40B4-BE49-F238E27FC236}">
                <a16:creationId xmlns:a16="http://schemas.microsoft.com/office/drawing/2014/main" id="{5032269E-73D6-768F-D099-B9694EB04633}"/>
              </a:ext>
            </a:extLst>
          </p:cNvPr>
          <p:cNvGraphicFramePr>
            <a:graphicFrameLocks noChangeAspect="1"/>
          </p:cNvGraphicFramePr>
          <p:nvPr>
            <p:extLst>
              <p:ext uri="{D42A27DB-BD31-4B8C-83A1-F6EECF244321}">
                <p14:modId xmlns:p14="http://schemas.microsoft.com/office/powerpoint/2010/main" val="2290405232"/>
              </p:ext>
            </p:extLst>
          </p:nvPr>
        </p:nvGraphicFramePr>
        <p:xfrm>
          <a:off x="2467599" y="1984003"/>
          <a:ext cx="1261005" cy="997880"/>
        </p:xfrm>
        <a:graphic>
          <a:graphicData uri="http://schemas.openxmlformats.org/presentationml/2006/ole">
            <mc:AlternateContent xmlns:mc="http://schemas.openxmlformats.org/markup-compatibility/2006">
              <mc:Choice xmlns:v="urn:schemas-microsoft-com:vml" Requires="v">
                <p:oleObj name="Equation" r:id="rId2" imgW="403932" imgH="318688" progId="Equation.DSMT4">
                  <p:embed/>
                </p:oleObj>
              </mc:Choice>
              <mc:Fallback>
                <p:oleObj name="Equation" r:id="rId2" imgW="403932" imgH="318688" progId="Equation.DSMT4">
                  <p:embed/>
                  <p:pic>
                    <p:nvPicPr>
                      <p:cNvPr id="0" name=""/>
                      <p:cNvPicPr/>
                      <p:nvPr/>
                    </p:nvPicPr>
                    <p:blipFill>
                      <a:blip r:embed="rId3"/>
                      <a:stretch>
                        <a:fillRect/>
                      </a:stretch>
                    </p:blipFill>
                    <p:spPr>
                      <a:xfrm>
                        <a:off x="2467599" y="1984003"/>
                        <a:ext cx="1261005" cy="997880"/>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AD85393F-B24E-40F6-05E3-588149FE7F83}"/>
              </a:ext>
            </a:extLst>
          </p:cNvPr>
          <p:cNvSpPr txBox="1"/>
          <p:nvPr/>
        </p:nvSpPr>
        <p:spPr>
          <a:xfrm>
            <a:off x="1938730" y="4093723"/>
            <a:ext cx="2318740" cy="496503"/>
          </a:xfrm>
          <a:prstGeom prst="rect">
            <a:avLst/>
          </a:prstGeom>
          <a:noFill/>
        </p:spPr>
        <p:txBody>
          <a:bodyPr wrap="square" lIns="75926" tIns="37964" rIns="75926" bIns="37964" rtlCol="0">
            <a:spAutoFit/>
          </a:bodyPr>
          <a:lstStyle>
            <a:defPPr>
              <a:defRPr lang="en-US"/>
            </a:defPPr>
          </a:lstStyle>
          <a:p>
            <a:pPr marL="428382" indent="-428382">
              <a:tabLst>
                <a:tab pos="428382" algn="l"/>
              </a:tabLst>
            </a:pPr>
            <a:r>
              <a:rPr lang="en-US" sz="2728" b="1" dirty="0">
                <a:solidFill>
                  <a:schemeClr val="bg1"/>
                </a:solidFill>
                <a:ea typeface="Cambria Math" pitchFamily="18" charset="0"/>
              </a:rPr>
              <a:t>(Since </a:t>
            </a:r>
            <a:r>
              <a:rPr lang="en-US" sz="2728" b="1" dirty="0">
                <a:solidFill>
                  <a:schemeClr val="bg1"/>
                </a:solidFill>
                <a:ea typeface="Cambria Math" pitchFamily="18" charset="0"/>
                <a:sym typeface="Symbol" panose="05050102010706020507" pitchFamily="18" charset="2"/>
              </a:rPr>
              <a:t> = 2)</a:t>
            </a:r>
            <a:endParaRPr lang="en-US" sz="2728" b="1" dirty="0">
              <a:solidFill>
                <a:schemeClr val="bg1"/>
              </a:solidFill>
              <a:ea typeface="Cambria Math" pitchFamily="18" charset="0"/>
            </a:endParaRPr>
          </a:p>
        </p:txBody>
      </p:sp>
    </p:spTree>
    <p:extLst>
      <p:ext uri="{BB962C8B-B14F-4D97-AF65-F5344CB8AC3E}">
        <p14:creationId xmlns:p14="http://schemas.microsoft.com/office/powerpoint/2010/main" val="112346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Effect transition="in" filter="wipe(left)">
                                      <p:cBhvr>
                                        <p:cTn id="27" dur="1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1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8" grpId="1"/>
      <p:bldP spid="1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055161-E197-2F0D-B0CB-D63F8A69BCC9}"/>
              </a:ext>
            </a:extLst>
          </p:cNvPr>
          <p:cNvSpPr txBox="1"/>
          <p:nvPr/>
        </p:nvSpPr>
        <p:spPr>
          <a:xfrm>
            <a:off x="777641" y="1695911"/>
            <a:ext cx="10323979" cy="3110852"/>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lnSpc>
                <a:spcPct val="150000"/>
              </a:lnSpc>
            </a:pPr>
            <a:r>
              <a:rPr lang="en-US" sz="7015"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THERMAL EXPANSION OF LIQUIDS</a:t>
            </a:r>
          </a:p>
        </p:txBody>
      </p:sp>
    </p:spTree>
    <p:extLst>
      <p:ext uri="{BB962C8B-B14F-4D97-AF65-F5344CB8AC3E}">
        <p14:creationId xmlns:p14="http://schemas.microsoft.com/office/powerpoint/2010/main" val="3748612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A6F1BD-DC18-08BC-C093-52ABCB7A4784}"/>
              </a:ext>
            </a:extLst>
          </p:cNvPr>
          <p:cNvSpPr txBox="1"/>
          <p:nvPr/>
        </p:nvSpPr>
        <p:spPr>
          <a:xfrm>
            <a:off x="601896" y="597913"/>
            <a:ext cx="5494159"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THERMAL EXPANSION OF LIQUIDS</a:t>
            </a:r>
          </a:p>
        </p:txBody>
      </p:sp>
      <p:sp>
        <p:nvSpPr>
          <p:cNvPr id="5" name="TextBox 4">
            <a:extLst>
              <a:ext uri="{FF2B5EF4-FFF2-40B4-BE49-F238E27FC236}">
                <a16:creationId xmlns:a16="http://schemas.microsoft.com/office/drawing/2014/main" id="{88F3612A-0612-223D-8F1F-BDFAF6010CC4}"/>
              </a:ext>
            </a:extLst>
          </p:cNvPr>
          <p:cNvSpPr txBox="1"/>
          <p:nvPr/>
        </p:nvSpPr>
        <p:spPr>
          <a:xfrm>
            <a:off x="447550" y="1412530"/>
            <a:ext cx="10197991"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rPr>
              <a:t>Liquids have only volume but no definite shape of their own. So liquids have only volume expansion on heating.</a:t>
            </a:r>
            <a:r>
              <a:rPr lang="en-US" sz="2728" b="1" dirty="0">
                <a:solidFill>
                  <a:schemeClr val="bg1"/>
                </a:solidFill>
                <a:ea typeface="Cambria Math" pitchFamily="18" charset="0"/>
                <a:sym typeface="Wingdings"/>
              </a:rPr>
              <a:t> </a:t>
            </a:r>
            <a:endParaRPr lang="en-US" sz="2728" b="1" dirty="0">
              <a:solidFill>
                <a:schemeClr val="bg1"/>
              </a:solidFill>
              <a:ea typeface="Cambria Math" pitchFamily="18" charset="0"/>
            </a:endParaRPr>
          </a:p>
        </p:txBody>
      </p:sp>
      <p:sp>
        <p:nvSpPr>
          <p:cNvPr id="6" name="TextBox 5">
            <a:extLst>
              <a:ext uri="{FF2B5EF4-FFF2-40B4-BE49-F238E27FC236}">
                <a16:creationId xmlns:a16="http://schemas.microsoft.com/office/drawing/2014/main" id="{E828B8FF-344A-2D30-4EA8-772430D0BE0E}"/>
              </a:ext>
            </a:extLst>
          </p:cNvPr>
          <p:cNvSpPr txBox="1"/>
          <p:nvPr/>
        </p:nvSpPr>
        <p:spPr>
          <a:xfrm>
            <a:off x="447550" y="2575387"/>
            <a:ext cx="10197991" cy="916258"/>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7064" algn="l"/>
              </a:tabLst>
            </a:pPr>
            <a:r>
              <a:rPr lang="en-US" sz="2728" b="1" dirty="0">
                <a:solidFill>
                  <a:schemeClr val="bg1"/>
                </a:solidFill>
                <a:ea typeface="Cambria Math" pitchFamily="18" charset="0"/>
                <a:sym typeface="Wingdings"/>
              </a:rPr>
              <a:t>Solids can be heated directly, but liquids can not be heated directly. Liquids are to be taken in a container and then heated.</a:t>
            </a:r>
            <a:endParaRPr lang="en-US" sz="2728" b="1" dirty="0">
              <a:solidFill>
                <a:schemeClr val="bg1"/>
              </a:solidFill>
              <a:ea typeface="Cambria Math" pitchFamily="18" charset="0"/>
            </a:endParaRPr>
          </a:p>
        </p:txBody>
      </p:sp>
      <p:pic>
        <p:nvPicPr>
          <p:cNvPr id="7" name="Picture 6" descr="C:\Documents and Settings\Administrator\Desktop\bimges\Heated-gas-particles_gallery_supersize_landscape.jpg">
            <a:extLst>
              <a:ext uri="{FF2B5EF4-FFF2-40B4-BE49-F238E27FC236}">
                <a16:creationId xmlns:a16="http://schemas.microsoft.com/office/drawing/2014/main" id="{0591FBB9-E9BE-4051-228D-FF0538AF43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2851"/>
          <a:stretch>
            <a:fillRect/>
          </a:stretch>
        </p:blipFill>
        <p:spPr bwMode="auto">
          <a:xfrm>
            <a:off x="2379279" y="4051166"/>
            <a:ext cx="5986691" cy="2026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0145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circle(i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129A51C-A567-EE7E-A34B-E0ACDDA07541}"/>
              </a:ext>
            </a:extLst>
          </p:cNvPr>
          <p:cNvSpPr txBox="1"/>
          <p:nvPr/>
        </p:nvSpPr>
        <p:spPr>
          <a:xfrm>
            <a:off x="842185" y="877127"/>
            <a:ext cx="9735979"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When a liquid in a container is heated, both the liquid and the container expand.</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32D68025-8BFE-CCFD-BC66-B487CD3AF3DE}"/>
              </a:ext>
            </a:extLst>
          </p:cNvPr>
          <p:cNvSpPr txBox="1"/>
          <p:nvPr/>
        </p:nvSpPr>
        <p:spPr>
          <a:xfrm>
            <a:off x="806936" y="1932268"/>
            <a:ext cx="9735979"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Hence, in the case of liquids there are two types of expansions. They are</a:t>
            </a:r>
            <a:endParaRPr lang="en-US" sz="2728" b="1" dirty="0">
              <a:solidFill>
                <a:schemeClr val="bg1"/>
              </a:solidFill>
              <a:ea typeface="Cambria Math" pitchFamily="18" charset="0"/>
            </a:endParaRPr>
          </a:p>
        </p:txBody>
      </p:sp>
      <p:sp>
        <p:nvSpPr>
          <p:cNvPr id="6" name="TextBox 5">
            <a:extLst>
              <a:ext uri="{FF2B5EF4-FFF2-40B4-BE49-F238E27FC236}">
                <a16:creationId xmlns:a16="http://schemas.microsoft.com/office/drawing/2014/main" id="{D1B0EE89-BCDA-2F62-9E66-EFC684924847}"/>
              </a:ext>
            </a:extLst>
          </p:cNvPr>
          <p:cNvSpPr txBox="1"/>
          <p:nvPr/>
        </p:nvSpPr>
        <p:spPr>
          <a:xfrm>
            <a:off x="1279090" y="4274156"/>
            <a:ext cx="4493463" cy="496504"/>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8382" indent="-428382" algn="just">
              <a:tabLst>
                <a:tab pos="428382" algn="l"/>
              </a:tabLst>
            </a:pPr>
            <a:r>
              <a:rPr lang="en-US" sz="2728" b="1" dirty="0">
                <a:solidFill>
                  <a:schemeClr val="tx1"/>
                </a:solidFill>
                <a:latin typeface="+mn-lt"/>
                <a:ea typeface="Cambria Math" pitchFamily="18" charset="0"/>
              </a:rPr>
              <a:t>2) Absolute or real expansion.</a:t>
            </a:r>
          </a:p>
        </p:txBody>
      </p:sp>
      <p:sp>
        <p:nvSpPr>
          <p:cNvPr id="7" name="TextBox 6">
            <a:extLst>
              <a:ext uri="{FF2B5EF4-FFF2-40B4-BE49-F238E27FC236}">
                <a16:creationId xmlns:a16="http://schemas.microsoft.com/office/drawing/2014/main" id="{C88C8DF2-7ED5-0321-3784-8F7537518C23}"/>
              </a:ext>
            </a:extLst>
          </p:cNvPr>
          <p:cNvSpPr txBox="1"/>
          <p:nvPr/>
        </p:nvSpPr>
        <p:spPr>
          <a:xfrm>
            <a:off x="1279090" y="3331626"/>
            <a:ext cx="3633531"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8382" indent="-428382" algn="just">
              <a:tabLst>
                <a:tab pos="428382" algn="l"/>
              </a:tabLst>
            </a:pPr>
            <a:r>
              <a:rPr lang="en-US" sz="2728" b="1" dirty="0">
                <a:solidFill>
                  <a:schemeClr val="tx1"/>
                </a:solidFill>
                <a:latin typeface="+mn-lt"/>
                <a:ea typeface="Cambria Math" pitchFamily="18" charset="0"/>
              </a:rPr>
              <a:t>1) Apparent expansion.</a:t>
            </a:r>
          </a:p>
        </p:txBody>
      </p:sp>
    </p:spTree>
    <p:extLst>
      <p:ext uri="{BB962C8B-B14F-4D97-AF65-F5344CB8AC3E}">
        <p14:creationId xmlns:p14="http://schemas.microsoft.com/office/powerpoint/2010/main" val="3618273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50F3A5-31B3-FC54-7FB3-4613B8842B60}"/>
              </a:ext>
            </a:extLst>
          </p:cNvPr>
          <p:cNvSpPr txBox="1"/>
          <p:nvPr/>
        </p:nvSpPr>
        <p:spPr>
          <a:xfrm>
            <a:off x="670966" y="844686"/>
            <a:ext cx="3165822"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Apparent expansion:</a:t>
            </a:r>
          </a:p>
        </p:txBody>
      </p:sp>
      <p:sp>
        <p:nvSpPr>
          <p:cNvPr id="5" name="TextBox 4">
            <a:extLst>
              <a:ext uri="{FF2B5EF4-FFF2-40B4-BE49-F238E27FC236}">
                <a16:creationId xmlns:a16="http://schemas.microsoft.com/office/drawing/2014/main" id="{66E99058-FC1A-C713-0CCE-17ABBD65E515}"/>
              </a:ext>
            </a:extLst>
          </p:cNvPr>
          <p:cNvSpPr txBox="1"/>
          <p:nvPr/>
        </p:nvSpPr>
        <p:spPr>
          <a:xfrm>
            <a:off x="599023" y="1762862"/>
            <a:ext cx="10258274" cy="1900759"/>
          </a:xfrm>
          <a:prstGeom prst="rect">
            <a:avLst/>
          </a:prstGeom>
          <a:noFill/>
        </p:spPr>
        <p:txBody>
          <a:bodyPr wrap="square" lIns="75926" tIns="37964" rIns="75926" bIns="37964" rtlCol="0">
            <a:spAutoFit/>
          </a:bodyPr>
          <a:lstStyle>
            <a:defPPr>
              <a:defRPr lang="en-US"/>
            </a:defPPr>
          </a:lstStyle>
          <a:p>
            <a:pPr marL="428382" indent="-428382" algn="just">
              <a:lnSpc>
                <a:spcPct val="150000"/>
              </a:lnSpc>
              <a:buFont typeface="Wingdings" pitchFamily="2" charset="2"/>
              <a:buChar char="Ø"/>
              <a:tabLst>
                <a:tab pos="428382" algn="l"/>
              </a:tabLst>
            </a:pPr>
            <a:r>
              <a:rPr lang="en-US" sz="2728" b="1" dirty="0">
                <a:solidFill>
                  <a:schemeClr val="bg1"/>
                </a:solidFill>
                <a:ea typeface="Cambria Math" pitchFamily="18" charset="0"/>
                <a:sym typeface="Wingdings"/>
              </a:rPr>
              <a:t>When a liquid is heated in a container the observed change in volume of the liquid relative to the container is called the apparent expansion of the liquid.</a:t>
            </a:r>
            <a:endParaRPr lang="en-US" sz="2728" b="1" dirty="0">
              <a:solidFill>
                <a:schemeClr val="bg1"/>
              </a:solidFill>
              <a:ea typeface="Cambria Math" pitchFamily="18" charset="0"/>
            </a:endParaRPr>
          </a:p>
        </p:txBody>
      </p:sp>
    </p:spTree>
    <p:extLst>
      <p:ext uri="{BB962C8B-B14F-4D97-AF65-F5344CB8AC3E}">
        <p14:creationId xmlns:p14="http://schemas.microsoft.com/office/powerpoint/2010/main" val="4434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D12199-A5CD-27AD-4046-4151B3E04879}"/>
              </a:ext>
            </a:extLst>
          </p:cNvPr>
          <p:cNvSpPr txBox="1"/>
          <p:nvPr/>
        </p:nvSpPr>
        <p:spPr>
          <a:xfrm>
            <a:off x="503218" y="892813"/>
            <a:ext cx="7363823" cy="916258"/>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tabLst>
                <a:tab pos="428382" algn="l"/>
              </a:tabLst>
            </a:pPr>
            <a:r>
              <a:rPr lang="en-US" sz="2728" b="1" dirty="0">
                <a:solidFill>
                  <a:schemeClr val="bg1"/>
                </a:solidFill>
                <a:ea typeface="Cambria Math" pitchFamily="18" charset="0"/>
                <a:sym typeface="Wingdings"/>
              </a:rPr>
              <a:t>Apparent expansion of the liquid depends on	</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B1EF3389-DB64-30BC-D8B7-4C7CF7327A73}"/>
              </a:ext>
            </a:extLst>
          </p:cNvPr>
          <p:cNvSpPr txBox="1"/>
          <p:nvPr/>
        </p:nvSpPr>
        <p:spPr>
          <a:xfrm>
            <a:off x="828752" y="1555697"/>
            <a:ext cx="5110877"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8382" indent="-428382" algn="just">
              <a:tabLst>
                <a:tab pos="428382" algn="l"/>
              </a:tabLst>
            </a:pPr>
            <a:r>
              <a:rPr lang="en-US" sz="2728" b="1" dirty="0">
                <a:solidFill>
                  <a:schemeClr val="tx1"/>
                </a:solidFill>
                <a:latin typeface="+mn-lt"/>
                <a:ea typeface="Cambria Math" pitchFamily="18" charset="0"/>
              </a:rPr>
              <a:t>a) Nature of liquid.</a:t>
            </a:r>
          </a:p>
        </p:txBody>
      </p:sp>
      <p:sp>
        <p:nvSpPr>
          <p:cNvPr id="6" name="TextBox 5">
            <a:extLst>
              <a:ext uri="{FF2B5EF4-FFF2-40B4-BE49-F238E27FC236}">
                <a16:creationId xmlns:a16="http://schemas.microsoft.com/office/drawing/2014/main" id="{F61C3DE9-FB35-6AE3-D661-7E2B2E4BAC51}"/>
              </a:ext>
            </a:extLst>
          </p:cNvPr>
          <p:cNvSpPr txBox="1"/>
          <p:nvPr/>
        </p:nvSpPr>
        <p:spPr>
          <a:xfrm>
            <a:off x="828752" y="2372364"/>
            <a:ext cx="5110877" cy="496504"/>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8382" indent="-428382" algn="just">
              <a:tabLst>
                <a:tab pos="428382" algn="l"/>
              </a:tabLst>
            </a:pPr>
            <a:r>
              <a:rPr lang="en-US" sz="2728" b="1" dirty="0">
                <a:solidFill>
                  <a:schemeClr val="tx1"/>
                </a:solidFill>
                <a:latin typeface="+mn-lt"/>
                <a:ea typeface="Cambria Math" pitchFamily="18" charset="0"/>
              </a:rPr>
              <a:t>b) Nature of material of container.</a:t>
            </a:r>
          </a:p>
        </p:txBody>
      </p:sp>
      <p:sp>
        <p:nvSpPr>
          <p:cNvPr id="7" name="TextBox 6">
            <a:extLst>
              <a:ext uri="{FF2B5EF4-FFF2-40B4-BE49-F238E27FC236}">
                <a16:creationId xmlns:a16="http://schemas.microsoft.com/office/drawing/2014/main" id="{41953546-FA06-C7E4-23D1-7D49DA56F7E7}"/>
              </a:ext>
            </a:extLst>
          </p:cNvPr>
          <p:cNvSpPr txBox="1"/>
          <p:nvPr/>
        </p:nvSpPr>
        <p:spPr>
          <a:xfrm>
            <a:off x="791633" y="3189032"/>
            <a:ext cx="5110876" cy="496503"/>
          </a:xfrm>
          <a:prstGeom prst="rect">
            <a:avLst/>
          </a:prstGeom>
        </p:spPr>
        <p:style>
          <a:lnRef idx="1">
            <a:schemeClr val="accent4"/>
          </a:lnRef>
          <a:fillRef idx="2">
            <a:schemeClr val="accent4"/>
          </a:fillRef>
          <a:effectRef idx="1">
            <a:schemeClr val="accent4"/>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8382" indent="-428382" algn="just">
              <a:tabLst>
                <a:tab pos="428382" algn="l"/>
              </a:tabLst>
            </a:pPr>
            <a:r>
              <a:rPr lang="en-US" sz="2728" b="1" dirty="0">
                <a:solidFill>
                  <a:schemeClr val="tx1"/>
                </a:solidFill>
                <a:latin typeface="+mn-lt"/>
                <a:ea typeface="Cambria Math" pitchFamily="18" charset="0"/>
              </a:rPr>
              <a:t>c) Initial volume of the liquid.</a:t>
            </a:r>
          </a:p>
        </p:txBody>
      </p:sp>
      <p:sp>
        <p:nvSpPr>
          <p:cNvPr id="8" name="TextBox 7">
            <a:extLst>
              <a:ext uri="{FF2B5EF4-FFF2-40B4-BE49-F238E27FC236}">
                <a16:creationId xmlns:a16="http://schemas.microsoft.com/office/drawing/2014/main" id="{20E128E5-9772-0750-2E5F-15D0132A0159}"/>
              </a:ext>
            </a:extLst>
          </p:cNvPr>
          <p:cNvSpPr txBox="1"/>
          <p:nvPr/>
        </p:nvSpPr>
        <p:spPr>
          <a:xfrm>
            <a:off x="828753" y="4080040"/>
            <a:ext cx="5110876" cy="496503"/>
          </a:xfrm>
          <a:prstGeom prst="rect">
            <a:avLst/>
          </a:prstGeom>
        </p:spPr>
        <p:style>
          <a:lnRef idx="1">
            <a:schemeClr val="accent3"/>
          </a:lnRef>
          <a:fillRef idx="2">
            <a:schemeClr val="accent3"/>
          </a:fillRef>
          <a:effectRef idx="1">
            <a:schemeClr val="accent3"/>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8382" indent="-428382" algn="just">
              <a:tabLst>
                <a:tab pos="428382" algn="l"/>
              </a:tabLst>
            </a:pPr>
            <a:r>
              <a:rPr lang="en-US" sz="2728" b="1" dirty="0">
                <a:solidFill>
                  <a:schemeClr val="tx1"/>
                </a:solidFill>
                <a:latin typeface="+mn-lt"/>
                <a:ea typeface="Cambria Math" pitchFamily="18" charset="0"/>
              </a:rPr>
              <a:t>d) Change in temperature.</a:t>
            </a:r>
          </a:p>
        </p:txBody>
      </p:sp>
    </p:spTree>
    <p:extLst>
      <p:ext uri="{BB962C8B-B14F-4D97-AF65-F5344CB8AC3E}">
        <p14:creationId xmlns:p14="http://schemas.microsoft.com/office/powerpoint/2010/main" val="233988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B8EED497-1A63-F72E-795B-220054832DF5}"/>
              </a:ext>
            </a:extLst>
          </p:cNvPr>
          <p:cNvSpPr txBox="1"/>
          <p:nvPr/>
        </p:nvSpPr>
        <p:spPr>
          <a:xfrm>
            <a:off x="565407" y="887489"/>
            <a:ext cx="6669064"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latin typeface="+mn-lt"/>
                <a:ea typeface="Cambria Math" pitchFamily="18" charset="0"/>
              </a:rPr>
              <a:t>Coefficient of apparent expansion of a liquid:  </a:t>
            </a:r>
          </a:p>
        </p:txBody>
      </p:sp>
      <p:sp>
        <p:nvSpPr>
          <p:cNvPr id="13" name="TextBox 12">
            <a:extLst>
              <a:ext uri="{FF2B5EF4-FFF2-40B4-BE49-F238E27FC236}">
                <a16:creationId xmlns:a16="http://schemas.microsoft.com/office/drawing/2014/main" id="{E6AF1363-5820-46B7-1C90-C6D4D2D1F112}"/>
              </a:ext>
            </a:extLst>
          </p:cNvPr>
          <p:cNvSpPr txBox="1"/>
          <p:nvPr/>
        </p:nvSpPr>
        <p:spPr>
          <a:xfrm>
            <a:off x="565406" y="1852556"/>
            <a:ext cx="7852193" cy="1336172"/>
          </a:xfrm>
          <a:prstGeom prst="rect">
            <a:avLst/>
          </a:prstGeom>
        </p:spPr>
        <p:style>
          <a:lnRef idx="1">
            <a:schemeClr val="accent4"/>
          </a:lnRef>
          <a:fillRef idx="2">
            <a:schemeClr val="accent4"/>
          </a:fillRef>
          <a:effectRef idx="1">
            <a:schemeClr val="accent4"/>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The ratio of apparent increase in volume of a liquid per unit rise of temperature to the original volume is called coefficient of apparent expansion.</a:t>
            </a:r>
          </a:p>
        </p:txBody>
      </p:sp>
      <p:sp>
        <p:nvSpPr>
          <p:cNvPr id="14" name="TextBox 13">
            <a:extLst>
              <a:ext uri="{FF2B5EF4-FFF2-40B4-BE49-F238E27FC236}">
                <a16:creationId xmlns:a16="http://schemas.microsoft.com/office/drawing/2014/main" id="{EC44F4FD-6D14-91EB-6AD0-67CB2DC1932A}"/>
              </a:ext>
            </a:extLst>
          </p:cNvPr>
          <p:cNvSpPr txBox="1"/>
          <p:nvPr/>
        </p:nvSpPr>
        <p:spPr>
          <a:xfrm>
            <a:off x="2367285" y="5093204"/>
            <a:ext cx="4006395" cy="496503"/>
          </a:xfrm>
          <a:prstGeom prst="rect">
            <a:avLst/>
          </a:prstGeom>
          <a:noFill/>
        </p:spPr>
        <p:txBody>
          <a:bodyPr wrap="square" lIns="75926" tIns="37964" rIns="75926" bIns="37964" rtlCol="0">
            <a:spAutoFit/>
          </a:bodyPr>
          <a:lstStyle>
            <a:defPPr>
              <a:defRPr lang="en-US"/>
            </a:defPPr>
          </a:lstStyle>
          <a:p>
            <a:pPr marL="759225" indent="-759225"/>
            <a:r>
              <a:rPr lang="en-US" sz="2728" b="1" dirty="0">
                <a:solidFill>
                  <a:schemeClr val="bg1"/>
                </a:solidFill>
                <a:ea typeface="Cambria Math" pitchFamily="18" charset="0"/>
              </a:rPr>
              <a:t>It is measured in K</a:t>
            </a:r>
            <a:r>
              <a:rPr lang="en-US" sz="2728" b="1" baseline="30000" dirty="0">
                <a:solidFill>
                  <a:schemeClr val="bg1"/>
                </a:solidFill>
                <a:ea typeface="Cambria Math" pitchFamily="18" charset="0"/>
              </a:rPr>
              <a:t>-1  </a:t>
            </a:r>
            <a:r>
              <a:rPr lang="en-US" sz="2728" b="1" dirty="0">
                <a:solidFill>
                  <a:schemeClr val="bg1"/>
                </a:solidFill>
                <a:ea typeface="Cambria Math" pitchFamily="18" charset="0"/>
              </a:rPr>
              <a:t>or </a:t>
            </a:r>
            <a:r>
              <a:rPr lang="en-US" sz="2728" b="1" baseline="30000" dirty="0">
                <a:solidFill>
                  <a:schemeClr val="bg1"/>
                </a:solidFill>
                <a:ea typeface="Cambria Math" pitchFamily="18" charset="0"/>
              </a:rPr>
              <a:t>o</a:t>
            </a:r>
            <a:r>
              <a:rPr lang="en-US" sz="2728" b="1" dirty="0">
                <a:solidFill>
                  <a:schemeClr val="bg1"/>
                </a:solidFill>
                <a:ea typeface="Cambria Math" pitchFamily="18" charset="0"/>
              </a:rPr>
              <a:t>C</a:t>
            </a:r>
            <a:r>
              <a:rPr lang="en-US" sz="2728" b="1" baseline="30000" dirty="0">
                <a:solidFill>
                  <a:schemeClr val="bg1"/>
                </a:solidFill>
                <a:ea typeface="Cambria Math" pitchFamily="18" charset="0"/>
              </a:rPr>
              <a:t>-1</a:t>
            </a:r>
            <a:r>
              <a:rPr lang="en-US" sz="2728" b="1" dirty="0">
                <a:solidFill>
                  <a:schemeClr val="bg1"/>
                </a:solidFill>
                <a:ea typeface="Cambria Math" pitchFamily="18" charset="0"/>
              </a:rPr>
              <a:t> </a:t>
            </a:r>
          </a:p>
        </p:txBody>
      </p:sp>
      <p:graphicFrame>
        <p:nvGraphicFramePr>
          <p:cNvPr id="20" name="Object 19">
            <a:extLst>
              <a:ext uri="{FF2B5EF4-FFF2-40B4-BE49-F238E27FC236}">
                <a16:creationId xmlns:a16="http://schemas.microsoft.com/office/drawing/2014/main" id="{A0CCF453-B69F-574D-D349-AA64CC6359DA}"/>
              </a:ext>
            </a:extLst>
          </p:cNvPr>
          <p:cNvGraphicFramePr>
            <a:graphicFrameLocks noChangeAspect="1"/>
          </p:cNvGraphicFramePr>
          <p:nvPr>
            <p:extLst>
              <p:ext uri="{D42A27DB-BD31-4B8C-83A1-F6EECF244321}">
                <p14:modId xmlns:p14="http://schemas.microsoft.com/office/powerpoint/2010/main" val="788894870"/>
              </p:ext>
            </p:extLst>
          </p:nvPr>
        </p:nvGraphicFramePr>
        <p:xfrm>
          <a:off x="2600302" y="3356397"/>
          <a:ext cx="3572346" cy="1515967"/>
        </p:xfrm>
        <a:graphic>
          <a:graphicData uri="http://schemas.openxmlformats.org/presentationml/2006/ole">
            <mc:AlternateContent xmlns:mc="http://schemas.openxmlformats.org/markup-compatibility/2006">
              <mc:Choice xmlns:v="urn:schemas-microsoft-com:vml" Requires="v">
                <p:oleObj name="Equation" r:id="rId2" imgW="807865" imgH="343016" progId="Equation.DSMT4">
                  <p:embed/>
                </p:oleObj>
              </mc:Choice>
              <mc:Fallback>
                <p:oleObj name="Equation" r:id="rId2" imgW="807865" imgH="343016" progId="Equation.DSMT4">
                  <p:embed/>
                  <p:pic>
                    <p:nvPicPr>
                      <p:cNvPr id="0" name=""/>
                      <p:cNvPicPr/>
                      <p:nvPr/>
                    </p:nvPicPr>
                    <p:blipFill>
                      <a:blip r:embed="rId3"/>
                      <a:stretch>
                        <a:fillRect/>
                      </a:stretch>
                    </p:blipFill>
                    <p:spPr>
                      <a:xfrm>
                        <a:off x="2600302" y="3356397"/>
                        <a:ext cx="3572346" cy="1515967"/>
                      </a:xfrm>
                      <a:prstGeom prst="rect">
                        <a:avLst/>
                      </a:prstGeom>
                    </p:spPr>
                  </p:pic>
                </p:oleObj>
              </mc:Fallback>
            </mc:AlternateContent>
          </a:graphicData>
        </a:graphic>
      </p:graphicFrame>
    </p:spTree>
    <p:extLst>
      <p:ext uri="{BB962C8B-B14F-4D97-AF65-F5344CB8AC3E}">
        <p14:creationId xmlns:p14="http://schemas.microsoft.com/office/powerpoint/2010/main" val="342437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9141155-D7ED-A3A3-9818-F8AF7A594BDC}"/>
              </a:ext>
            </a:extLst>
          </p:cNvPr>
          <p:cNvSpPr txBox="1"/>
          <p:nvPr/>
        </p:nvSpPr>
        <p:spPr>
          <a:xfrm>
            <a:off x="571118" y="1041304"/>
            <a:ext cx="8534336" cy="496503"/>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V</a:t>
            </a:r>
            <a:r>
              <a:rPr lang="en-US" sz="2728" b="1" baseline="-25000" dirty="0">
                <a:solidFill>
                  <a:schemeClr val="bg1"/>
                </a:solidFill>
                <a:ea typeface="Cambria Math" pitchFamily="18" charset="0"/>
                <a:sym typeface="Wingdings"/>
              </a:rPr>
              <a:t>1</a:t>
            </a:r>
            <a:r>
              <a:rPr lang="en-US" sz="2728" b="1" dirty="0">
                <a:solidFill>
                  <a:schemeClr val="bg1"/>
                </a:solidFill>
                <a:ea typeface="Cambria Math" pitchFamily="18" charset="0"/>
                <a:sym typeface="Wingdings"/>
              </a:rPr>
              <a:t> be the initial volume of liquid at temperature t</a:t>
            </a:r>
            <a:r>
              <a:rPr lang="en-US" sz="2728" b="1" baseline="-25000" dirty="0">
                <a:solidFill>
                  <a:schemeClr val="bg1"/>
                </a:solidFill>
                <a:ea typeface="Cambria Math" pitchFamily="18" charset="0"/>
                <a:sym typeface="Wingdings"/>
              </a:rPr>
              <a:t>1</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rPr>
              <a:t>C.</a:t>
            </a:r>
            <a:r>
              <a:rPr lang="en-US" sz="2728" b="1" dirty="0">
                <a:solidFill>
                  <a:schemeClr val="bg1"/>
                </a:solidFill>
                <a:ea typeface="Cambria Math" pitchFamily="18" charset="0"/>
                <a:sym typeface="Wingdings"/>
              </a:rPr>
              <a:t> </a:t>
            </a:r>
            <a:r>
              <a:rPr lang="en-US" sz="2728" b="1" baseline="-25000" dirty="0">
                <a:solidFill>
                  <a:schemeClr val="bg1"/>
                </a:solidFill>
                <a:ea typeface="Cambria Math" pitchFamily="18" charset="0"/>
                <a:sym typeface="Wingdings"/>
              </a:rPr>
              <a:t> </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7AE1E623-DDA2-0AF3-0E58-6CD014E9FC7B}"/>
              </a:ext>
            </a:extLst>
          </p:cNvPr>
          <p:cNvSpPr txBox="1"/>
          <p:nvPr/>
        </p:nvSpPr>
        <p:spPr>
          <a:xfrm>
            <a:off x="571118" y="2022815"/>
            <a:ext cx="8356147" cy="496503"/>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V</a:t>
            </a:r>
            <a:r>
              <a:rPr lang="en-US" sz="2728" b="1" baseline="-25000" dirty="0">
                <a:solidFill>
                  <a:schemeClr val="bg1"/>
                </a:solidFill>
                <a:ea typeface="Cambria Math" pitchFamily="18" charset="0"/>
                <a:sym typeface="Wingdings"/>
              </a:rPr>
              <a:t>2</a:t>
            </a:r>
            <a:r>
              <a:rPr lang="en-US" sz="2728" b="1" dirty="0">
                <a:solidFill>
                  <a:schemeClr val="bg1"/>
                </a:solidFill>
                <a:ea typeface="Cambria Math" pitchFamily="18" charset="0"/>
                <a:sym typeface="Wingdings"/>
              </a:rPr>
              <a:t> be the initial volume of liquid at temperature t</a:t>
            </a:r>
            <a:r>
              <a:rPr lang="en-US" sz="2728" b="1" baseline="-25000" dirty="0">
                <a:solidFill>
                  <a:schemeClr val="bg1"/>
                </a:solidFill>
                <a:ea typeface="Cambria Math" pitchFamily="18" charset="0"/>
                <a:sym typeface="Wingdings"/>
              </a:rPr>
              <a:t>2</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rPr>
              <a:t>C.</a:t>
            </a:r>
            <a:r>
              <a:rPr lang="en-US" sz="2728" b="1" dirty="0">
                <a:solidFill>
                  <a:schemeClr val="bg1"/>
                </a:solidFill>
                <a:ea typeface="Cambria Math" pitchFamily="18" charset="0"/>
                <a:sym typeface="Wingdings"/>
              </a:rPr>
              <a:t> </a:t>
            </a:r>
            <a:r>
              <a:rPr lang="en-US" sz="2728" b="1" baseline="-25000" dirty="0">
                <a:solidFill>
                  <a:schemeClr val="bg1"/>
                </a:solidFill>
                <a:ea typeface="Cambria Math" pitchFamily="18" charset="0"/>
                <a:sym typeface="Wingdings"/>
              </a:rPr>
              <a:t> </a:t>
            </a:r>
            <a:endParaRPr lang="en-US" sz="2728" b="1" dirty="0">
              <a:solidFill>
                <a:schemeClr val="bg1"/>
              </a:solidFill>
              <a:ea typeface="Cambria Math" pitchFamily="18" charset="0"/>
            </a:endParaRPr>
          </a:p>
        </p:txBody>
      </p:sp>
      <p:sp>
        <p:nvSpPr>
          <p:cNvPr id="6" name="TextBox 5">
            <a:extLst>
              <a:ext uri="{FF2B5EF4-FFF2-40B4-BE49-F238E27FC236}">
                <a16:creationId xmlns:a16="http://schemas.microsoft.com/office/drawing/2014/main" id="{0C69D94E-254B-6BD6-1C65-82BE089195A1}"/>
              </a:ext>
            </a:extLst>
          </p:cNvPr>
          <p:cNvSpPr txBox="1"/>
          <p:nvPr/>
        </p:nvSpPr>
        <p:spPr>
          <a:xfrm>
            <a:off x="571118" y="3171746"/>
            <a:ext cx="9086722" cy="496503"/>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Symbol"/>
              </a:rPr>
              <a:t></a:t>
            </a:r>
            <a:r>
              <a:rPr lang="en-US" sz="2728" b="1" baseline="-25000" dirty="0">
                <a:solidFill>
                  <a:schemeClr val="bg1"/>
                </a:solidFill>
                <a:ea typeface="Cambria Math" pitchFamily="18" charset="0"/>
                <a:sym typeface="Symbol"/>
              </a:rPr>
              <a:t>a</a:t>
            </a:r>
            <a:r>
              <a:rPr lang="en-US" sz="2728" b="1" dirty="0">
                <a:solidFill>
                  <a:schemeClr val="bg1"/>
                </a:solidFill>
                <a:ea typeface="Cambria Math" pitchFamily="18" charset="0"/>
                <a:sym typeface="Symbol"/>
              </a:rPr>
              <a:t>  is called coefficient of apparent expansion of the liquid.</a:t>
            </a:r>
            <a:endParaRPr lang="en-US" sz="2728" b="1" dirty="0">
              <a:solidFill>
                <a:schemeClr val="bg1"/>
              </a:solidFill>
              <a:ea typeface="Cambria Math" pitchFamily="18" charset="0"/>
            </a:endParaRPr>
          </a:p>
        </p:txBody>
      </p:sp>
    </p:spTree>
    <p:extLst>
      <p:ext uri="{BB962C8B-B14F-4D97-AF65-F5344CB8AC3E}">
        <p14:creationId xmlns:p14="http://schemas.microsoft.com/office/powerpoint/2010/main" val="248077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D787B2-E59B-4DE2-E30B-267416E5D912}"/>
              </a:ext>
            </a:extLst>
          </p:cNvPr>
          <p:cNvSpPr txBox="1"/>
          <p:nvPr/>
        </p:nvSpPr>
        <p:spPr>
          <a:xfrm>
            <a:off x="571118" y="892813"/>
            <a:ext cx="4195436"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Real or absolute expansion:</a:t>
            </a:r>
          </a:p>
        </p:txBody>
      </p:sp>
      <p:sp>
        <p:nvSpPr>
          <p:cNvPr id="5" name="TextBox 4">
            <a:extLst>
              <a:ext uri="{FF2B5EF4-FFF2-40B4-BE49-F238E27FC236}">
                <a16:creationId xmlns:a16="http://schemas.microsoft.com/office/drawing/2014/main" id="{C6BF1CA6-5736-9043-6CB8-D756A175E710}"/>
              </a:ext>
            </a:extLst>
          </p:cNvPr>
          <p:cNvSpPr txBox="1"/>
          <p:nvPr/>
        </p:nvSpPr>
        <p:spPr>
          <a:xfrm>
            <a:off x="571118" y="1783757"/>
            <a:ext cx="10122549" cy="1271035"/>
          </a:xfrm>
          <a:prstGeom prst="rect">
            <a:avLst/>
          </a:prstGeom>
          <a:noFill/>
        </p:spPr>
        <p:txBody>
          <a:bodyPr wrap="square" lIns="75926" tIns="37964" rIns="75926" bIns="37964" rtlCol="0">
            <a:spAutoFit/>
          </a:bodyPr>
          <a:lstStyle>
            <a:defPPr>
              <a:defRPr lang="en-US"/>
            </a:defPPr>
          </a:lstStyle>
          <a:p>
            <a:pPr algn="just">
              <a:lnSpc>
                <a:spcPct val="150000"/>
              </a:lnSpc>
            </a:pPr>
            <a:r>
              <a:rPr lang="en-US" sz="2728" b="1" dirty="0">
                <a:solidFill>
                  <a:schemeClr val="bg1"/>
                </a:solidFill>
                <a:ea typeface="Cambria Math" pitchFamily="18" charset="0"/>
              </a:rPr>
              <a:t>When a liquid is heated in a container the real change in volume of the liquid is called the real or absolute expansion of the liquid.</a:t>
            </a:r>
          </a:p>
        </p:txBody>
      </p:sp>
    </p:spTree>
    <p:extLst>
      <p:ext uri="{BB962C8B-B14F-4D97-AF65-F5344CB8AC3E}">
        <p14:creationId xmlns:p14="http://schemas.microsoft.com/office/powerpoint/2010/main" val="204572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22126FF-B4C0-2E29-C978-452E300DE5DF}"/>
              </a:ext>
            </a:extLst>
          </p:cNvPr>
          <p:cNvSpPr txBox="1"/>
          <p:nvPr/>
        </p:nvSpPr>
        <p:spPr>
          <a:xfrm>
            <a:off x="1898752" y="798483"/>
            <a:ext cx="7454237" cy="496503"/>
          </a:xfrm>
          <a:prstGeom prst="rect">
            <a:avLst/>
          </a:prstGeom>
          <a:noFill/>
        </p:spPr>
        <p:txBody>
          <a:bodyPr wrap="square" lIns="75926" tIns="37964" rIns="75926" bIns="37964" rtlCol="0">
            <a:spAutoFit/>
          </a:bodyPr>
          <a:lstStyle>
            <a:defPPr>
              <a:defRPr lang="en-US"/>
            </a:defPPr>
          </a:lstStyle>
          <a:p>
            <a:pPr marL="421792" indent="-421792">
              <a:buFont typeface="Wingdings" pitchFamily="2" charset="2"/>
              <a:buChar char="Ø"/>
            </a:pPr>
            <a:r>
              <a:rPr lang="en-US" sz="2728" b="1" dirty="0">
                <a:solidFill>
                  <a:schemeClr val="bg1"/>
                </a:solidFill>
                <a:ea typeface="Cambria Math" pitchFamily="18" charset="0"/>
              </a:rPr>
              <a:t>The real expansion of the liquid depends on</a:t>
            </a:r>
          </a:p>
        </p:txBody>
      </p:sp>
      <p:sp>
        <p:nvSpPr>
          <p:cNvPr id="6" name="Oval 5">
            <a:extLst>
              <a:ext uri="{FF2B5EF4-FFF2-40B4-BE49-F238E27FC236}">
                <a16:creationId xmlns:a16="http://schemas.microsoft.com/office/drawing/2014/main" id="{24C117A9-EDBF-9975-193A-9BC98F63DA26}"/>
              </a:ext>
            </a:extLst>
          </p:cNvPr>
          <p:cNvSpPr/>
          <p:nvPr/>
        </p:nvSpPr>
        <p:spPr>
          <a:xfrm>
            <a:off x="1354236" y="2637479"/>
            <a:ext cx="2348009" cy="1197759"/>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1754" b="1" dirty="0">
                <a:latin typeface="Bookman Old Style" panose="02050604050505020204" pitchFamily="18" charset="0"/>
                <a:ea typeface="Cambria Math" pitchFamily="18" charset="0"/>
              </a:rPr>
              <a:t> </a:t>
            </a:r>
            <a:r>
              <a:rPr lang="en-US" sz="2728" b="1" dirty="0">
                <a:latin typeface="+mn-lt"/>
                <a:ea typeface="Cambria Math" pitchFamily="18" charset="0"/>
              </a:rPr>
              <a:t>Nature of liquid.</a:t>
            </a:r>
          </a:p>
        </p:txBody>
      </p:sp>
      <p:sp>
        <p:nvSpPr>
          <p:cNvPr id="8" name="Oval 7">
            <a:extLst>
              <a:ext uri="{FF2B5EF4-FFF2-40B4-BE49-F238E27FC236}">
                <a16:creationId xmlns:a16="http://schemas.microsoft.com/office/drawing/2014/main" id="{7CC7D60E-E684-EA26-FB76-CA8227101911}"/>
              </a:ext>
            </a:extLst>
          </p:cNvPr>
          <p:cNvSpPr/>
          <p:nvPr/>
        </p:nvSpPr>
        <p:spPr>
          <a:xfrm>
            <a:off x="3245043" y="4049572"/>
            <a:ext cx="3623165" cy="1197759"/>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1792" indent="-421792" algn="ctr"/>
            <a:r>
              <a:rPr lang="en-US" sz="1754" b="1" dirty="0">
                <a:latin typeface="Bookman Old Style" panose="02050604050505020204" pitchFamily="18" charset="0"/>
                <a:ea typeface="Cambria Math" pitchFamily="18" charset="0"/>
              </a:rPr>
              <a:t> </a:t>
            </a:r>
            <a:r>
              <a:rPr lang="en-US" sz="2728" b="1" dirty="0">
                <a:latin typeface="+mn-lt"/>
                <a:ea typeface="Cambria Math" pitchFamily="18" charset="0"/>
              </a:rPr>
              <a:t>Initial volume of the liquid.</a:t>
            </a:r>
          </a:p>
        </p:txBody>
      </p:sp>
      <p:sp>
        <p:nvSpPr>
          <p:cNvPr id="9" name="Oval 8">
            <a:extLst>
              <a:ext uri="{FF2B5EF4-FFF2-40B4-BE49-F238E27FC236}">
                <a16:creationId xmlns:a16="http://schemas.microsoft.com/office/drawing/2014/main" id="{9B4CA71C-7BF3-0754-31A7-DBDAFEF5DC77}"/>
              </a:ext>
            </a:extLst>
          </p:cNvPr>
          <p:cNvSpPr/>
          <p:nvPr/>
        </p:nvSpPr>
        <p:spPr>
          <a:xfrm>
            <a:off x="6206920" y="2594879"/>
            <a:ext cx="3623166" cy="1398783"/>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1792" indent="-421792" algn="ctr"/>
            <a:r>
              <a:rPr lang="en-US" sz="2728" b="1" dirty="0">
                <a:latin typeface="+mn-lt"/>
                <a:ea typeface="Cambria Math" pitchFamily="18" charset="0"/>
              </a:rPr>
              <a:t>Change in temperature.</a:t>
            </a:r>
          </a:p>
        </p:txBody>
      </p:sp>
      <p:cxnSp>
        <p:nvCxnSpPr>
          <p:cNvPr id="10" name="Straight Arrow Connector 9">
            <a:extLst>
              <a:ext uri="{FF2B5EF4-FFF2-40B4-BE49-F238E27FC236}">
                <a16:creationId xmlns:a16="http://schemas.microsoft.com/office/drawing/2014/main" id="{3A7243F4-E943-A6BB-B2B2-03CC5DF6EF69}"/>
              </a:ext>
            </a:extLst>
          </p:cNvPr>
          <p:cNvCxnSpPr>
            <a:cxnSpLocks/>
          </p:cNvCxnSpPr>
          <p:nvPr/>
        </p:nvCxnSpPr>
        <p:spPr>
          <a:xfrm>
            <a:off x="5197177" y="1374855"/>
            <a:ext cx="1484909" cy="1220024"/>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C0FCEA8-1627-8384-DB82-1B24ABA2A03A}"/>
              </a:ext>
            </a:extLst>
          </p:cNvPr>
          <p:cNvCxnSpPr>
            <a:cxnSpLocks/>
          </p:cNvCxnSpPr>
          <p:nvPr/>
        </p:nvCxnSpPr>
        <p:spPr>
          <a:xfrm>
            <a:off x="5197176" y="1374855"/>
            <a:ext cx="0" cy="2460384"/>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0B538E0-2D81-98D6-C5B9-053513F7B46D}"/>
              </a:ext>
            </a:extLst>
          </p:cNvPr>
          <p:cNvCxnSpPr>
            <a:cxnSpLocks/>
          </p:cNvCxnSpPr>
          <p:nvPr/>
        </p:nvCxnSpPr>
        <p:spPr>
          <a:xfrm flipH="1">
            <a:off x="3839971" y="1374854"/>
            <a:ext cx="1357204" cy="1230192"/>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766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nodeType="withEffect">
                                  <p:stCondLst>
                                    <p:cond delay="0"/>
                                  </p:stCondLst>
                                  <p:iterate type="lt">
                                    <p:tmPct val="10000"/>
                                  </p:iterate>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nodeType="with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iterate type="lt">
                                    <p:tmPct val="10000"/>
                                  </p:iterate>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fill="hold" nodeType="with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iterate type="lt">
                                    <p:tmPct val="10000"/>
                                  </p:iterate>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F1BD06F-4EB2-57AA-F383-6DC92DC3680F}"/>
              </a:ext>
            </a:extLst>
          </p:cNvPr>
          <p:cNvSpPr txBox="1"/>
          <p:nvPr/>
        </p:nvSpPr>
        <p:spPr>
          <a:xfrm>
            <a:off x="616807" y="885439"/>
            <a:ext cx="7698676" cy="496503"/>
          </a:xfrm>
          <a:prstGeom prst="rect">
            <a:avLst/>
          </a:prstGeom>
        </p:spPr>
        <p:style>
          <a:lnRef idx="1">
            <a:schemeClr val="accent2"/>
          </a:lnRef>
          <a:fillRef idx="2">
            <a:schemeClr val="accent2"/>
          </a:fillRef>
          <a:effectRef idx="1">
            <a:schemeClr val="accent2"/>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Coefficient of real or absolute expansion of a liquid:</a:t>
            </a:r>
          </a:p>
        </p:txBody>
      </p:sp>
      <p:sp>
        <p:nvSpPr>
          <p:cNvPr id="6" name="TextBox 5">
            <a:extLst>
              <a:ext uri="{FF2B5EF4-FFF2-40B4-BE49-F238E27FC236}">
                <a16:creationId xmlns:a16="http://schemas.microsoft.com/office/drawing/2014/main" id="{06A5B829-0B68-A56A-D64E-A99F5DD06F93}"/>
              </a:ext>
            </a:extLst>
          </p:cNvPr>
          <p:cNvSpPr txBox="1"/>
          <p:nvPr/>
        </p:nvSpPr>
        <p:spPr>
          <a:xfrm>
            <a:off x="616807" y="1584113"/>
            <a:ext cx="10086485" cy="1336172"/>
          </a:xfrm>
          <a:prstGeom prst="rect">
            <a:avLst/>
          </a:prstGeom>
          <a:noFill/>
        </p:spPr>
        <p:txBody>
          <a:bodyPr wrap="square" lIns="75926" tIns="37964" rIns="75926" bIns="37964" rtlCol="0">
            <a:spAutoFit/>
          </a:bodyPr>
          <a:lstStyle>
            <a:defPPr>
              <a:defRPr lang="en-US"/>
            </a:defPPr>
          </a:lstStyle>
          <a:p>
            <a:pPr algn="just"/>
            <a:r>
              <a:rPr lang="en-US" sz="2728" b="1" dirty="0">
                <a:solidFill>
                  <a:schemeClr val="bg1"/>
                </a:solidFill>
                <a:ea typeface="Cambria Math" pitchFamily="18" charset="0"/>
              </a:rPr>
              <a:t>The ratio of real increase in volume of a liquid per unit rise of temperature to the original volume is called coefficient of real or absolute expansion.  </a:t>
            </a:r>
          </a:p>
        </p:txBody>
      </p:sp>
      <p:sp>
        <p:nvSpPr>
          <p:cNvPr id="7" name="TextBox 6">
            <a:extLst>
              <a:ext uri="{FF2B5EF4-FFF2-40B4-BE49-F238E27FC236}">
                <a16:creationId xmlns:a16="http://schemas.microsoft.com/office/drawing/2014/main" id="{DF39E056-A334-1041-FEA2-2CB0F678356A}"/>
              </a:ext>
            </a:extLst>
          </p:cNvPr>
          <p:cNvSpPr txBox="1"/>
          <p:nvPr/>
        </p:nvSpPr>
        <p:spPr>
          <a:xfrm>
            <a:off x="816699" y="4087227"/>
            <a:ext cx="4956622" cy="496503"/>
          </a:xfrm>
          <a:prstGeom prst="rect">
            <a:avLst/>
          </a:prstGeom>
          <a:noFill/>
        </p:spPr>
        <p:txBody>
          <a:bodyPr wrap="square" lIns="75926" tIns="37964" rIns="75926" bIns="37964" rtlCol="0">
            <a:spAutoFit/>
          </a:bodyPr>
          <a:lstStyle>
            <a:defPPr>
              <a:defRPr lang="en-US"/>
            </a:defPPr>
          </a:lstStyle>
          <a:p>
            <a:r>
              <a:rPr lang="el-GR" sz="2728" b="1" dirty="0">
                <a:solidFill>
                  <a:schemeClr val="bg1"/>
                </a:solidFill>
                <a:ea typeface="Cambria Math" pitchFamily="18" charset="0"/>
              </a:rPr>
              <a:t>γ</a:t>
            </a:r>
            <a:r>
              <a:rPr lang="en-US" sz="2728" b="1" baseline="-25000" dirty="0">
                <a:solidFill>
                  <a:schemeClr val="bg1"/>
                </a:solidFill>
                <a:ea typeface="Cambria Math" pitchFamily="18" charset="0"/>
              </a:rPr>
              <a:t>r</a:t>
            </a:r>
            <a:r>
              <a:rPr lang="el-GR" sz="2728" b="1" dirty="0">
                <a:solidFill>
                  <a:schemeClr val="bg1"/>
                </a:solidFill>
                <a:ea typeface="Cambria Math" pitchFamily="18" charset="0"/>
              </a:rPr>
              <a:t> </a:t>
            </a:r>
            <a:r>
              <a:rPr lang="en-US" sz="2728" b="1" dirty="0">
                <a:solidFill>
                  <a:schemeClr val="bg1"/>
                </a:solidFill>
                <a:ea typeface="Cambria Math" pitchFamily="18" charset="0"/>
              </a:rPr>
              <a:t>– Coefficient of real expansion.</a:t>
            </a:r>
          </a:p>
        </p:txBody>
      </p:sp>
      <p:sp>
        <p:nvSpPr>
          <p:cNvPr id="8" name="TextBox 7">
            <a:extLst>
              <a:ext uri="{FF2B5EF4-FFF2-40B4-BE49-F238E27FC236}">
                <a16:creationId xmlns:a16="http://schemas.microsoft.com/office/drawing/2014/main" id="{EFAE4863-8491-0401-F422-2AD893A6E00D}"/>
              </a:ext>
            </a:extLst>
          </p:cNvPr>
          <p:cNvSpPr txBox="1"/>
          <p:nvPr/>
        </p:nvSpPr>
        <p:spPr>
          <a:xfrm>
            <a:off x="816699" y="4885828"/>
            <a:ext cx="4157333" cy="496503"/>
          </a:xfrm>
          <a:prstGeom prst="rect">
            <a:avLst/>
          </a:prstGeom>
          <a:noFill/>
        </p:spPr>
        <p:txBody>
          <a:bodyPr wrap="square" lIns="75926" tIns="37964" rIns="75926" bIns="37964" rtlCol="0">
            <a:spAutoFit/>
          </a:bodyPr>
          <a:lstStyle>
            <a:defPPr>
              <a:defRPr lang="en-US"/>
            </a:defPPr>
          </a:lstStyle>
          <a:p>
            <a:r>
              <a:rPr lang="en-US" sz="2728" b="1" dirty="0">
                <a:solidFill>
                  <a:schemeClr val="bg1"/>
                </a:solidFill>
                <a:ea typeface="Cambria Math" pitchFamily="18" charset="0"/>
              </a:rPr>
              <a:t>It is measured in K</a:t>
            </a:r>
            <a:r>
              <a:rPr lang="en-US" sz="2728" b="1" baseline="30000" dirty="0">
                <a:solidFill>
                  <a:schemeClr val="bg1"/>
                </a:solidFill>
                <a:ea typeface="Cambria Math" pitchFamily="18" charset="0"/>
              </a:rPr>
              <a:t>-1  </a:t>
            </a:r>
            <a:r>
              <a:rPr lang="en-US" sz="2728" b="1" dirty="0">
                <a:solidFill>
                  <a:schemeClr val="bg1"/>
                </a:solidFill>
                <a:ea typeface="Cambria Math" pitchFamily="18" charset="0"/>
              </a:rPr>
              <a:t>or / </a:t>
            </a:r>
            <a:r>
              <a:rPr lang="en-US" sz="2728" b="1" baseline="30000" dirty="0" err="1">
                <a:solidFill>
                  <a:schemeClr val="bg1"/>
                </a:solidFill>
                <a:ea typeface="Cambria Math" pitchFamily="18" charset="0"/>
              </a:rPr>
              <a:t>o</a:t>
            </a:r>
            <a:r>
              <a:rPr lang="en-US" sz="2728" b="1" dirty="0" err="1">
                <a:solidFill>
                  <a:schemeClr val="bg1"/>
                </a:solidFill>
                <a:ea typeface="Cambria Math" pitchFamily="18" charset="0"/>
              </a:rPr>
              <a:t>C</a:t>
            </a:r>
            <a:r>
              <a:rPr lang="en-US" sz="2728" b="1" dirty="0">
                <a:solidFill>
                  <a:schemeClr val="bg1"/>
                </a:solidFill>
                <a:ea typeface="Cambria Math" pitchFamily="18" charset="0"/>
              </a:rPr>
              <a:t> </a:t>
            </a:r>
          </a:p>
        </p:txBody>
      </p:sp>
      <p:graphicFrame>
        <p:nvGraphicFramePr>
          <p:cNvPr id="17" name="Object 16">
            <a:extLst>
              <a:ext uri="{FF2B5EF4-FFF2-40B4-BE49-F238E27FC236}">
                <a16:creationId xmlns:a16="http://schemas.microsoft.com/office/drawing/2014/main" id="{3E20C165-8F33-7FCA-6E17-1DE1AECEFB86}"/>
              </a:ext>
            </a:extLst>
          </p:cNvPr>
          <p:cNvGraphicFramePr>
            <a:graphicFrameLocks noChangeAspect="1"/>
          </p:cNvGraphicFramePr>
          <p:nvPr>
            <p:extLst>
              <p:ext uri="{D42A27DB-BD31-4B8C-83A1-F6EECF244321}">
                <p14:modId xmlns:p14="http://schemas.microsoft.com/office/powerpoint/2010/main" val="875884101"/>
              </p:ext>
            </p:extLst>
          </p:nvPr>
        </p:nvGraphicFramePr>
        <p:xfrm>
          <a:off x="2702224" y="3073771"/>
          <a:ext cx="2433083" cy="872383"/>
        </p:xfrm>
        <a:graphic>
          <a:graphicData uri="http://schemas.openxmlformats.org/presentationml/2006/ole">
            <mc:AlternateContent xmlns:mc="http://schemas.openxmlformats.org/markup-compatibility/2006">
              <mc:Choice xmlns:v="urn:schemas-microsoft-com:vml" Requires="v">
                <p:oleObj name="Equation" r:id="rId2" imgW="990360" imgH="355320" progId="Equation.DSMT4">
                  <p:embed/>
                </p:oleObj>
              </mc:Choice>
              <mc:Fallback>
                <p:oleObj name="Equation" r:id="rId2" imgW="990360" imgH="355320" progId="Equation.DSMT4">
                  <p:embed/>
                  <p:pic>
                    <p:nvPicPr>
                      <p:cNvPr id="0" name=""/>
                      <p:cNvPicPr/>
                      <p:nvPr/>
                    </p:nvPicPr>
                    <p:blipFill>
                      <a:blip r:embed="rId3"/>
                      <a:stretch>
                        <a:fillRect/>
                      </a:stretch>
                    </p:blipFill>
                    <p:spPr>
                      <a:xfrm>
                        <a:off x="2702224" y="3073771"/>
                        <a:ext cx="2433083" cy="872383"/>
                      </a:xfrm>
                      <a:prstGeom prst="rect">
                        <a:avLst/>
                      </a:prstGeom>
                    </p:spPr>
                  </p:pic>
                </p:oleObj>
              </mc:Fallback>
            </mc:AlternateContent>
          </a:graphicData>
        </a:graphic>
      </p:graphicFrame>
    </p:spTree>
    <p:extLst>
      <p:ext uri="{BB962C8B-B14F-4D97-AF65-F5344CB8AC3E}">
        <p14:creationId xmlns:p14="http://schemas.microsoft.com/office/powerpoint/2010/main" val="3254340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B0024FF-BB0D-4BAF-1F89-7BC0FE95D63D}"/>
              </a:ext>
            </a:extLst>
          </p:cNvPr>
          <p:cNvSpPr txBox="1"/>
          <p:nvPr/>
        </p:nvSpPr>
        <p:spPr>
          <a:xfrm>
            <a:off x="808523" y="977992"/>
            <a:ext cx="9952522" cy="4343368"/>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lnSpc>
                <a:spcPct val="150000"/>
              </a:lnSpc>
            </a:pPr>
            <a:r>
              <a:rPr lang="en-US" sz="6430"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COMPARISON OF EXPANSIONS OF SOLID AND LIQUID</a:t>
            </a:r>
          </a:p>
        </p:txBody>
      </p:sp>
    </p:spTree>
    <p:extLst>
      <p:ext uri="{BB962C8B-B14F-4D97-AF65-F5344CB8AC3E}">
        <p14:creationId xmlns:p14="http://schemas.microsoft.com/office/powerpoint/2010/main" val="2901571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87356CF-4968-4678-23EC-D303305093DC}"/>
              </a:ext>
            </a:extLst>
          </p:cNvPr>
          <p:cNvSpPr txBox="1"/>
          <p:nvPr/>
        </p:nvSpPr>
        <p:spPr>
          <a:xfrm>
            <a:off x="451184" y="1404306"/>
            <a:ext cx="10258714" cy="1348353"/>
          </a:xfrm>
          <a:prstGeom prst="rect">
            <a:avLst/>
          </a:prstGeom>
          <a:noFill/>
        </p:spPr>
        <p:txBody>
          <a:bodyPr wrap="square" lIns="75926" tIns="37964" rIns="75926" bIns="37964" rtlCol="0">
            <a:spAutoFit/>
          </a:bodyPr>
          <a:lstStyle>
            <a:defPPr>
              <a:defRPr lang="en-US"/>
            </a:defPPr>
          </a:lstStyle>
          <a:p>
            <a:pPr marL="421792" indent="-421792" algn="just">
              <a:buFont typeface="Wingdings" pitchFamily="2" charset="2"/>
              <a:buChar char="Ø"/>
            </a:pPr>
            <a:r>
              <a:rPr lang="en-US" sz="2728" b="1" dirty="0">
                <a:solidFill>
                  <a:schemeClr val="bg1"/>
                </a:solidFill>
                <a:ea typeface="Cambria Math" pitchFamily="18" charset="0"/>
              </a:rPr>
              <a:t>Expansion of solids is almost uniform in any temperature range whereas liquids expand at different rates in different ranges of temperature. </a:t>
            </a:r>
          </a:p>
        </p:txBody>
      </p:sp>
      <p:sp>
        <p:nvSpPr>
          <p:cNvPr id="5" name="TextBox 4">
            <a:extLst>
              <a:ext uri="{FF2B5EF4-FFF2-40B4-BE49-F238E27FC236}">
                <a16:creationId xmlns:a16="http://schemas.microsoft.com/office/drawing/2014/main" id="{EFABC99E-DA6F-17BB-5FBA-DB75C236AFD5}"/>
              </a:ext>
            </a:extLst>
          </p:cNvPr>
          <p:cNvSpPr txBox="1"/>
          <p:nvPr/>
        </p:nvSpPr>
        <p:spPr>
          <a:xfrm>
            <a:off x="451184" y="3076902"/>
            <a:ext cx="10258714" cy="916337"/>
          </a:xfrm>
          <a:prstGeom prst="rect">
            <a:avLst/>
          </a:prstGeom>
          <a:noFill/>
        </p:spPr>
        <p:txBody>
          <a:bodyPr wrap="square" lIns="75926" tIns="37964" rIns="75926" bIns="37964" rtlCol="0">
            <a:spAutoFit/>
          </a:bodyPr>
          <a:lstStyle>
            <a:defPPr>
              <a:defRPr lang="en-US"/>
            </a:defPPr>
          </a:lstStyle>
          <a:p>
            <a:pPr marL="421792" indent="-421792" algn="just">
              <a:buFont typeface="Wingdings" pitchFamily="2" charset="2"/>
              <a:buChar char="Ø"/>
            </a:pPr>
            <a:r>
              <a:rPr lang="en-US" sz="2728" b="1" dirty="0">
                <a:solidFill>
                  <a:schemeClr val="bg1"/>
                </a:solidFill>
                <a:ea typeface="Cambria Math" pitchFamily="18" charset="0"/>
              </a:rPr>
              <a:t>Solids can have linear, superficial and volume expansions but liquids have only volume expansion.</a:t>
            </a:r>
          </a:p>
        </p:txBody>
      </p:sp>
      <p:sp>
        <p:nvSpPr>
          <p:cNvPr id="6" name="TextBox 5">
            <a:extLst>
              <a:ext uri="{FF2B5EF4-FFF2-40B4-BE49-F238E27FC236}">
                <a16:creationId xmlns:a16="http://schemas.microsoft.com/office/drawing/2014/main" id="{2BB4442B-6944-E586-81D3-F41FAAD122D5}"/>
              </a:ext>
            </a:extLst>
          </p:cNvPr>
          <p:cNvSpPr txBox="1"/>
          <p:nvPr/>
        </p:nvSpPr>
        <p:spPr>
          <a:xfrm>
            <a:off x="451184" y="4475809"/>
            <a:ext cx="10258714" cy="916337"/>
          </a:xfrm>
          <a:prstGeom prst="rect">
            <a:avLst/>
          </a:prstGeom>
          <a:noFill/>
        </p:spPr>
        <p:txBody>
          <a:bodyPr wrap="square" lIns="75926" tIns="37964" rIns="75926" bIns="37964" rtlCol="0">
            <a:spAutoFit/>
          </a:bodyPr>
          <a:lstStyle>
            <a:defPPr>
              <a:defRPr lang="en-US"/>
            </a:defPPr>
          </a:lstStyle>
          <a:p>
            <a:pPr marL="421792" indent="-421792" algn="just">
              <a:buFont typeface="Wingdings" pitchFamily="2" charset="2"/>
              <a:buChar char="Ø"/>
            </a:pPr>
            <a:r>
              <a:rPr lang="en-US" sz="2728" b="1" dirty="0">
                <a:solidFill>
                  <a:schemeClr val="bg1"/>
                </a:solidFill>
                <a:ea typeface="Cambria Math" pitchFamily="18" charset="0"/>
              </a:rPr>
              <a:t>The coefficient of volume expansion of liquids are generally several hundred  times greater than those of solids.</a:t>
            </a:r>
          </a:p>
        </p:txBody>
      </p:sp>
      <p:sp>
        <p:nvSpPr>
          <p:cNvPr id="7" name="TextBox 6">
            <a:extLst>
              <a:ext uri="{FF2B5EF4-FFF2-40B4-BE49-F238E27FC236}">
                <a16:creationId xmlns:a16="http://schemas.microsoft.com/office/drawing/2014/main" id="{F66B1B71-6651-CD1C-520D-9CF51D36CD4B}"/>
              </a:ext>
            </a:extLst>
          </p:cNvPr>
          <p:cNvSpPr txBox="1"/>
          <p:nvPr/>
        </p:nvSpPr>
        <p:spPr>
          <a:xfrm>
            <a:off x="672092" y="583560"/>
            <a:ext cx="6785115"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Comparison of expansions of solid and liquid: </a:t>
            </a:r>
          </a:p>
        </p:txBody>
      </p:sp>
    </p:spTree>
    <p:extLst>
      <p:ext uri="{BB962C8B-B14F-4D97-AF65-F5344CB8AC3E}">
        <p14:creationId xmlns:p14="http://schemas.microsoft.com/office/powerpoint/2010/main" val="2821547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8DB757-8C60-9AF6-B7AF-6943348D9C90}"/>
              </a:ext>
            </a:extLst>
          </p:cNvPr>
          <p:cNvSpPr txBox="1"/>
          <p:nvPr/>
        </p:nvSpPr>
        <p:spPr>
          <a:xfrm>
            <a:off x="553750" y="759171"/>
            <a:ext cx="8689681" cy="916337"/>
          </a:xfrm>
          <a:prstGeom prst="rect">
            <a:avLst/>
          </a:prstGeom>
          <a:noFill/>
        </p:spPr>
        <p:txBody>
          <a:bodyPr wrap="square" lIns="75926" tIns="37964" rIns="75926" bIns="37964" rtlCol="0">
            <a:spAutoFit/>
          </a:bodyPr>
          <a:lstStyle>
            <a:defPPr>
              <a:defRPr lang="en-US"/>
            </a:defPPr>
          </a:lstStyle>
          <a:p>
            <a:r>
              <a:rPr lang="en-US" sz="2728" b="1" dirty="0">
                <a:solidFill>
                  <a:schemeClr val="bg1"/>
                </a:solidFill>
                <a:ea typeface="Cambria Math" pitchFamily="18" charset="0"/>
              </a:rPr>
              <a:t>The numerical value of </a:t>
            </a:r>
            <a:r>
              <a:rPr lang="el-GR" sz="2728" b="1" dirty="0">
                <a:solidFill>
                  <a:schemeClr val="bg1"/>
                </a:solidFill>
                <a:ea typeface="Cambria Math" pitchFamily="18" charset="0"/>
              </a:rPr>
              <a:t>γ</a:t>
            </a:r>
            <a:r>
              <a:rPr lang="en-US" sz="2728" b="1" baseline="-25000" dirty="0">
                <a:solidFill>
                  <a:schemeClr val="bg1"/>
                </a:solidFill>
                <a:ea typeface="Cambria Math" pitchFamily="18" charset="0"/>
              </a:rPr>
              <a:t>a</a:t>
            </a:r>
            <a:r>
              <a:rPr lang="el-GR" sz="2728" b="1" dirty="0">
                <a:solidFill>
                  <a:schemeClr val="bg1"/>
                </a:solidFill>
                <a:ea typeface="Cambria Math" pitchFamily="18" charset="0"/>
              </a:rPr>
              <a:t> </a:t>
            </a:r>
            <a:r>
              <a:rPr lang="en-US" sz="2728" b="1" dirty="0">
                <a:solidFill>
                  <a:schemeClr val="bg1"/>
                </a:solidFill>
                <a:ea typeface="Cambria Math" pitchFamily="18" charset="0"/>
              </a:rPr>
              <a:t>and </a:t>
            </a:r>
            <a:r>
              <a:rPr lang="el-GR" sz="2728" b="1" dirty="0">
                <a:solidFill>
                  <a:schemeClr val="bg1"/>
                </a:solidFill>
                <a:ea typeface="Cambria Math" pitchFamily="18" charset="0"/>
              </a:rPr>
              <a:t>γ</a:t>
            </a:r>
            <a:r>
              <a:rPr lang="en-US" sz="2728" b="1" baseline="-25000" dirty="0">
                <a:solidFill>
                  <a:schemeClr val="bg1"/>
                </a:solidFill>
                <a:ea typeface="Cambria Math" pitchFamily="18" charset="0"/>
              </a:rPr>
              <a:t>r</a:t>
            </a:r>
            <a:r>
              <a:rPr lang="en-US" sz="2728" b="1" dirty="0">
                <a:solidFill>
                  <a:schemeClr val="bg1"/>
                </a:solidFill>
                <a:ea typeface="Cambria Math" pitchFamily="18" charset="0"/>
              </a:rPr>
              <a:t> in unit per </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F is 5/9 times its numerical value in unit per </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a:t>
            </a:r>
          </a:p>
        </p:txBody>
      </p:sp>
      <p:sp>
        <p:nvSpPr>
          <p:cNvPr id="5" name="Cloud Callout 2">
            <a:extLst>
              <a:ext uri="{FF2B5EF4-FFF2-40B4-BE49-F238E27FC236}">
                <a16:creationId xmlns:a16="http://schemas.microsoft.com/office/drawing/2014/main" id="{AACBD3AF-72DB-A9AB-320C-DEE0634A5D9E}"/>
              </a:ext>
            </a:extLst>
          </p:cNvPr>
          <p:cNvSpPr/>
          <p:nvPr/>
        </p:nvSpPr>
        <p:spPr>
          <a:xfrm>
            <a:off x="2674199" y="2672474"/>
            <a:ext cx="4448784" cy="1906622"/>
          </a:xfrm>
          <a:prstGeom prst="cloudCallout">
            <a:avLst>
              <a:gd name="adj1" fmla="val -18562"/>
              <a:gd name="adj2" fmla="val -92203"/>
            </a:avLst>
          </a:prstGeom>
        </p:spPr>
        <p:style>
          <a:lnRef idx="1">
            <a:schemeClr val="accent2"/>
          </a:lnRef>
          <a:fillRef idx="2">
            <a:schemeClr val="accent2"/>
          </a:fillRef>
          <a:effectRef idx="1">
            <a:schemeClr val="accent2"/>
          </a:effectRef>
          <a:fontRef idx="minor">
            <a:schemeClr val="dk1"/>
          </a:fontRef>
        </p:style>
        <p:txBody>
          <a:bodyPr lIns="75926" tIns="37964" rIns="75926" bIns="37964"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ea typeface="Cambria Math" pitchFamily="18" charset="0"/>
              </a:rPr>
              <a:t>The relation between C and F is C/5 = (F-32)/9.</a:t>
            </a:r>
          </a:p>
        </p:txBody>
      </p:sp>
    </p:spTree>
    <p:extLst>
      <p:ext uri="{BB962C8B-B14F-4D97-AF65-F5344CB8AC3E}">
        <p14:creationId xmlns:p14="http://schemas.microsoft.com/office/powerpoint/2010/main" val="1030933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106E78A-8576-957F-6F88-367B32B47842}"/>
              </a:ext>
            </a:extLst>
          </p:cNvPr>
          <p:cNvSpPr txBox="1"/>
          <p:nvPr/>
        </p:nvSpPr>
        <p:spPr>
          <a:xfrm>
            <a:off x="445472" y="892813"/>
            <a:ext cx="10094403" cy="916337"/>
          </a:xfrm>
          <a:prstGeom prst="rect">
            <a:avLst/>
          </a:prstGeom>
          <a:noFill/>
        </p:spPr>
        <p:txBody>
          <a:bodyPr wrap="square" lIns="75926" tIns="37964" rIns="75926" bIns="37964" rtlCol="0">
            <a:spAutoFit/>
          </a:bodyPr>
          <a:lstStyle>
            <a:defPPr>
              <a:defRPr lang="en-US"/>
            </a:defPPr>
          </a:lstStyle>
          <a:p>
            <a:pPr marL="421792" indent="-421792">
              <a:buFont typeface="Wingdings" pitchFamily="2" charset="2"/>
              <a:buChar char="Ø"/>
            </a:pPr>
            <a:r>
              <a:rPr lang="en-US" sz="2728" b="1" dirty="0">
                <a:solidFill>
                  <a:schemeClr val="bg1"/>
                </a:solidFill>
                <a:ea typeface="Cambria Math" pitchFamily="18" charset="0"/>
              </a:rPr>
              <a:t>When a liquid is taken in a container and heated, the unoccupied volume over the liquid remains constant at all temperatures.  </a:t>
            </a:r>
          </a:p>
        </p:txBody>
      </p:sp>
      <p:sp>
        <p:nvSpPr>
          <p:cNvPr id="5" name="TextBox 4">
            <a:extLst>
              <a:ext uri="{FF2B5EF4-FFF2-40B4-BE49-F238E27FC236}">
                <a16:creationId xmlns:a16="http://schemas.microsoft.com/office/drawing/2014/main" id="{BF2C9329-D54C-FA44-363E-BF7ED1437AB9}"/>
              </a:ext>
            </a:extLst>
          </p:cNvPr>
          <p:cNvSpPr txBox="1"/>
          <p:nvPr/>
        </p:nvSpPr>
        <p:spPr>
          <a:xfrm>
            <a:off x="445472" y="1981249"/>
            <a:ext cx="3289642" cy="496503"/>
          </a:xfrm>
          <a:prstGeom prst="rect">
            <a:avLst/>
          </a:prstGeom>
          <a:noFill/>
        </p:spPr>
        <p:txBody>
          <a:bodyPr wrap="square" lIns="75926" tIns="37964" rIns="75926" bIns="37964" rtlCol="0">
            <a:spAutoFit/>
          </a:bodyPr>
          <a:lstStyle>
            <a:defPPr>
              <a:defRPr lang="en-US"/>
            </a:defPPr>
          </a:lstStyle>
          <a:p>
            <a:pPr marL="421792" indent="-421792">
              <a:buFont typeface="Wingdings" pitchFamily="2" charset="2"/>
              <a:buChar char="Ø"/>
            </a:pPr>
            <a:r>
              <a:rPr lang="en-US" sz="2728" b="1" dirty="0">
                <a:solidFill>
                  <a:schemeClr val="bg1"/>
                </a:solidFill>
                <a:ea typeface="Cambria Math" pitchFamily="18" charset="0"/>
              </a:rPr>
              <a:t>Then  </a:t>
            </a:r>
            <a:r>
              <a:rPr lang="en-US" sz="2728" b="1" dirty="0" err="1">
                <a:solidFill>
                  <a:schemeClr val="bg1"/>
                </a:solidFill>
                <a:ea typeface="Cambria Math" pitchFamily="18" charset="0"/>
              </a:rPr>
              <a:t>V</a:t>
            </a:r>
            <a:r>
              <a:rPr lang="en-US" sz="2728" b="1" baseline="-25000" dirty="0" err="1">
                <a:solidFill>
                  <a:schemeClr val="bg1"/>
                </a:solidFill>
                <a:ea typeface="Cambria Math" pitchFamily="18" charset="0"/>
              </a:rPr>
              <a:t>c</a:t>
            </a:r>
            <a:r>
              <a:rPr lang="en-US" sz="2728" b="1" dirty="0">
                <a:solidFill>
                  <a:schemeClr val="bg1"/>
                </a:solidFill>
                <a:ea typeface="Cambria Math" pitchFamily="18" charset="0"/>
              </a:rPr>
              <a:t> </a:t>
            </a:r>
            <a:r>
              <a:rPr lang="en-US" sz="2728" b="1" dirty="0">
                <a:solidFill>
                  <a:schemeClr val="bg1"/>
                </a:solidFill>
                <a:ea typeface="Cambria Math" pitchFamily="18" charset="0"/>
                <a:sym typeface="Symbol"/>
              </a:rPr>
              <a:t></a:t>
            </a:r>
            <a:r>
              <a:rPr lang="en-US" sz="2728" b="1" baseline="-25000" dirty="0">
                <a:solidFill>
                  <a:schemeClr val="bg1"/>
                </a:solidFill>
                <a:ea typeface="Cambria Math" pitchFamily="18" charset="0"/>
                <a:sym typeface="Symbol"/>
              </a:rPr>
              <a:t>c</a:t>
            </a:r>
            <a:r>
              <a:rPr lang="en-US" sz="2728" b="1" dirty="0">
                <a:solidFill>
                  <a:schemeClr val="bg1"/>
                </a:solidFill>
                <a:ea typeface="Cambria Math" pitchFamily="18" charset="0"/>
                <a:sym typeface="Symbol"/>
              </a:rPr>
              <a:t> = </a:t>
            </a:r>
            <a:r>
              <a:rPr lang="en-US" sz="2728" b="1" dirty="0" err="1">
                <a:solidFill>
                  <a:schemeClr val="bg1"/>
                </a:solidFill>
                <a:ea typeface="Cambria Math" pitchFamily="18" charset="0"/>
                <a:sym typeface="Symbol"/>
              </a:rPr>
              <a:t>V</a:t>
            </a:r>
            <a:r>
              <a:rPr lang="en-US" sz="2728" b="1" i="1" baseline="-25000" dirty="0" err="1">
                <a:solidFill>
                  <a:schemeClr val="bg1"/>
                </a:solidFill>
                <a:ea typeface="Cambria Math" pitchFamily="18" charset="0"/>
                <a:sym typeface="Symbol"/>
              </a:rPr>
              <a:t>r</a:t>
            </a:r>
            <a:r>
              <a:rPr lang="en-US" sz="2728" b="1" dirty="0">
                <a:solidFill>
                  <a:schemeClr val="bg1"/>
                </a:solidFill>
                <a:ea typeface="Cambria Math" pitchFamily="18" charset="0"/>
                <a:sym typeface="Symbol"/>
              </a:rPr>
              <a:t> </a:t>
            </a:r>
            <a:r>
              <a:rPr lang="en-US" sz="2728" b="1" i="1" baseline="-25000" dirty="0">
                <a:solidFill>
                  <a:schemeClr val="bg1"/>
                </a:solidFill>
                <a:ea typeface="Cambria Math" pitchFamily="18" charset="0"/>
                <a:sym typeface="Symbol"/>
              </a:rPr>
              <a:t>r</a:t>
            </a:r>
            <a:endParaRPr lang="en-US" sz="2728" b="1" i="1" dirty="0">
              <a:solidFill>
                <a:schemeClr val="bg1"/>
              </a:solidFill>
              <a:ea typeface="Cambria Math" panose="02040503050406030204" pitchFamily="18" charset="0"/>
            </a:endParaRPr>
          </a:p>
        </p:txBody>
      </p:sp>
      <p:sp>
        <p:nvSpPr>
          <p:cNvPr id="6" name="Cloud Callout 3">
            <a:extLst>
              <a:ext uri="{FF2B5EF4-FFF2-40B4-BE49-F238E27FC236}">
                <a16:creationId xmlns:a16="http://schemas.microsoft.com/office/drawing/2014/main" id="{B20E4CD4-F3BE-5485-48FC-78AEAD6DB1BA}"/>
              </a:ext>
            </a:extLst>
          </p:cNvPr>
          <p:cNvSpPr/>
          <p:nvPr/>
        </p:nvSpPr>
        <p:spPr>
          <a:xfrm>
            <a:off x="611783" y="4267266"/>
            <a:ext cx="4977411" cy="2244809"/>
          </a:xfrm>
          <a:prstGeom prst="cloudCallout">
            <a:avLst>
              <a:gd name="adj1" fmla="val -4893"/>
              <a:gd name="adj2" fmla="val -108287"/>
            </a:avLst>
          </a:prstGeom>
        </p:spPr>
        <p:style>
          <a:lnRef idx="1">
            <a:schemeClr val="accent6"/>
          </a:lnRef>
          <a:fillRef idx="2">
            <a:schemeClr val="accent6"/>
          </a:fillRef>
          <a:effectRef idx="1">
            <a:schemeClr val="accent6"/>
          </a:effectRef>
          <a:fontRef idx="minor">
            <a:schemeClr val="dk1"/>
          </a:fontRef>
        </p:style>
        <p:txBody>
          <a:bodyPr lIns="75926" tIns="37964" rIns="75926" bIns="37964"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err="1">
                <a:solidFill>
                  <a:schemeClr val="tx1"/>
                </a:solidFill>
                <a:latin typeface="+mn-lt"/>
                <a:ea typeface="Cambria Math" pitchFamily="18" charset="0"/>
              </a:rPr>
              <a:t>V</a:t>
            </a:r>
            <a:r>
              <a:rPr lang="en-US" sz="2728" b="1" baseline="-25000" dirty="0" err="1">
                <a:solidFill>
                  <a:schemeClr val="tx1"/>
                </a:solidFill>
                <a:latin typeface="+mn-lt"/>
                <a:ea typeface="Cambria Math" pitchFamily="18" charset="0"/>
              </a:rPr>
              <a:t>c</a:t>
            </a:r>
            <a:r>
              <a:rPr lang="en-US" sz="2728" b="1" dirty="0">
                <a:solidFill>
                  <a:schemeClr val="tx1"/>
                </a:solidFill>
                <a:latin typeface="+mn-lt"/>
                <a:ea typeface="Cambria Math" pitchFamily="18" charset="0"/>
              </a:rPr>
              <a:t>  = volume of the container</a:t>
            </a:r>
          </a:p>
          <a:p>
            <a:pPr algn="ctr"/>
            <a:r>
              <a:rPr lang="en-US" sz="2728" b="1" dirty="0" err="1">
                <a:solidFill>
                  <a:schemeClr val="tx1"/>
                </a:solidFill>
                <a:latin typeface="+mn-lt"/>
                <a:ea typeface="Cambria Math" pitchFamily="18" charset="0"/>
              </a:rPr>
              <a:t>V</a:t>
            </a:r>
            <a:r>
              <a:rPr lang="en-US" sz="2728" b="1" i="1" baseline="-25000" dirty="0" err="1">
                <a:solidFill>
                  <a:schemeClr val="tx1"/>
                </a:solidFill>
                <a:latin typeface="+mn-lt"/>
                <a:ea typeface="Cambria Math" pitchFamily="18" charset="0"/>
              </a:rPr>
              <a:t>l</a:t>
            </a:r>
            <a:r>
              <a:rPr lang="en-US" sz="2728" b="1" dirty="0">
                <a:solidFill>
                  <a:schemeClr val="tx1"/>
                </a:solidFill>
                <a:latin typeface="+mn-lt"/>
                <a:ea typeface="Cambria Math" pitchFamily="18" charset="0"/>
              </a:rPr>
              <a:t> = volume of the liquid.  </a:t>
            </a:r>
          </a:p>
        </p:txBody>
      </p:sp>
      <p:sp>
        <p:nvSpPr>
          <p:cNvPr id="7" name="Cloud Callout 4">
            <a:extLst>
              <a:ext uri="{FF2B5EF4-FFF2-40B4-BE49-F238E27FC236}">
                <a16:creationId xmlns:a16="http://schemas.microsoft.com/office/drawing/2014/main" id="{4B5544F5-E30E-0E9D-F1A3-FBDB87420B47}"/>
              </a:ext>
            </a:extLst>
          </p:cNvPr>
          <p:cNvSpPr/>
          <p:nvPr/>
        </p:nvSpPr>
        <p:spPr>
          <a:xfrm>
            <a:off x="6290069" y="2942383"/>
            <a:ext cx="5497129" cy="2775386"/>
          </a:xfrm>
          <a:prstGeom prst="cloudCallout">
            <a:avLst>
              <a:gd name="adj1" fmla="val -39981"/>
              <a:gd name="adj2" fmla="val -92188"/>
            </a:avLst>
          </a:prstGeom>
        </p:spPr>
        <p:style>
          <a:lnRef idx="1">
            <a:schemeClr val="accent5"/>
          </a:lnRef>
          <a:fillRef idx="2">
            <a:schemeClr val="accent5"/>
          </a:fillRef>
          <a:effectRef idx="1">
            <a:schemeClr val="accent5"/>
          </a:effectRef>
          <a:fontRef idx="minor">
            <a:schemeClr val="dk1"/>
          </a:fontRef>
        </p:style>
        <p:txBody>
          <a:bodyPr lIns="75926" tIns="37964" rIns="75926" bIns="37964"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sym typeface="Symbol"/>
              </a:rPr>
              <a:t></a:t>
            </a:r>
            <a:r>
              <a:rPr lang="en-US" sz="2728" b="1" baseline="-25000" dirty="0">
                <a:solidFill>
                  <a:schemeClr val="tx1"/>
                </a:solidFill>
                <a:latin typeface="+mn-lt"/>
                <a:ea typeface="Cambria Math" pitchFamily="18" charset="0"/>
              </a:rPr>
              <a:t>c</a:t>
            </a:r>
            <a:r>
              <a:rPr lang="en-US" sz="2728" b="1" dirty="0">
                <a:solidFill>
                  <a:schemeClr val="tx1"/>
                </a:solidFill>
                <a:latin typeface="+mn-lt"/>
                <a:ea typeface="Cambria Math" pitchFamily="18" charset="0"/>
              </a:rPr>
              <a:t>  = coefficient of volume expansion of container.</a:t>
            </a:r>
          </a:p>
          <a:p>
            <a:pPr algn="ctr"/>
            <a:r>
              <a:rPr lang="en-US" sz="2728" b="1" dirty="0">
                <a:solidFill>
                  <a:schemeClr val="tx1"/>
                </a:solidFill>
                <a:latin typeface="+mn-lt"/>
                <a:ea typeface="Cambria Math" pitchFamily="18" charset="0"/>
                <a:sym typeface="Symbol"/>
              </a:rPr>
              <a:t></a:t>
            </a:r>
            <a:r>
              <a:rPr lang="en-US" sz="2728" b="1" i="1" baseline="-25000" dirty="0">
                <a:solidFill>
                  <a:schemeClr val="tx1"/>
                </a:solidFill>
                <a:latin typeface="+mn-lt"/>
                <a:ea typeface="Cambria Math" pitchFamily="18" charset="0"/>
              </a:rPr>
              <a:t>l</a:t>
            </a:r>
            <a:r>
              <a:rPr lang="en-US" sz="2728" b="1" dirty="0">
                <a:solidFill>
                  <a:schemeClr val="tx1"/>
                </a:solidFill>
                <a:latin typeface="+mn-lt"/>
                <a:ea typeface="Cambria Math" pitchFamily="18" charset="0"/>
              </a:rPr>
              <a:t> = coefficient of real expansion of liquid.  </a:t>
            </a:r>
          </a:p>
        </p:txBody>
      </p:sp>
    </p:spTree>
    <p:extLst>
      <p:ext uri="{BB962C8B-B14F-4D97-AF65-F5344CB8AC3E}">
        <p14:creationId xmlns:p14="http://schemas.microsoft.com/office/powerpoint/2010/main" val="273141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iterate type="lt">
                                    <p:tmPct val="0"/>
                                  </p:iterate>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iterate type="lt">
                                    <p:tmPct val="0"/>
                                  </p:iterate>
                                  <p:childTnLst>
                                    <p:animEffect transition="out" filter="fade">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6" grpId="1"/>
      <p:bldP spid="7" grpId="0"/>
      <p:bldP spid="7" grpId="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CE9346-F7C9-6D8F-BC33-0E62BD25564A}"/>
              </a:ext>
            </a:extLst>
          </p:cNvPr>
          <p:cNvSpPr txBox="1"/>
          <p:nvPr/>
        </p:nvSpPr>
        <p:spPr>
          <a:xfrm>
            <a:off x="565406" y="892754"/>
            <a:ext cx="7239269" cy="497895"/>
          </a:xfrm>
          <a:prstGeom prst="rect">
            <a:avLst/>
          </a:prstGeom>
        </p:spPr>
        <p:style>
          <a:lnRef idx="1">
            <a:schemeClr val="accent1"/>
          </a:lnRef>
          <a:fillRef idx="2">
            <a:schemeClr val="accent1"/>
          </a:fillRef>
          <a:effectRef idx="1">
            <a:schemeClr val="accent1"/>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Variation in density of a liquid with temperature:</a:t>
            </a:r>
          </a:p>
        </p:txBody>
      </p:sp>
      <p:sp>
        <p:nvSpPr>
          <p:cNvPr id="5" name="TextBox 4">
            <a:extLst>
              <a:ext uri="{FF2B5EF4-FFF2-40B4-BE49-F238E27FC236}">
                <a16:creationId xmlns:a16="http://schemas.microsoft.com/office/drawing/2014/main" id="{544BDA34-8321-6E9D-52C1-85F69FB0F451}"/>
              </a:ext>
            </a:extLst>
          </p:cNvPr>
          <p:cNvSpPr txBox="1"/>
          <p:nvPr/>
        </p:nvSpPr>
        <p:spPr>
          <a:xfrm>
            <a:off x="565406" y="1656087"/>
            <a:ext cx="4386190" cy="496503"/>
          </a:xfrm>
          <a:prstGeom prst="rect">
            <a:avLst/>
          </a:prstGeom>
          <a:noFill/>
        </p:spPr>
        <p:txBody>
          <a:bodyPr wrap="square" lIns="75926" tIns="37964" rIns="75926" bIns="37964" rtlCol="0">
            <a:spAutoFit/>
          </a:bodyPr>
          <a:lstStyle>
            <a:defPPr>
              <a:defRPr lang="en-US"/>
            </a:defPPr>
          </a:lstStyle>
          <a:p>
            <a:pPr marL="421792" indent="-421792"/>
            <a:r>
              <a:rPr lang="en-US" sz="2728" b="1" dirty="0">
                <a:solidFill>
                  <a:schemeClr val="bg1"/>
                </a:solidFill>
                <a:ea typeface="Cambria Math" pitchFamily="18" charset="0"/>
              </a:rPr>
              <a:t>Consider liquid of mass ‘m’.</a:t>
            </a:r>
          </a:p>
        </p:txBody>
      </p:sp>
      <p:sp>
        <p:nvSpPr>
          <p:cNvPr id="6" name="TextBox 5">
            <a:extLst>
              <a:ext uri="{FF2B5EF4-FFF2-40B4-BE49-F238E27FC236}">
                <a16:creationId xmlns:a16="http://schemas.microsoft.com/office/drawing/2014/main" id="{FE8388C0-CF85-A4C2-46FE-E046F1769615}"/>
              </a:ext>
            </a:extLst>
          </p:cNvPr>
          <p:cNvSpPr txBox="1"/>
          <p:nvPr/>
        </p:nvSpPr>
        <p:spPr>
          <a:xfrm>
            <a:off x="565406" y="2355302"/>
            <a:ext cx="6305147" cy="496503"/>
          </a:xfrm>
          <a:prstGeom prst="rect">
            <a:avLst/>
          </a:prstGeom>
          <a:noFill/>
        </p:spPr>
        <p:txBody>
          <a:bodyPr wrap="square" lIns="75926" tIns="37964" rIns="75926" bIns="37964" rtlCol="0">
            <a:spAutoFit/>
          </a:bodyPr>
          <a:lstStyle>
            <a:defPPr>
              <a:defRPr lang="en-US"/>
            </a:defPPr>
          </a:lstStyle>
          <a:p>
            <a:pPr marL="421792" indent="-421792"/>
            <a:r>
              <a:rPr lang="en-US" sz="2728" b="1" dirty="0">
                <a:solidFill>
                  <a:schemeClr val="bg1"/>
                </a:solidFill>
                <a:ea typeface="Cambria Math" pitchFamily="18" charset="0"/>
              </a:rPr>
              <a:t>Let </a:t>
            </a:r>
            <a:r>
              <a:rPr lang="en-US" sz="2728" b="1" dirty="0">
                <a:solidFill>
                  <a:schemeClr val="bg1"/>
                </a:solidFill>
                <a:cs typeface="Times New Roman" pitchFamily="18" charset="0"/>
                <a:sym typeface="Symbol"/>
              </a:rPr>
              <a:t></a:t>
            </a:r>
            <a:r>
              <a:rPr lang="en-US" sz="2728" b="1" baseline="-25000" dirty="0">
                <a:solidFill>
                  <a:schemeClr val="bg1"/>
                </a:solidFill>
                <a:cs typeface="Times New Roman" pitchFamily="18" charset="0"/>
                <a:sym typeface="Symbol"/>
              </a:rPr>
              <a:t>o</a:t>
            </a:r>
            <a:r>
              <a:rPr lang="en-US" sz="2728" b="1" dirty="0">
                <a:solidFill>
                  <a:schemeClr val="bg1"/>
                </a:solidFill>
                <a:ea typeface="Cambria Math" pitchFamily="18" charset="0"/>
              </a:rPr>
              <a:t> be</a:t>
            </a:r>
            <a:r>
              <a:rPr lang="en-US" sz="2728" b="1" baseline="-25000" dirty="0">
                <a:solidFill>
                  <a:schemeClr val="bg1"/>
                </a:solidFill>
                <a:ea typeface="Cambria Math" pitchFamily="18" charset="0"/>
              </a:rPr>
              <a:t> </a:t>
            </a:r>
            <a:r>
              <a:rPr lang="en-US" sz="2728" b="1" dirty="0">
                <a:solidFill>
                  <a:schemeClr val="bg1"/>
                </a:solidFill>
                <a:ea typeface="Cambria Math" pitchFamily="18" charset="0"/>
              </a:rPr>
              <a:t>the</a:t>
            </a:r>
            <a:r>
              <a:rPr lang="en-US" sz="2728" b="1" baseline="-25000" dirty="0">
                <a:solidFill>
                  <a:schemeClr val="bg1"/>
                </a:solidFill>
                <a:ea typeface="Cambria Math" pitchFamily="18" charset="0"/>
              </a:rPr>
              <a:t> </a:t>
            </a:r>
            <a:r>
              <a:rPr lang="en-US" sz="2728" b="1" dirty="0">
                <a:solidFill>
                  <a:schemeClr val="bg1"/>
                </a:solidFill>
                <a:ea typeface="Cambria Math" pitchFamily="18" charset="0"/>
              </a:rPr>
              <a:t>density of the liquid at t</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 0</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a:t>
            </a:r>
            <a:r>
              <a:rPr lang="en-US" sz="2728" b="1" baseline="-25000" dirty="0">
                <a:solidFill>
                  <a:schemeClr val="bg1"/>
                </a:solidFill>
                <a:ea typeface="Cambria Math" pitchFamily="18" charset="0"/>
              </a:rPr>
              <a:t>  </a:t>
            </a:r>
            <a:endParaRPr lang="en-US" sz="2728" b="1" dirty="0">
              <a:solidFill>
                <a:schemeClr val="bg1"/>
              </a:solidFill>
              <a:ea typeface="Cambria Math" pitchFamily="18" charset="0"/>
            </a:endParaRPr>
          </a:p>
        </p:txBody>
      </p:sp>
      <p:sp>
        <p:nvSpPr>
          <p:cNvPr id="7" name="TextBox 6">
            <a:extLst>
              <a:ext uri="{FF2B5EF4-FFF2-40B4-BE49-F238E27FC236}">
                <a16:creationId xmlns:a16="http://schemas.microsoft.com/office/drawing/2014/main" id="{61433FA2-CDEC-4B83-7FCB-240AB735339C}"/>
              </a:ext>
            </a:extLst>
          </p:cNvPr>
          <p:cNvSpPr txBox="1"/>
          <p:nvPr/>
        </p:nvSpPr>
        <p:spPr>
          <a:xfrm>
            <a:off x="565407" y="3124922"/>
            <a:ext cx="6459349" cy="496503"/>
          </a:xfrm>
          <a:prstGeom prst="rect">
            <a:avLst/>
          </a:prstGeom>
          <a:noFill/>
        </p:spPr>
        <p:txBody>
          <a:bodyPr wrap="square" lIns="75926" tIns="37964" rIns="75926" bIns="37964" rtlCol="0">
            <a:spAutoFit/>
          </a:bodyPr>
          <a:lstStyle>
            <a:defPPr>
              <a:defRPr lang="en-US"/>
            </a:defPPr>
          </a:lstStyle>
          <a:p>
            <a:pPr marL="421792" indent="-421792"/>
            <a:r>
              <a:rPr lang="en-US" sz="2728" b="1" dirty="0">
                <a:solidFill>
                  <a:schemeClr val="bg1"/>
                </a:solidFill>
                <a:ea typeface="Cambria Math" pitchFamily="18" charset="0"/>
              </a:rPr>
              <a:t>Let </a:t>
            </a:r>
            <a:r>
              <a:rPr lang="en-US" sz="2728" b="1" dirty="0">
                <a:solidFill>
                  <a:schemeClr val="bg1"/>
                </a:solidFill>
                <a:cs typeface="Times New Roman" pitchFamily="18" charset="0"/>
                <a:sym typeface="Symbol"/>
              </a:rPr>
              <a:t></a:t>
            </a:r>
            <a:r>
              <a:rPr lang="en-US" sz="2728" b="1" baseline="-25000" dirty="0">
                <a:solidFill>
                  <a:schemeClr val="bg1"/>
                </a:solidFill>
                <a:cs typeface="Times New Roman" pitchFamily="18" charset="0"/>
                <a:sym typeface="Symbol"/>
              </a:rPr>
              <a:t>t</a:t>
            </a:r>
            <a:r>
              <a:rPr lang="en-US" sz="2728" b="1" dirty="0">
                <a:solidFill>
                  <a:schemeClr val="bg1"/>
                </a:solidFill>
                <a:ea typeface="Cambria Math" pitchFamily="18" charset="0"/>
              </a:rPr>
              <a:t> be</a:t>
            </a:r>
            <a:r>
              <a:rPr lang="en-US" sz="2728" b="1" baseline="-25000" dirty="0">
                <a:solidFill>
                  <a:schemeClr val="bg1"/>
                </a:solidFill>
                <a:ea typeface="Cambria Math" pitchFamily="18" charset="0"/>
              </a:rPr>
              <a:t> </a:t>
            </a:r>
            <a:r>
              <a:rPr lang="en-US" sz="2728" b="1" dirty="0">
                <a:solidFill>
                  <a:schemeClr val="bg1"/>
                </a:solidFill>
                <a:ea typeface="Cambria Math" pitchFamily="18" charset="0"/>
              </a:rPr>
              <a:t>the</a:t>
            </a:r>
            <a:r>
              <a:rPr lang="en-US" sz="2728" b="1" baseline="-25000" dirty="0">
                <a:solidFill>
                  <a:schemeClr val="bg1"/>
                </a:solidFill>
                <a:ea typeface="Cambria Math" pitchFamily="18" charset="0"/>
              </a:rPr>
              <a:t> </a:t>
            </a:r>
            <a:r>
              <a:rPr lang="en-US" sz="2728" b="1" dirty="0">
                <a:solidFill>
                  <a:schemeClr val="bg1"/>
                </a:solidFill>
                <a:ea typeface="Cambria Math" pitchFamily="18" charset="0"/>
              </a:rPr>
              <a:t>density of the liquid at t</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 t</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a:t>
            </a:r>
            <a:r>
              <a:rPr lang="en-US" sz="2728" b="1" baseline="-25000" dirty="0">
                <a:solidFill>
                  <a:schemeClr val="bg1"/>
                </a:solidFill>
                <a:ea typeface="Cambria Math" pitchFamily="18" charset="0"/>
              </a:rPr>
              <a:t>  </a:t>
            </a:r>
            <a:endParaRPr lang="en-US" sz="2728" b="1" dirty="0">
              <a:solidFill>
                <a:schemeClr val="bg1"/>
              </a:solidFill>
              <a:ea typeface="Cambria Math" pitchFamily="18" charset="0"/>
            </a:endParaRPr>
          </a:p>
        </p:txBody>
      </p:sp>
      <p:sp>
        <p:nvSpPr>
          <p:cNvPr id="15" name="TextBox 14">
            <a:extLst>
              <a:ext uri="{FF2B5EF4-FFF2-40B4-BE49-F238E27FC236}">
                <a16:creationId xmlns:a16="http://schemas.microsoft.com/office/drawing/2014/main" id="{BC3679CA-7D67-36B6-889E-760C1531382D}"/>
              </a:ext>
            </a:extLst>
          </p:cNvPr>
          <p:cNvSpPr txBox="1"/>
          <p:nvPr/>
        </p:nvSpPr>
        <p:spPr>
          <a:xfrm>
            <a:off x="2095308" y="4995550"/>
            <a:ext cx="2730486"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sym typeface="Symbol"/>
              </a:rPr>
              <a:t></a:t>
            </a:r>
            <a:r>
              <a:rPr lang="en-US" sz="2728" b="1" baseline="-25000" dirty="0">
                <a:solidFill>
                  <a:schemeClr val="bg1"/>
                </a:solidFill>
                <a:cs typeface="Times New Roman" pitchFamily="18" charset="0"/>
                <a:sym typeface="Symbol"/>
              </a:rPr>
              <a:t>o</a:t>
            </a:r>
            <a:r>
              <a:rPr lang="en-US" sz="2728" b="1" dirty="0">
                <a:solidFill>
                  <a:schemeClr val="bg1"/>
                </a:solidFill>
                <a:cs typeface="Times New Roman" pitchFamily="18" charset="0"/>
                <a:sym typeface="Symbol"/>
              </a:rPr>
              <a:t>= </a:t>
            </a:r>
            <a:r>
              <a:rPr lang="en-US" sz="2728" b="1" baseline="-25000" dirty="0">
                <a:solidFill>
                  <a:schemeClr val="bg1"/>
                </a:solidFill>
                <a:cs typeface="Times New Roman" pitchFamily="18" charset="0"/>
                <a:sym typeface="Symbol"/>
              </a:rPr>
              <a:t>t</a:t>
            </a:r>
            <a:r>
              <a:rPr lang="en-US" sz="2728" b="1" dirty="0">
                <a:solidFill>
                  <a:schemeClr val="bg1"/>
                </a:solidFill>
                <a:cs typeface="Times New Roman" pitchFamily="18" charset="0"/>
                <a:sym typeface="Symbol"/>
              </a:rPr>
              <a:t> [ 1 + </a:t>
            </a:r>
            <a:r>
              <a:rPr lang="en-US" sz="2728" b="1" baseline="-25000" dirty="0">
                <a:solidFill>
                  <a:schemeClr val="bg1"/>
                </a:solidFill>
                <a:cs typeface="Times New Roman" pitchFamily="18" charset="0"/>
                <a:sym typeface="Symbol"/>
              </a:rPr>
              <a:t>r</a:t>
            </a:r>
            <a:r>
              <a:rPr lang="en-US" sz="2728" b="1" dirty="0">
                <a:solidFill>
                  <a:schemeClr val="bg1"/>
                </a:solidFill>
                <a:cs typeface="Times New Roman" pitchFamily="18" charset="0"/>
                <a:sym typeface="Symbol"/>
              </a:rPr>
              <a:t> ( t )]</a:t>
            </a:r>
            <a:endParaRPr lang="en-US" sz="2728" b="1" dirty="0">
              <a:solidFill>
                <a:schemeClr val="bg1"/>
              </a:solidFill>
              <a:cs typeface="Times New Roman" pitchFamily="18" charset="0"/>
            </a:endParaRPr>
          </a:p>
        </p:txBody>
      </p:sp>
      <p:sp>
        <p:nvSpPr>
          <p:cNvPr id="16" name="TextBox 15">
            <a:extLst>
              <a:ext uri="{FF2B5EF4-FFF2-40B4-BE49-F238E27FC236}">
                <a16:creationId xmlns:a16="http://schemas.microsoft.com/office/drawing/2014/main" id="{A58010BD-9CCD-6945-BC1F-9A4247B8550F}"/>
              </a:ext>
            </a:extLst>
          </p:cNvPr>
          <p:cNvSpPr txBox="1"/>
          <p:nvPr/>
        </p:nvSpPr>
        <p:spPr>
          <a:xfrm>
            <a:off x="400925" y="5613048"/>
            <a:ext cx="7991774" cy="908308"/>
          </a:xfrm>
          <a:prstGeom prst="rect">
            <a:avLst/>
          </a:prstGeom>
          <a:noFill/>
        </p:spPr>
        <p:txBody>
          <a:bodyPr wrap="square" lIns="75926" tIns="37964" rIns="75926" bIns="37964" rtlCol="0">
            <a:spAutoFit/>
          </a:bodyPr>
          <a:lstStyle>
            <a:defPPr>
              <a:defRPr lang="en-US"/>
            </a:defPPr>
          </a:lstStyle>
          <a:p>
            <a:pPr marL="334087" indent="-334087">
              <a:buFont typeface="Wingdings" pitchFamily="2" charset="2"/>
              <a:buChar char="Ø"/>
            </a:pPr>
            <a:r>
              <a:rPr lang="en-US" sz="2728" b="1" dirty="0">
                <a:solidFill>
                  <a:schemeClr val="bg1"/>
                </a:solidFill>
                <a:ea typeface="Cambria Math" pitchFamily="18" charset="0"/>
              </a:rPr>
              <a:t>Hence, density of a liquid decreases with increasing  temperature.</a:t>
            </a:r>
          </a:p>
        </p:txBody>
      </p:sp>
      <p:graphicFrame>
        <p:nvGraphicFramePr>
          <p:cNvPr id="17" name="Object 16">
            <a:extLst>
              <a:ext uri="{FF2B5EF4-FFF2-40B4-BE49-F238E27FC236}">
                <a16:creationId xmlns:a16="http://schemas.microsoft.com/office/drawing/2014/main" id="{E228B82E-160A-4889-D9F3-B0C30F3F5C41}"/>
              </a:ext>
            </a:extLst>
          </p:cNvPr>
          <p:cNvGraphicFramePr>
            <a:graphicFrameLocks noChangeAspect="1"/>
          </p:cNvGraphicFramePr>
          <p:nvPr>
            <p:extLst>
              <p:ext uri="{D42A27DB-BD31-4B8C-83A1-F6EECF244321}">
                <p14:modId xmlns:p14="http://schemas.microsoft.com/office/powerpoint/2010/main" val="1167652602"/>
              </p:ext>
            </p:extLst>
          </p:nvPr>
        </p:nvGraphicFramePr>
        <p:xfrm>
          <a:off x="1660127" y="3624663"/>
          <a:ext cx="3866683" cy="1244714"/>
        </p:xfrm>
        <a:graphic>
          <a:graphicData uri="http://schemas.openxmlformats.org/presentationml/2006/ole">
            <mc:AlternateContent xmlns:mc="http://schemas.openxmlformats.org/markup-compatibility/2006">
              <mc:Choice xmlns:v="urn:schemas-microsoft-com:vml" Requires="v">
                <p:oleObj name="Equation" r:id="rId2" imgW="1065007" imgH="343016" progId="Equation.DSMT4">
                  <p:embed/>
                </p:oleObj>
              </mc:Choice>
              <mc:Fallback>
                <p:oleObj name="Equation" r:id="rId2" imgW="1065007" imgH="343016" progId="Equation.DSMT4">
                  <p:embed/>
                  <p:pic>
                    <p:nvPicPr>
                      <p:cNvPr id="0" name=""/>
                      <p:cNvPicPr/>
                      <p:nvPr/>
                    </p:nvPicPr>
                    <p:blipFill>
                      <a:blip r:embed="rId3"/>
                      <a:stretch>
                        <a:fillRect/>
                      </a:stretch>
                    </p:blipFill>
                    <p:spPr>
                      <a:xfrm>
                        <a:off x="1660127" y="3624663"/>
                        <a:ext cx="3866683" cy="1244714"/>
                      </a:xfrm>
                      <a:prstGeom prst="rect">
                        <a:avLst/>
                      </a:prstGeom>
                    </p:spPr>
                  </p:pic>
                </p:oleObj>
              </mc:Fallback>
            </mc:AlternateContent>
          </a:graphicData>
        </a:graphic>
      </p:graphicFrame>
    </p:spTree>
    <p:extLst>
      <p:ext uri="{BB962C8B-B14F-4D97-AF65-F5344CB8AC3E}">
        <p14:creationId xmlns:p14="http://schemas.microsoft.com/office/powerpoint/2010/main" val="2725913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left)">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p:bldP spid="15" grpId="0"/>
      <p:bldP spid="1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837376-44C9-FF05-8F64-C6E0A8858310}"/>
              </a:ext>
            </a:extLst>
          </p:cNvPr>
          <p:cNvSpPr txBox="1"/>
          <p:nvPr/>
        </p:nvSpPr>
        <p:spPr>
          <a:xfrm>
            <a:off x="503727" y="2543948"/>
            <a:ext cx="10688366" cy="116953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r>
              <a:rPr lang="en-US" sz="7015"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EXPANSION OF GASES</a:t>
            </a:r>
          </a:p>
        </p:txBody>
      </p:sp>
    </p:spTree>
    <p:extLst>
      <p:ext uri="{BB962C8B-B14F-4D97-AF65-F5344CB8AC3E}">
        <p14:creationId xmlns:p14="http://schemas.microsoft.com/office/powerpoint/2010/main" val="200689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339CA35-B64D-B161-B42F-B5ACFFD057CA}"/>
              </a:ext>
            </a:extLst>
          </p:cNvPr>
          <p:cNvSpPr txBox="1"/>
          <p:nvPr/>
        </p:nvSpPr>
        <p:spPr>
          <a:xfrm>
            <a:off x="851424" y="646830"/>
            <a:ext cx="3837915" cy="496503"/>
          </a:xfrm>
          <a:prstGeom prst="rect">
            <a:avLst/>
          </a:prstGeom>
        </p:spPr>
        <p:style>
          <a:lnRef idx="0">
            <a:schemeClr val="accent4"/>
          </a:lnRef>
          <a:fillRef idx="3">
            <a:schemeClr val="accent4"/>
          </a:fillRef>
          <a:effectRef idx="3">
            <a:schemeClr val="accent4"/>
          </a:effectRef>
          <a:fontRef idx="minor">
            <a:schemeClr val="lt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r>
              <a:rPr lang="en-US" sz="2728" b="1" dirty="0">
                <a:solidFill>
                  <a:schemeClr val="bg1"/>
                </a:solidFill>
                <a:latin typeface="+mn-lt"/>
                <a:ea typeface="Cambria Math" pitchFamily="18" charset="0"/>
              </a:rPr>
              <a:t>EXPANSION OF GASES</a:t>
            </a:r>
          </a:p>
        </p:txBody>
      </p:sp>
      <p:sp>
        <p:nvSpPr>
          <p:cNvPr id="5" name="TextBox 4">
            <a:extLst>
              <a:ext uri="{FF2B5EF4-FFF2-40B4-BE49-F238E27FC236}">
                <a16:creationId xmlns:a16="http://schemas.microsoft.com/office/drawing/2014/main" id="{1752058D-2ABD-899A-0815-675A8EC59741}"/>
              </a:ext>
            </a:extLst>
          </p:cNvPr>
          <p:cNvSpPr txBox="1"/>
          <p:nvPr/>
        </p:nvSpPr>
        <p:spPr>
          <a:xfrm flipH="1">
            <a:off x="545578" y="1214623"/>
            <a:ext cx="10138464" cy="1900759"/>
          </a:xfrm>
          <a:prstGeom prst="rect">
            <a:avLst/>
          </a:prstGeom>
          <a:noFill/>
        </p:spPr>
        <p:txBody>
          <a:bodyPr wrap="square" lIns="75926" tIns="37964" rIns="75926" bIns="37964" rtlCol="0" anchor="ctr">
            <a:spAutoFit/>
          </a:bodyPr>
          <a:lstStyle>
            <a:defPPr>
              <a:defRPr lang="en-US"/>
            </a:defPPr>
          </a:lstStyle>
          <a:p>
            <a:pPr algn="just">
              <a:lnSpc>
                <a:spcPct val="150000"/>
              </a:lnSpc>
            </a:pPr>
            <a:r>
              <a:rPr lang="en-US" sz="2728" b="1" dirty="0">
                <a:solidFill>
                  <a:schemeClr val="bg1"/>
                </a:solidFill>
                <a:ea typeface="Cambria Math" pitchFamily="18" charset="0"/>
              </a:rPr>
              <a:t>Gases have no definite shape and size of their own like solids, but completely occupy the entire volume of the vessel into which they are introduced irrespective of their mass.</a:t>
            </a:r>
          </a:p>
        </p:txBody>
      </p:sp>
      <p:sp>
        <p:nvSpPr>
          <p:cNvPr id="6" name="TextBox 5">
            <a:extLst>
              <a:ext uri="{FF2B5EF4-FFF2-40B4-BE49-F238E27FC236}">
                <a16:creationId xmlns:a16="http://schemas.microsoft.com/office/drawing/2014/main" id="{36945E82-6EA1-E07F-DE0D-D7D5AEE94225}"/>
              </a:ext>
            </a:extLst>
          </p:cNvPr>
          <p:cNvSpPr txBox="1"/>
          <p:nvPr/>
        </p:nvSpPr>
        <p:spPr>
          <a:xfrm flipH="1">
            <a:off x="545578" y="3231595"/>
            <a:ext cx="10138464" cy="1271035"/>
          </a:xfrm>
          <a:prstGeom prst="rect">
            <a:avLst/>
          </a:prstGeom>
          <a:noFill/>
        </p:spPr>
        <p:txBody>
          <a:bodyPr wrap="square" lIns="75926" tIns="37964" rIns="75926" bIns="37964" rtlCol="0" anchor="ctr">
            <a:spAutoFit/>
          </a:bodyPr>
          <a:lstStyle>
            <a:defPPr>
              <a:defRPr lang="en-US"/>
            </a:defPPr>
          </a:lstStyle>
          <a:p>
            <a:pPr marL="334087" indent="-334087" algn="just">
              <a:lnSpc>
                <a:spcPct val="150000"/>
              </a:lnSpc>
              <a:buFont typeface="Wingdings" pitchFamily="2" charset="2"/>
              <a:buChar char="Ø"/>
            </a:pPr>
            <a:r>
              <a:rPr lang="en-US" sz="2728" b="1" dirty="0">
                <a:solidFill>
                  <a:schemeClr val="bg1"/>
                </a:solidFill>
                <a:ea typeface="Cambria Math" pitchFamily="18" charset="0"/>
              </a:rPr>
              <a:t>For gases the co-</a:t>
            </a:r>
            <a:r>
              <a:rPr lang="en-US" sz="2728" b="1" dirty="0" err="1">
                <a:solidFill>
                  <a:schemeClr val="bg1"/>
                </a:solidFill>
                <a:ea typeface="Cambria Math" pitchFamily="18" charset="0"/>
              </a:rPr>
              <a:t>efficients</a:t>
            </a:r>
            <a:r>
              <a:rPr lang="en-US" sz="2728" b="1" dirty="0">
                <a:solidFill>
                  <a:schemeClr val="bg1"/>
                </a:solidFill>
                <a:ea typeface="Cambria Math" pitchFamily="18" charset="0"/>
              </a:rPr>
              <a:t> of linear and areal expansions have no significance.  </a:t>
            </a:r>
          </a:p>
        </p:txBody>
      </p:sp>
    </p:spTree>
    <p:extLst>
      <p:ext uri="{BB962C8B-B14F-4D97-AF65-F5344CB8AC3E}">
        <p14:creationId xmlns:p14="http://schemas.microsoft.com/office/powerpoint/2010/main" val="287983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left)">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01D5B2D-CA79-749B-2485-A978A5B114B6}"/>
              </a:ext>
            </a:extLst>
          </p:cNvPr>
          <p:cNvSpPr txBox="1"/>
          <p:nvPr/>
        </p:nvSpPr>
        <p:spPr>
          <a:xfrm flipH="1">
            <a:off x="519717" y="855591"/>
            <a:ext cx="9846690" cy="1271035"/>
          </a:xfrm>
          <a:prstGeom prst="rect">
            <a:avLst/>
          </a:prstGeom>
          <a:noFill/>
        </p:spPr>
        <p:txBody>
          <a:bodyPr wrap="square" lIns="75926" tIns="37964" rIns="75926" bIns="37964" rtlCol="0" anchor="ctr">
            <a:spAutoFit/>
          </a:bodyPr>
          <a:lstStyle>
            <a:defPPr>
              <a:defRPr lang="en-US"/>
            </a:defPPr>
          </a:lstStyle>
          <a:p>
            <a:pPr marL="334087" indent="-334087" algn="just">
              <a:lnSpc>
                <a:spcPct val="150000"/>
              </a:lnSpc>
              <a:buFont typeface="Wingdings" pitchFamily="2" charset="2"/>
              <a:buChar char="Ø"/>
            </a:pPr>
            <a:r>
              <a:rPr lang="en-US" sz="2728" b="1" dirty="0">
                <a:solidFill>
                  <a:schemeClr val="bg1"/>
                </a:solidFill>
                <a:ea typeface="Cambria Math" pitchFamily="18" charset="0"/>
              </a:rPr>
              <a:t>When gas in a container is heated because of high expansion of the gases, we usually neglect the expansion of the container .</a:t>
            </a:r>
          </a:p>
        </p:txBody>
      </p:sp>
      <p:sp>
        <p:nvSpPr>
          <p:cNvPr id="5" name="TextBox 4">
            <a:extLst>
              <a:ext uri="{FF2B5EF4-FFF2-40B4-BE49-F238E27FC236}">
                <a16:creationId xmlns:a16="http://schemas.microsoft.com/office/drawing/2014/main" id="{2BBAB360-0CC4-29C5-2EEE-4200CD69B485}"/>
              </a:ext>
            </a:extLst>
          </p:cNvPr>
          <p:cNvSpPr txBox="1"/>
          <p:nvPr/>
        </p:nvSpPr>
        <p:spPr>
          <a:xfrm flipH="1">
            <a:off x="519716" y="2185180"/>
            <a:ext cx="9846688" cy="1900759"/>
          </a:xfrm>
          <a:prstGeom prst="rect">
            <a:avLst/>
          </a:prstGeom>
          <a:noFill/>
        </p:spPr>
        <p:txBody>
          <a:bodyPr wrap="square" lIns="75926" tIns="37964" rIns="75926" bIns="37964" rtlCol="0" anchor="ctr">
            <a:spAutoFit/>
          </a:bodyPr>
          <a:lstStyle>
            <a:defPPr>
              <a:defRPr lang="en-US"/>
            </a:defPPr>
          </a:lstStyle>
          <a:p>
            <a:pPr marL="334087" indent="-334087" algn="just">
              <a:lnSpc>
                <a:spcPct val="150000"/>
              </a:lnSpc>
              <a:buFont typeface="Wingdings" pitchFamily="2" charset="2"/>
              <a:buChar char="Ø"/>
            </a:pPr>
            <a:r>
              <a:rPr lang="en-US" sz="2728" b="1" dirty="0">
                <a:solidFill>
                  <a:schemeClr val="bg1"/>
                </a:solidFill>
                <a:ea typeface="Cambria Math" pitchFamily="18" charset="0"/>
              </a:rPr>
              <a:t>When gas is heated, its pressure and volume change simultaneously. This is not convenient  to measure the two variations at a time.</a:t>
            </a:r>
          </a:p>
        </p:txBody>
      </p:sp>
      <p:sp>
        <p:nvSpPr>
          <p:cNvPr id="6" name="TextBox 5">
            <a:extLst>
              <a:ext uri="{FF2B5EF4-FFF2-40B4-BE49-F238E27FC236}">
                <a16:creationId xmlns:a16="http://schemas.microsoft.com/office/drawing/2014/main" id="{76344D99-E6A2-8F2D-AD9B-E0F3BB5D605F}"/>
              </a:ext>
            </a:extLst>
          </p:cNvPr>
          <p:cNvSpPr txBox="1"/>
          <p:nvPr/>
        </p:nvSpPr>
        <p:spPr>
          <a:xfrm flipH="1">
            <a:off x="519716" y="4266441"/>
            <a:ext cx="9846686" cy="1271035"/>
          </a:xfrm>
          <a:prstGeom prst="rect">
            <a:avLst/>
          </a:prstGeom>
          <a:noFill/>
        </p:spPr>
        <p:txBody>
          <a:bodyPr wrap="square" lIns="75926" tIns="37964" rIns="75926" bIns="37964" rtlCol="0" anchor="ctr">
            <a:spAutoFit/>
          </a:bodyPr>
          <a:lstStyle>
            <a:defPPr>
              <a:defRPr lang="en-US"/>
            </a:defPPr>
          </a:lstStyle>
          <a:p>
            <a:pPr marL="334087" indent="-334087" algn="just">
              <a:lnSpc>
                <a:spcPct val="150000"/>
              </a:lnSpc>
              <a:buFont typeface="Wingdings" pitchFamily="2" charset="2"/>
              <a:buChar char="Ø"/>
            </a:pPr>
            <a:r>
              <a:rPr lang="en-US" sz="2728" b="1" dirty="0">
                <a:solidFill>
                  <a:schemeClr val="bg1"/>
                </a:solidFill>
                <a:ea typeface="Cambria Math" pitchFamily="18" charset="0"/>
              </a:rPr>
              <a:t>When gas is heated, the variation in its volume can be measured by keeping its pressure constant. </a:t>
            </a:r>
          </a:p>
        </p:txBody>
      </p:sp>
    </p:spTree>
    <p:extLst>
      <p:ext uri="{BB962C8B-B14F-4D97-AF65-F5344CB8AC3E}">
        <p14:creationId xmlns:p14="http://schemas.microsoft.com/office/powerpoint/2010/main" val="42007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iterate type="lt">
                                    <p:tmPct val="0"/>
                                  </p:iterate>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par>
                                <p:cTn id="23" presetID="10" presetClass="exit" presetSubtype="0" fill="hold" nodeType="withEffect">
                                  <p:stCondLst>
                                    <p:cond delay="0"/>
                                  </p:stCondLst>
                                  <p:iterate type="lt">
                                    <p:tmPct val="0"/>
                                  </p:iterate>
                                  <p:childTnLst>
                                    <p:animEffect transition="out" filter="fade">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par>
                                <p:cTn id="26" presetID="10" presetClass="exit" presetSubtype="0" fill="hold" nodeType="withEffect">
                                  <p:stCondLst>
                                    <p:cond delay="0"/>
                                  </p:stCondLst>
                                  <p:iterate type="lt">
                                    <p:tmPct val="0"/>
                                  </p:iterate>
                                  <p:childTnLst>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bldP spid="4" grpId="1"/>
      <p:bldP spid="5" grpId="0" build="allAtOnce"/>
      <p:bldP spid="6" grpId="0"/>
      <p:bldP spid="6" grpId="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F8BD4D2-D1D6-6FF7-F495-292A2F59AE1B}"/>
              </a:ext>
            </a:extLst>
          </p:cNvPr>
          <p:cNvSpPr txBox="1"/>
          <p:nvPr/>
        </p:nvSpPr>
        <p:spPr>
          <a:xfrm flipH="1">
            <a:off x="3195521" y="1550907"/>
            <a:ext cx="3958764" cy="496503"/>
          </a:xfrm>
          <a:prstGeom prst="rect">
            <a:avLst/>
          </a:prstGeom>
        </p:spPr>
        <p:style>
          <a:lnRef idx="1">
            <a:schemeClr val="accent1"/>
          </a:lnRef>
          <a:fillRef idx="2">
            <a:schemeClr val="accent1"/>
          </a:fillRef>
          <a:effectRef idx="1">
            <a:schemeClr val="accent1"/>
          </a:effectRef>
          <a:fontRef idx="minor">
            <a:schemeClr val="dk1"/>
          </a:fontRef>
        </p:style>
        <p:txBody>
          <a:bodyPr wrap="square" lIns="75926" tIns="37964" rIns="75926" bIns="37964" rtlCol="0" anchor="ctr">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1949" b="1" dirty="0">
                <a:solidFill>
                  <a:schemeClr val="tx1"/>
                </a:solidFill>
                <a:latin typeface="Bookman Old Style" panose="02050604050505020204" pitchFamily="18" charset="0"/>
                <a:ea typeface="Cambria Math" pitchFamily="18" charset="0"/>
              </a:rPr>
              <a:t> </a:t>
            </a:r>
            <a:r>
              <a:rPr lang="en-US" sz="2728" b="1" dirty="0">
                <a:solidFill>
                  <a:schemeClr val="tx1"/>
                </a:solidFill>
                <a:latin typeface="+mn-lt"/>
                <a:ea typeface="Cambria Math" pitchFamily="18" charset="0"/>
              </a:rPr>
              <a:t>Gas has two co-</a:t>
            </a:r>
            <a:r>
              <a:rPr lang="en-US" sz="2728" b="1" dirty="0" err="1">
                <a:solidFill>
                  <a:schemeClr val="tx1"/>
                </a:solidFill>
                <a:latin typeface="+mn-lt"/>
                <a:ea typeface="Cambria Math" pitchFamily="18" charset="0"/>
              </a:rPr>
              <a:t>efficients</a:t>
            </a:r>
            <a:r>
              <a:rPr lang="en-US" sz="2728" b="1" dirty="0">
                <a:solidFill>
                  <a:schemeClr val="tx1"/>
                </a:solidFill>
                <a:latin typeface="+mn-lt"/>
                <a:ea typeface="Cambria Math" pitchFamily="18" charset="0"/>
              </a:rPr>
              <a:t> </a:t>
            </a:r>
          </a:p>
        </p:txBody>
      </p:sp>
      <p:sp>
        <p:nvSpPr>
          <p:cNvPr id="5" name="Oval Callout 1">
            <a:extLst>
              <a:ext uri="{FF2B5EF4-FFF2-40B4-BE49-F238E27FC236}">
                <a16:creationId xmlns:a16="http://schemas.microsoft.com/office/drawing/2014/main" id="{6F8BC4D0-522B-8BFE-C355-AE99209595C8}"/>
              </a:ext>
            </a:extLst>
          </p:cNvPr>
          <p:cNvSpPr/>
          <p:nvPr/>
        </p:nvSpPr>
        <p:spPr>
          <a:xfrm>
            <a:off x="2325137" y="3052352"/>
            <a:ext cx="2623032" cy="1573887"/>
          </a:xfrm>
          <a:prstGeom prst="wedgeEllipseCallout">
            <a:avLst>
              <a:gd name="adj1" fmla="val 29260"/>
              <a:gd name="adj2" fmla="val -106186"/>
            </a:avLst>
          </a:prstGeom>
          <a:ln/>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just"/>
            <a:r>
              <a:rPr lang="en-US" sz="2728" b="1" dirty="0">
                <a:latin typeface="+mn-lt"/>
                <a:ea typeface="Cambria Math" pitchFamily="18" charset="0"/>
              </a:rPr>
              <a:t>Volume </a:t>
            </a:r>
          </a:p>
          <a:p>
            <a:pPr algn="just"/>
            <a:r>
              <a:rPr lang="en-US" sz="2728" b="1" dirty="0">
                <a:latin typeface="+mn-lt"/>
                <a:ea typeface="Cambria Math" pitchFamily="18" charset="0"/>
              </a:rPr>
              <a:t>co-efficient of Gas(</a:t>
            </a:r>
            <a:r>
              <a:rPr lang="en-US" sz="2728" b="1" dirty="0">
                <a:latin typeface="+mn-lt"/>
                <a:ea typeface="Cambria Math" pitchFamily="18" charset="0"/>
                <a:sym typeface="Symbol"/>
              </a:rPr>
              <a:t>) </a:t>
            </a:r>
            <a:endParaRPr lang="en-US" sz="2728" b="1" dirty="0">
              <a:latin typeface="+mn-lt"/>
              <a:ea typeface="Cambria Math" panose="02040503050406030204" pitchFamily="18" charset="0"/>
            </a:endParaRPr>
          </a:p>
        </p:txBody>
      </p:sp>
      <p:sp>
        <p:nvSpPr>
          <p:cNvPr id="6" name="Oval Callout 6">
            <a:extLst>
              <a:ext uri="{FF2B5EF4-FFF2-40B4-BE49-F238E27FC236}">
                <a16:creationId xmlns:a16="http://schemas.microsoft.com/office/drawing/2014/main" id="{092C635A-1FAA-F5EC-4D57-1FF7BE42734C}"/>
              </a:ext>
            </a:extLst>
          </p:cNvPr>
          <p:cNvSpPr/>
          <p:nvPr/>
        </p:nvSpPr>
        <p:spPr>
          <a:xfrm>
            <a:off x="5174904" y="3216579"/>
            <a:ext cx="3483137" cy="1530425"/>
          </a:xfrm>
          <a:prstGeom prst="wedgeEllipseCallout">
            <a:avLst>
              <a:gd name="adj1" fmla="val -19548"/>
              <a:gd name="adj2" fmla="val -114596"/>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just"/>
            <a:r>
              <a:rPr lang="en-US" sz="2728" b="1" dirty="0">
                <a:latin typeface="Bookman Old Style" panose="02050604050505020204" pitchFamily="18" charset="0"/>
                <a:ea typeface="Cambria Math" pitchFamily="18" charset="0"/>
              </a:rPr>
              <a:t>Pressure </a:t>
            </a:r>
          </a:p>
          <a:p>
            <a:pPr algn="just"/>
            <a:r>
              <a:rPr lang="en-US" sz="2728" b="1" dirty="0">
                <a:latin typeface="Bookman Old Style" panose="02050604050505020204" pitchFamily="18" charset="0"/>
                <a:ea typeface="Cambria Math" pitchFamily="18" charset="0"/>
              </a:rPr>
              <a:t>co-efficient of Gas (</a:t>
            </a:r>
            <a:r>
              <a:rPr lang="en-US" sz="2728" b="1" dirty="0">
                <a:latin typeface="Bookman Old Style" panose="02050604050505020204" pitchFamily="18" charset="0"/>
                <a:ea typeface="Cambria Math" pitchFamily="18" charset="0"/>
                <a:sym typeface="Symbol"/>
              </a:rPr>
              <a:t>)</a:t>
            </a:r>
            <a:endParaRPr lang="en-US" sz="2728" b="1" dirty="0">
              <a:latin typeface="Bookman Old Style" panose="02050604050505020204" pitchFamily="18" charset="0"/>
              <a:ea typeface="Cambria Math" pitchFamily="18" charset="0"/>
            </a:endParaRPr>
          </a:p>
        </p:txBody>
      </p:sp>
    </p:spTree>
    <p:extLst>
      <p:ext uri="{BB962C8B-B14F-4D97-AF65-F5344CB8AC3E}">
        <p14:creationId xmlns:p14="http://schemas.microsoft.com/office/powerpoint/2010/main" val="109388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A3FFBD-6CC6-6358-EF7D-C73FD54451C0}"/>
              </a:ext>
            </a:extLst>
          </p:cNvPr>
          <p:cNvSpPr txBox="1"/>
          <p:nvPr/>
        </p:nvSpPr>
        <p:spPr>
          <a:xfrm flipH="1">
            <a:off x="567038" y="675940"/>
            <a:ext cx="4680625" cy="496503"/>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nchor="ctr">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solidFill>
                  <a:schemeClr val="tx1"/>
                </a:solidFill>
                <a:latin typeface="+mn-lt"/>
                <a:ea typeface="Cambria Math" pitchFamily="18" charset="0"/>
              </a:rPr>
              <a:t>Volume co-efficient of gas(</a:t>
            </a:r>
            <a:r>
              <a:rPr lang="en-US" sz="2728" b="1" dirty="0">
                <a:solidFill>
                  <a:schemeClr val="tx1"/>
                </a:solidFill>
                <a:latin typeface="+mn-lt"/>
                <a:ea typeface="Cambria Math" pitchFamily="18" charset="0"/>
                <a:sym typeface="Symbol"/>
              </a:rPr>
              <a:t>):</a:t>
            </a:r>
            <a:endParaRPr lang="en-US" sz="2728" b="1" dirty="0">
              <a:solidFill>
                <a:schemeClr val="tx1"/>
              </a:solidFill>
              <a:latin typeface="+mn-lt"/>
              <a:ea typeface="Cambria Math" pitchFamily="18" charset="0"/>
            </a:endParaRPr>
          </a:p>
        </p:txBody>
      </p:sp>
      <p:sp>
        <p:nvSpPr>
          <p:cNvPr id="5" name="TextBox 4">
            <a:extLst>
              <a:ext uri="{FF2B5EF4-FFF2-40B4-BE49-F238E27FC236}">
                <a16:creationId xmlns:a16="http://schemas.microsoft.com/office/drawing/2014/main" id="{B0DA1159-A773-470D-ACF3-415F09C37F55}"/>
              </a:ext>
            </a:extLst>
          </p:cNvPr>
          <p:cNvSpPr txBox="1"/>
          <p:nvPr/>
        </p:nvSpPr>
        <p:spPr>
          <a:xfrm flipH="1">
            <a:off x="567036" y="1617334"/>
            <a:ext cx="10367284" cy="1336172"/>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Volume co-efficient of Gas is defined as the increase in volume of given mass of a gas per volume at 0</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 per degree Celsius rise in temperature keeping pressure constant</a:t>
            </a:r>
            <a:r>
              <a:rPr lang="en-US" sz="2728" b="1" dirty="0">
                <a:solidFill>
                  <a:schemeClr val="bg1"/>
                </a:solidFill>
              </a:rPr>
              <a:t>. </a:t>
            </a:r>
          </a:p>
        </p:txBody>
      </p:sp>
      <p:sp>
        <p:nvSpPr>
          <p:cNvPr id="6" name="TextBox 5">
            <a:extLst>
              <a:ext uri="{FF2B5EF4-FFF2-40B4-BE49-F238E27FC236}">
                <a16:creationId xmlns:a16="http://schemas.microsoft.com/office/drawing/2014/main" id="{8A2C4A13-1BD9-38C2-721C-532534B04212}"/>
              </a:ext>
            </a:extLst>
          </p:cNvPr>
          <p:cNvSpPr txBox="1"/>
          <p:nvPr/>
        </p:nvSpPr>
        <p:spPr>
          <a:xfrm flipH="1">
            <a:off x="567036" y="3147904"/>
            <a:ext cx="10529274" cy="916337"/>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If v</a:t>
            </a:r>
            <a:r>
              <a:rPr lang="en-US" sz="2728" b="1" baseline="-25000" dirty="0">
                <a:solidFill>
                  <a:schemeClr val="bg1"/>
                </a:solidFill>
                <a:ea typeface="Cambria Math" pitchFamily="18" charset="0"/>
              </a:rPr>
              <a:t>0</a:t>
            </a:r>
            <a:r>
              <a:rPr lang="en-US" sz="2728" b="1" dirty="0">
                <a:solidFill>
                  <a:schemeClr val="bg1"/>
                </a:solidFill>
                <a:ea typeface="Cambria Math" pitchFamily="18" charset="0"/>
              </a:rPr>
              <a:t> and </a:t>
            </a:r>
            <a:r>
              <a:rPr lang="en-US" sz="2728" b="1" dirty="0" err="1">
                <a:solidFill>
                  <a:schemeClr val="bg1"/>
                </a:solidFill>
                <a:ea typeface="Cambria Math" pitchFamily="18" charset="0"/>
              </a:rPr>
              <a:t>v</a:t>
            </a:r>
            <a:r>
              <a:rPr lang="en-US" sz="2728" b="1" baseline="-25000" dirty="0" err="1">
                <a:solidFill>
                  <a:schemeClr val="bg1"/>
                </a:solidFill>
                <a:ea typeface="Cambria Math" pitchFamily="18" charset="0"/>
              </a:rPr>
              <a:t>t</a:t>
            </a:r>
            <a:r>
              <a:rPr lang="en-US" sz="2728" b="1" dirty="0">
                <a:solidFill>
                  <a:schemeClr val="bg1"/>
                </a:solidFill>
                <a:ea typeface="Cambria Math" pitchFamily="18" charset="0"/>
              </a:rPr>
              <a:t>  are the volumes of given mass of a gas at 0</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 and t</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 respectively at constant pressure, then </a:t>
            </a:r>
          </a:p>
        </p:txBody>
      </p:sp>
      <p:graphicFrame>
        <p:nvGraphicFramePr>
          <p:cNvPr id="7" name="Object 6">
            <a:extLst>
              <a:ext uri="{FF2B5EF4-FFF2-40B4-BE49-F238E27FC236}">
                <a16:creationId xmlns:a16="http://schemas.microsoft.com/office/drawing/2014/main" id="{3ADBB12C-80E9-CA9C-9278-67D51A6C80AC}"/>
              </a:ext>
            </a:extLst>
          </p:cNvPr>
          <p:cNvGraphicFramePr>
            <a:graphicFrameLocks noChangeAspect="1"/>
          </p:cNvGraphicFramePr>
          <p:nvPr>
            <p:extLst>
              <p:ext uri="{D42A27DB-BD31-4B8C-83A1-F6EECF244321}">
                <p14:modId xmlns:p14="http://schemas.microsoft.com/office/powerpoint/2010/main" val="1064940902"/>
              </p:ext>
            </p:extLst>
          </p:nvPr>
        </p:nvGraphicFramePr>
        <p:xfrm>
          <a:off x="3121714" y="4401919"/>
          <a:ext cx="2960060" cy="1276194"/>
        </p:xfrm>
        <a:graphic>
          <a:graphicData uri="http://schemas.openxmlformats.org/presentationml/2006/ole">
            <mc:AlternateContent xmlns:mc="http://schemas.openxmlformats.org/markup-compatibility/2006">
              <mc:Choice xmlns:v="urn:schemas-microsoft-com:vml" Requires="v">
                <p:oleObj name="Equation" r:id="rId2" imgW="795719" imgH="343016" progId="Equation.DSMT4">
                  <p:embed/>
                </p:oleObj>
              </mc:Choice>
              <mc:Fallback>
                <p:oleObj name="Equation" r:id="rId2" imgW="795719" imgH="343016" progId="Equation.DSMT4">
                  <p:embed/>
                  <p:pic>
                    <p:nvPicPr>
                      <p:cNvPr id="0" name=""/>
                      <p:cNvPicPr/>
                      <p:nvPr/>
                    </p:nvPicPr>
                    <p:blipFill>
                      <a:blip r:embed="rId3"/>
                      <a:stretch>
                        <a:fillRect/>
                      </a:stretch>
                    </p:blipFill>
                    <p:spPr>
                      <a:xfrm>
                        <a:off x="3121714" y="4401919"/>
                        <a:ext cx="2960060" cy="1276194"/>
                      </a:xfrm>
                      <a:prstGeom prst="rect">
                        <a:avLst/>
                      </a:prstGeom>
                    </p:spPr>
                  </p:pic>
                </p:oleObj>
              </mc:Fallback>
            </mc:AlternateContent>
          </a:graphicData>
        </a:graphic>
      </p:graphicFrame>
    </p:spTree>
    <p:extLst>
      <p:ext uri="{BB962C8B-B14F-4D97-AF65-F5344CB8AC3E}">
        <p14:creationId xmlns:p14="http://schemas.microsoft.com/office/powerpoint/2010/main" val="1867434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E5ED48-CDC4-D469-140F-00677274B9D2}"/>
              </a:ext>
            </a:extLst>
          </p:cNvPr>
          <p:cNvSpPr txBox="1"/>
          <p:nvPr/>
        </p:nvSpPr>
        <p:spPr>
          <a:xfrm flipH="1">
            <a:off x="1027556" y="1192631"/>
            <a:ext cx="9824150" cy="916337"/>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If v</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 and v</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 are the volumes of a given mass of a gas at t</a:t>
            </a:r>
            <a:r>
              <a:rPr lang="en-US" sz="2728" b="1" baseline="-25000" dirty="0">
                <a:solidFill>
                  <a:schemeClr val="bg1"/>
                </a:solidFill>
                <a:ea typeface="Cambria Math" pitchFamily="18" charset="0"/>
              </a:rPr>
              <a:t>1</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 and t</a:t>
            </a:r>
            <a:r>
              <a:rPr lang="en-US" sz="2728" b="1" baseline="-25000" dirty="0">
                <a:solidFill>
                  <a:schemeClr val="bg1"/>
                </a:solidFill>
                <a:ea typeface="Cambria Math" pitchFamily="18" charset="0"/>
              </a:rPr>
              <a:t>2</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 respectively at constant pressure then </a:t>
            </a:r>
          </a:p>
        </p:txBody>
      </p:sp>
      <p:graphicFrame>
        <p:nvGraphicFramePr>
          <p:cNvPr id="5" name="Object 4">
            <a:extLst>
              <a:ext uri="{FF2B5EF4-FFF2-40B4-BE49-F238E27FC236}">
                <a16:creationId xmlns:a16="http://schemas.microsoft.com/office/drawing/2014/main" id="{EE34C75D-8134-2DBC-4FF4-81A5E80C558F}"/>
              </a:ext>
            </a:extLst>
          </p:cNvPr>
          <p:cNvGraphicFramePr>
            <a:graphicFrameLocks noChangeAspect="1"/>
          </p:cNvGraphicFramePr>
          <p:nvPr>
            <p:extLst>
              <p:ext uri="{D42A27DB-BD31-4B8C-83A1-F6EECF244321}">
                <p14:modId xmlns:p14="http://schemas.microsoft.com/office/powerpoint/2010/main" val="854052007"/>
              </p:ext>
            </p:extLst>
          </p:nvPr>
        </p:nvGraphicFramePr>
        <p:xfrm>
          <a:off x="3240502" y="2236593"/>
          <a:ext cx="3489715" cy="1237732"/>
        </p:xfrm>
        <a:graphic>
          <a:graphicData uri="http://schemas.openxmlformats.org/presentationml/2006/ole">
            <mc:AlternateContent xmlns:mc="http://schemas.openxmlformats.org/markup-compatibility/2006">
              <mc:Choice xmlns:v="urn:schemas-microsoft-com:vml" Requires="v">
                <p:oleObj name="Equation" r:id="rId2" imgW="966800" imgH="343016" progId="Equation.DSMT4">
                  <p:embed/>
                </p:oleObj>
              </mc:Choice>
              <mc:Fallback>
                <p:oleObj name="Equation" r:id="rId2" imgW="966800" imgH="343016" progId="Equation.DSMT4">
                  <p:embed/>
                  <p:pic>
                    <p:nvPicPr>
                      <p:cNvPr id="0" name=""/>
                      <p:cNvPicPr/>
                      <p:nvPr/>
                    </p:nvPicPr>
                    <p:blipFill>
                      <a:blip r:embed="rId3"/>
                      <a:stretch>
                        <a:fillRect/>
                      </a:stretch>
                    </p:blipFill>
                    <p:spPr>
                      <a:xfrm>
                        <a:off x="3240502" y="2236593"/>
                        <a:ext cx="3489715" cy="1237732"/>
                      </a:xfrm>
                      <a:prstGeom prst="rect">
                        <a:avLst/>
                      </a:prstGeom>
                    </p:spPr>
                  </p:pic>
                </p:oleObj>
              </mc:Fallback>
            </mc:AlternateContent>
          </a:graphicData>
        </a:graphic>
      </p:graphicFrame>
    </p:spTree>
    <p:extLst>
      <p:ext uri="{BB962C8B-B14F-4D97-AF65-F5344CB8AC3E}">
        <p14:creationId xmlns:p14="http://schemas.microsoft.com/office/powerpoint/2010/main" val="36115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030809-4434-422E-B473-16775A97427C}"/>
              </a:ext>
            </a:extLst>
          </p:cNvPr>
          <p:cNvSpPr txBox="1"/>
          <p:nvPr/>
        </p:nvSpPr>
        <p:spPr>
          <a:xfrm flipH="1">
            <a:off x="1411574" y="1062780"/>
            <a:ext cx="8193721"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rPr>
              <a:t>(</a:t>
            </a:r>
            <a:r>
              <a:rPr lang="en-US" sz="2728" b="1" dirty="0" err="1">
                <a:solidFill>
                  <a:schemeClr val="bg1"/>
                </a:solidFill>
              </a:rPr>
              <a:t>i</a:t>
            </a:r>
            <a:r>
              <a:rPr lang="en-US" sz="2728" b="1" dirty="0">
                <a:solidFill>
                  <a:schemeClr val="bg1"/>
                </a:solidFill>
              </a:rPr>
              <a:t>)   </a:t>
            </a:r>
            <a:r>
              <a:rPr lang="en-US" sz="2728" b="1" dirty="0">
                <a:solidFill>
                  <a:schemeClr val="bg1"/>
                </a:solidFill>
                <a:ea typeface="Cambria Math" pitchFamily="18" charset="0"/>
              </a:rPr>
              <a:t>The unit of volume co-efficient of gas is K</a:t>
            </a:r>
            <a:r>
              <a:rPr lang="en-US" sz="2728" b="1" baseline="30000" dirty="0">
                <a:solidFill>
                  <a:schemeClr val="bg1"/>
                </a:solidFill>
                <a:ea typeface="Cambria Math" pitchFamily="18" charset="0"/>
              </a:rPr>
              <a:t>-1 </a:t>
            </a:r>
            <a:r>
              <a:rPr lang="en-US" sz="2728" b="1" dirty="0">
                <a:solidFill>
                  <a:schemeClr val="bg1"/>
                </a:solidFill>
                <a:ea typeface="Cambria Math" pitchFamily="18" charset="0"/>
              </a:rPr>
              <a:t>or /</a:t>
            </a:r>
            <a:r>
              <a:rPr lang="en-US" sz="2728" b="1" baseline="-25000" dirty="0">
                <a:solidFill>
                  <a:schemeClr val="bg1"/>
                </a:solidFill>
                <a:ea typeface="Cambria Math" pitchFamily="18" charset="0"/>
              </a:rPr>
              <a:t> </a:t>
            </a:r>
            <a:r>
              <a:rPr lang="en-US" sz="2728" b="1" baseline="30000" dirty="0">
                <a:solidFill>
                  <a:schemeClr val="bg1"/>
                </a:solidFill>
                <a:ea typeface="Cambria Math" pitchFamily="18" charset="0"/>
                <a:sym typeface="Symbol"/>
              </a:rPr>
              <a:t>0</a:t>
            </a:r>
            <a:r>
              <a:rPr lang="en-US" sz="2728" b="1" dirty="0">
                <a:solidFill>
                  <a:schemeClr val="bg1"/>
                </a:solidFill>
                <a:ea typeface="Cambria Math" pitchFamily="18" charset="0"/>
                <a:sym typeface="Symbol"/>
              </a:rPr>
              <a:t>C</a:t>
            </a:r>
            <a:endParaRPr lang="en-US" sz="2728" b="1" baseline="-25000" dirty="0">
              <a:solidFill>
                <a:schemeClr val="bg1"/>
              </a:solidFill>
              <a:ea typeface="Cambria Math" panose="02040503050406030204" pitchFamily="18" charset="0"/>
            </a:endParaRPr>
          </a:p>
        </p:txBody>
      </p:sp>
      <p:sp>
        <p:nvSpPr>
          <p:cNvPr id="5" name="TextBox 4">
            <a:extLst>
              <a:ext uri="{FF2B5EF4-FFF2-40B4-BE49-F238E27FC236}">
                <a16:creationId xmlns:a16="http://schemas.microsoft.com/office/drawing/2014/main" id="{3360C660-A435-8ADA-2BD2-4D5FB1D03FAF}"/>
              </a:ext>
            </a:extLst>
          </p:cNvPr>
          <p:cNvSpPr txBox="1"/>
          <p:nvPr/>
        </p:nvSpPr>
        <p:spPr>
          <a:xfrm flipH="1">
            <a:off x="1375025" y="1924815"/>
            <a:ext cx="9129213" cy="916337"/>
          </a:xfrm>
          <a:prstGeom prst="rect">
            <a:avLst/>
          </a:prstGeom>
          <a:noFill/>
        </p:spPr>
        <p:txBody>
          <a:bodyPr wrap="square" lIns="75926" tIns="37964" rIns="75926" bIns="37964" rtlCol="0" anchor="ctr">
            <a:spAutoFit/>
          </a:bodyPr>
          <a:lstStyle>
            <a:defPPr>
              <a:defRPr lang="en-US"/>
            </a:defPPr>
          </a:lstStyle>
          <a:p>
            <a:pPr marL="499585" indent="-499585" algn="just"/>
            <a:r>
              <a:rPr lang="en-US" sz="2728" b="1" dirty="0">
                <a:solidFill>
                  <a:schemeClr val="bg1"/>
                </a:solidFill>
              </a:rPr>
              <a:t>(ii</a:t>
            </a:r>
            <a:r>
              <a:rPr lang="en-US" sz="2728" b="1" dirty="0">
                <a:solidFill>
                  <a:schemeClr val="bg1"/>
                </a:solidFill>
                <a:ea typeface="Cambria Math" pitchFamily="18" charset="0"/>
              </a:rPr>
              <a:t>) The dimensiona1 formula of volume co-efficient of a   gas is    [M</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 L</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 T</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 K</a:t>
            </a:r>
            <a:r>
              <a:rPr lang="en-US" sz="2728" b="1" baseline="30000" dirty="0">
                <a:solidFill>
                  <a:schemeClr val="bg1"/>
                </a:solidFill>
                <a:ea typeface="Cambria Math" pitchFamily="18" charset="0"/>
              </a:rPr>
              <a:t>-1</a:t>
            </a:r>
            <a:r>
              <a:rPr lang="en-US" sz="2728" b="1" dirty="0">
                <a:solidFill>
                  <a:schemeClr val="bg1"/>
                </a:solidFill>
                <a:ea typeface="Cambria Math" pitchFamily="18" charset="0"/>
              </a:rPr>
              <a:t>]</a:t>
            </a:r>
            <a:r>
              <a:rPr lang="en-US" sz="2728" b="1" baseline="30000" dirty="0">
                <a:solidFill>
                  <a:schemeClr val="bg1"/>
                </a:solidFill>
                <a:ea typeface="Cambria Math" pitchFamily="18" charset="0"/>
              </a:rPr>
              <a:t> </a:t>
            </a:r>
            <a:endParaRPr lang="en-US" sz="2728" b="1" baseline="-25000" dirty="0">
              <a:solidFill>
                <a:schemeClr val="bg1"/>
              </a:solidFill>
              <a:ea typeface="Cambria Math" pitchFamily="18" charset="0"/>
            </a:endParaRPr>
          </a:p>
        </p:txBody>
      </p:sp>
      <p:sp>
        <p:nvSpPr>
          <p:cNvPr id="7" name="TextBox 6">
            <a:extLst>
              <a:ext uri="{FF2B5EF4-FFF2-40B4-BE49-F238E27FC236}">
                <a16:creationId xmlns:a16="http://schemas.microsoft.com/office/drawing/2014/main" id="{CB405C55-B66A-2598-0BC5-54E15854CEBF}"/>
              </a:ext>
            </a:extLst>
          </p:cNvPr>
          <p:cNvSpPr txBox="1"/>
          <p:nvPr/>
        </p:nvSpPr>
        <p:spPr>
          <a:xfrm flipH="1">
            <a:off x="1375025" y="3261711"/>
            <a:ext cx="9735285"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rPr>
              <a:t>(iii)   </a:t>
            </a:r>
            <a:r>
              <a:rPr lang="en-US" sz="2728" b="1" dirty="0">
                <a:solidFill>
                  <a:schemeClr val="bg1"/>
                </a:solidFill>
                <a:ea typeface="Cambria Math" pitchFamily="18" charset="0"/>
              </a:rPr>
              <a:t>The value of </a:t>
            </a:r>
            <a:r>
              <a:rPr lang="en-US" sz="2728" b="1" dirty="0">
                <a:solidFill>
                  <a:schemeClr val="bg1"/>
                </a:solidFill>
                <a:ea typeface="Cambria Math" pitchFamily="18" charset="0"/>
                <a:sym typeface="Symbol" panose="05050102010706020507" pitchFamily="18" charset="2"/>
              </a:rPr>
              <a:t> is	        or 0.00366/C is almost for all gases. </a:t>
            </a:r>
            <a:endParaRPr lang="en-US" sz="2728" b="1" baseline="-25000" dirty="0">
              <a:solidFill>
                <a:schemeClr val="bg1"/>
              </a:solidFill>
              <a:ea typeface="Cambria Math" panose="02040503050406030204" pitchFamily="18" charset="0"/>
            </a:endParaRPr>
          </a:p>
        </p:txBody>
      </p:sp>
      <p:graphicFrame>
        <p:nvGraphicFramePr>
          <p:cNvPr id="8" name="Object 7">
            <a:extLst>
              <a:ext uri="{FF2B5EF4-FFF2-40B4-BE49-F238E27FC236}">
                <a16:creationId xmlns:a16="http://schemas.microsoft.com/office/drawing/2014/main" id="{11B53A19-281C-464D-6DD6-3C9A5F751686}"/>
              </a:ext>
            </a:extLst>
          </p:cNvPr>
          <p:cNvGraphicFramePr>
            <a:graphicFrameLocks noChangeAspect="1"/>
          </p:cNvGraphicFramePr>
          <p:nvPr>
            <p:extLst>
              <p:ext uri="{D42A27DB-BD31-4B8C-83A1-F6EECF244321}">
                <p14:modId xmlns:p14="http://schemas.microsoft.com/office/powerpoint/2010/main" val="3709657326"/>
              </p:ext>
            </p:extLst>
          </p:nvPr>
        </p:nvGraphicFramePr>
        <p:xfrm>
          <a:off x="4475412" y="3177237"/>
          <a:ext cx="817746" cy="665451"/>
        </p:xfrm>
        <a:graphic>
          <a:graphicData uri="http://schemas.openxmlformats.org/presentationml/2006/ole">
            <mc:AlternateContent xmlns:mc="http://schemas.openxmlformats.org/markup-compatibility/2006">
              <mc:Choice xmlns:v="urn:schemas-microsoft-com:vml" Requires="v">
                <p:oleObj name="Equation" r:id="rId2" imgW="391440" imgH="318688" progId="Equation.DSMT4">
                  <p:embed/>
                </p:oleObj>
              </mc:Choice>
              <mc:Fallback>
                <p:oleObj name="Equation" r:id="rId2" imgW="391440" imgH="318688" progId="Equation.DSMT4">
                  <p:embed/>
                  <p:pic>
                    <p:nvPicPr>
                      <p:cNvPr id="0" name=""/>
                      <p:cNvPicPr/>
                      <p:nvPr/>
                    </p:nvPicPr>
                    <p:blipFill>
                      <a:blip r:embed="rId3"/>
                      <a:stretch>
                        <a:fillRect/>
                      </a:stretch>
                    </p:blipFill>
                    <p:spPr>
                      <a:xfrm>
                        <a:off x="4475412" y="3177237"/>
                        <a:ext cx="817746" cy="665451"/>
                      </a:xfrm>
                      <a:prstGeom prst="rect">
                        <a:avLst/>
                      </a:prstGeom>
                    </p:spPr>
                  </p:pic>
                </p:oleObj>
              </mc:Fallback>
            </mc:AlternateContent>
          </a:graphicData>
        </a:graphic>
      </p:graphicFrame>
    </p:spTree>
    <p:extLst>
      <p:ext uri="{BB962C8B-B14F-4D97-AF65-F5344CB8AC3E}">
        <p14:creationId xmlns:p14="http://schemas.microsoft.com/office/powerpoint/2010/main" val="315849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E4D696-3A8E-2BA0-CA9F-83F5FB5B9DA3}"/>
              </a:ext>
            </a:extLst>
          </p:cNvPr>
          <p:cNvSpPr txBox="1"/>
          <p:nvPr/>
        </p:nvSpPr>
        <p:spPr>
          <a:xfrm>
            <a:off x="864275" y="752488"/>
            <a:ext cx="4689339" cy="496503"/>
          </a:xfrm>
          <a:prstGeom prst="rect">
            <a:avLst/>
          </a:prstGeom>
        </p:spPr>
        <p:style>
          <a:lnRef idx="1">
            <a:schemeClr val="accent4"/>
          </a:lnRef>
          <a:fillRef idx="2">
            <a:schemeClr val="accent4"/>
          </a:fillRef>
          <a:effectRef idx="1">
            <a:schemeClr val="accent4"/>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Pressure co-efficient of gas (</a:t>
            </a:r>
            <a:r>
              <a:rPr lang="en-US" sz="2728" b="1" dirty="0">
                <a:solidFill>
                  <a:schemeClr val="tx1"/>
                </a:solidFill>
                <a:latin typeface="+mn-lt"/>
                <a:ea typeface="Cambria Math" pitchFamily="18" charset="0"/>
                <a:sym typeface="Symbol"/>
              </a:rPr>
              <a:t>):</a:t>
            </a:r>
            <a:endParaRPr lang="en-US" sz="2728" b="1" dirty="0">
              <a:solidFill>
                <a:schemeClr val="tx1"/>
              </a:solidFill>
              <a:latin typeface="+mn-lt"/>
              <a:ea typeface="Cambria Math" pitchFamily="18" charset="0"/>
            </a:endParaRPr>
          </a:p>
        </p:txBody>
      </p:sp>
      <p:sp>
        <p:nvSpPr>
          <p:cNvPr id="5" name="TextBox 4">
            <a:extLst>
              <a:ext uri="{FF2B5EF4-FFF2-40B4-BE49-F238E27FC236}">
                <a16:creationId xmlns:a16="http://schemas.microsoft.com/office/drawing/2014/main" id="{9AD61C22-D3EE-875C-CED3-227A26DCCB9A}"/>
              </a:ext>
            </a:extLst>
          </p:cNvPr>
          <p:cNvSpPr txBox="1"/>
          <p:nvPr/>
        </p:nvSpPr>
        <p:spPr>
          <a:xfrm flipH="1">
            <a:off x="790376" y="1651658"/>
            <a:ext cx="10030552" cy="1336172"/>
          </a:xfrm>
          <a:prstGeom prst="rect">
            <a:avLst/>
          </a:prstGeom>
          <a:noFill/>
        </p:spPr>
        <p:txBody>
          <a:bodyPr wrap="square" lIns="75926" tIns="37964" rIns="75926" bIns="37964" rtlCol="0" anchor="ctr">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rPr>
              <a:t>Pressure co-efficient of a gas is defined as the increase in pressure of given mass of a gas per pressure at 0</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 per degree Celsius rise in temperature, keeping volume constant.</a:t>
            </a:r>
          </a:p>
        </p:txBody>
      </p:sp>
      <p:sp>
        <p:nvSpPr>
          <p:cNvPr id="6" name="TextBox 5">
            <a:extLst>
              <a:ext uri="{FF2B5EF4-FFF2-40B4-BE49-F238E27FC236}">
                <a16:creationId xmlns:a16="http://schemas.microsoft.com/office/drawing/2014/main" id="{3670958F-CA7B-B742-E9C5-AABFCB2E5E69}"/>
              </a:ext>
            </a:extLst>
          </p:cNvPr>
          <p:cNvSpPr txBox="1"/>
          <p:nvPr/>
        </p:nvSpPr>
        <p:spPr>
          <a:xfrm flipH="1">
            <a:off x="784976" y="3614108"/>
            <a:ext cx="10030552" cy="916337"/>
          </a:xfrm>
          <a:prstGeom prst="rect">
            <a:avLst/>
          </a:prstGeom>
          <a:noFill/>
        </p:spPr>
        <p:txBody>
          <a:bodyPr wrap="square" lIns="75926" tIns="37964" rIns="75926" bIns="37964" rtlCol="0" anchor="ctr">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rPr>
              <a:t>If p</a:t>
            </a:r>
            <a:r>
              <a:rPr lang="en-US" sz="2728" b="1" baseline="-25000" dirty="0">
                <a:solidFill>
                  <a:schemeClr val="bg1"/>
                </a:solidFill>
                <a:ea typeface="Cambria Math" pitchFamily="18" charset="0"/>
              </a:rPr>
              <a:t>0</a:t>
            </a:r>
            <a:r>
              <a:rPr lang="en-US" sz="2728" b="1" dirty="0">
                <a:solidFill>
                  <a:schemeClr val="bg1"/>
                </a:solidFill>
                <a:ea typeface="Cambria Math" pitchFamily="18" charset="0"/>
              </a:rPr>
              <a:t> and p</a:t>
            </a:r>
            <a:r>
              <a:rPr lang="en-US" sz="2728" b="1" baseline="-25000" dirty="0">
                <a:solidFill>
                  <a:schemeClr val="bg1"/>
                </a:solidFill>
                <a:ea typeface="Cambria Math" pitchFamily="18" charset="0"/>
              </a:rPr>
              <a:t>t</a:t>
            </a:r>
            <a:r>
              <a:rPr lang="en-US" sz="2728" b="1" dirty="0">
                <a:solidFill>
                  <a:schemeClr val="bg1"/>
                </a:solidFill>
                <a:ea typeface="Cambria Math" pitchFamily="18" charset="0"/>
              </a:rPr>
              <a:t> are the pressures of given mass of gas at 0</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 and t</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 respectively at constant volume then,                     </a:t>
            </a:r>
          </a:p>
        </p:txBody>
      </p:sp>
      <p:graphicFrame>
        <p:nvGraphicFramePr>
          <p:cNvPr id="7" name="Object 6">
            <a:extLst>
              <a:ext uri="{FF2B5EF4-FFF2-40B4-BE49-F238E27FC236}">
                <a16:creationId xmlns:a16="http://schemas.microsoft.com/office/drawing/2014/main" id="{8A645F20-3D23-E2D7-72AA-3F91E995E199}"/>
              </a:ext>
            </a:extLst>
          </p:cNvPr>
          <p:cNvGraphicFramePr>
            <a:graphicFrameLocks noChangeAspect="1"/>
          </p:cNvGraphicFramePr>
          <p:nvPr>
            <p:extLst>
              <p:ext uri="{D42A27DB-BD31-4B8C-83A1-F6EECF244321}">
                <p14:modId xmlns:p14="http://schemas.microsoft.com/office/powerpoint/2010/main" val="3763368164"/>
              </p:ext>
            </p:extLst>
          </p:nvPr>
        </p:nvGraphicFramePr>
        <p:xfrm>
          <a:off x="4062802" y="4694179"/>
          <a:ext cx="3474900" cy="1372172"/>
        </p:xfrm>
        <a:graphic>
          <a:graphicData uri="http://schemas.openxmlformats.org/presentationml/2006/ole">
            <mc:AlternateContent xmlns:mc="http://schemas.openxmlformats.org/markup-compatibility/2006">
              <mc:Choice xmlns:v="urn:schemas-microsoft-com:vml" Requires="v">
                <p:oleObj name="Equation" r:id="rId2" imgW="868940" imgH="343016" progId="Equation.DSMT4">
                  <p:embed/>
                </p:oleObj>
              </mc:Choice>
              <mc:Fallback>
                <p:oleObj name="Equation" r:id="rId2" imgW="868940" imgH="343016" progId="Equation.DSMT4">
                  <p:embed/>
                  <p:pic>
                    <p:nvPicPr>
                      <p:cNvPr id="0" name=""/>
                      <p:cNvPicPr/>
                      <p:nvPr/>
                    </p:nvPicPr>
                    <p:blipFill>
                      <a:blip r:embed="rId3"/>
                      <a:stretch>
                        <a:fillRect/>
                      </a:stretch>
                    </p:blipFill>
                    <p:spPr>
                      <a:xfrm>
                        <a:off x="4062802" y="4694179"/>
                        <a:ext cx="3474900" cy="1372172"/>
                      </a:xfrm>
                      <a:prstGeom prst="rect">
                        <a:avLst/>
                      </a:prstGeom>
                    </p:spPr>
                  </p:pic>
                </p:oleObj>
              </mc:Fallback>
            </mc:AlternateContent>
          </a:graphicData>
        </a:graphic>
      </p:graphicFrame>
    </p:spTree>
    <p:extLst>
      <p:ext uri="{BB962C8B-B14F-4D97-AF65-F5344CB8AC3E}">
        <p14:creationId xmlns:p14="http://schemas.microsoft.com/office/powerpoint/2010/main" val="42912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76235A-5FC4-835C-1562-65FE123DB5D5}"/>
              </a:ext>
            </a:extLst>
          </p:cNvPr>
          <p:cNvSpPr txBox="1"/>
          <p:nvPr/>
        </p:nvSpPr>
        <p:spPr>
          <a:xfrm flipH="1">
            <a:off x="1285327" y="1079767"/>
            <a:ext cx="8779232" cy="916337"/>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If p</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 and p</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 are the pressures of given mass of a gas at t</a:t>
            </a:r>
            <a:r>
              <a:rPr lang="en-US" sz="2728" b="1" baseline="-25000" dirty="0">
                <a:solidFill>
                  <a:schemeClr val="bg1"/>
                </a:solidFill>
                <a:ea typeface="Cambria Math" pitchFamily="18" charset="0"/>
              </a:rPr>
              <a:t>1</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 and t</a:t>
            </a:r>
            <a:r>
              <a:rPr lang="en-US" sz="2728" b="1" baseline="-25000" dirty="0">
                <a:solidFill>
                  <a:schemeClr val="bg1"/>
                </a:solidFill>
                <a:ea typeface="Cambria Math" pitchFamily="18" charset="0"/>
              </a:rPr>
              <a:t>2</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 respectively at constant volume, then                           </a:t>
            </a:r>
          </a:p>
        </p:txBody>
      </p:sp>
      <p:graphicFrame>
        <p:nvGraphicFramePr>
          <p:cNvPr id="5" name="Object 4">
            <a:extLst>
              <a:ext uri="{FF2B5EF4-FFF2-40B4-BE49-F238E27FC236}">
                <a16:creationId xmlns:a16="http://schemas.microsoft.com/office/drawing/2014/main" id="{B34377AB-0847-2628-8599-2EB6F3C3A6AC}"/>
              </a:ext>
            </a:extLst>
          </p:cNvPr>
          <p:cNvGraphicFramePr>
            <a:graphicFrameLocks noChangeAspect="1"/>
          </p:cNvGraphicFramePr>
          <p:nvPr>
            <p:extLst>
              <p:ext uri="{D42A27DB-BD31-4B8C-83A1-F6EECF244321}">
                <p14:modId xmlns:p14="http://schemas.microsoft.com/office/powerpoint/2010/main" val="1575837136"/>
              </p:ext>
            </p:extLst>
          </p:nvPr>
        </p:nvGraphicFramePr>
        <p:xfrm>
          <a:off x="2978073" y="1996103"/>
          <a:ext cx="3962194" cy="1460467"/>
        </p:xfrm>
        <a:graphic>
          <a:graphicData uri="http://schemas.openxmlformats.org/presentationml/2006/ole">
            <mc:AlternateContent xmlns:mc="http://schemas.openxmlformats.org/markup-compatibility/2006">
              <mc:Choice xmlns:v="urn:schemas-microsoft-com:vml" Requires="v">
                <p:oleObj name="Equation" r:id="rId2" imgW="930363" imgH="343016" progId="Equation.DSMT4">
                  <p:embed/>
                </p:oleObj>
              </mc:Choice>
              <mc:Fallback>
                <p:oleObj name="Equation" r:id="rId2" imgW="930363" imgH="343016" progId="Equation.DSMT4">
                  <p:embed/>
                  <p:pic>
                    <p:nvPicPr>
                      <p:cNvPr id="0" name=""/>
                      <p:cNvPicPr/>
                      <p:nvPr/>
                    </p:nvPicPr>
                    <p:blipFill>
                      <a:blip r:embed="rId3"/>
                      <a:stretch>
                        <a:fillRect/>
                      </a:stretch>
                    </p:blipFill>
                    <p:spPr>
                      <a:xfrm>
                        <a:off x="2978073" y="1996103"/>
                        <a:ext cx="3962194" cy="1460467"/>
                      </a:xfrm>
                      <a:prstGeom prst="rect">
                        <a:avLst/>
                      </a:prstGeom>
                    </p:spPr>
                  </p:pic>
                </p:oleObj>
              </mc:Fallback>
            </mc:AlternateContent>
          </a:graphicData>
        </a:graphic>
      </p:graphicFrame>
    </p:spTree>
    <p:extLst>
      <p:ext uri="{BB962C8B-B14F-4D97-AF65-F5344CB8AC3E}">
        <p14:creationId xmlns:p14="http://schemas.microsoft.com/office/powerpoint/2010/main" val="345445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F570785-640C-F4AE-D503-5AC50B4C72B3}"/>
              </a:ext>
            </a:extLst>
          </p:cNvPr>
          <p:cNvSpPr txBox="1"/>
          <p:nvPr/>
        </p:nvSpPr>
        <p:spPr>
          <a:xfrm flipH="1">
            <a:off x="1245609" y="1148304"/>
            <a:ext cx="8135010" cy="496503"/>
          </a:xfrm>
          <a:prstGeom prst="rect">
            <a:avLst/>
          </a:prstGeom>
          <a:noFill/>
        </p:spPr>
        <p:txBody>
          <a:bodyPr wrap="square" lIns="75926" tIns="37964" rIns="75926" bIns="37964" rtlCol="0" anchor="ctr">
            <a:spAutoFit/>
          </a:bodyPr>
          <a:lstStyle>
            <a:defPPr>
              <a:defRPr lang="en-US"/>
            </a:defPPr>
          </a:lstStyle>
          <a:p>
            <a:r>
              <a:rPr lang="en-US" sz="2728" b="1" dirty="0">
                <a:solidFill>
                  <a:schemeClr val="bg1"/>
                </a:solidFill>
                <a:ea typeface="Cambria Math" pitchFamily="18" charset="0"/>
              </a:rPr>
              <a:t>(</a:t>
            </a:r>
            <a:r>
              <a:rPr lang="en-US" sz="2728" b="1" dirty="0" err="1">
                <a:solidFill>
                  <a:schemeClr val="bg1"/>
                </a:solidFill>
                <a:ea typeface="Cambria Math" pitchFamily="18" charset="0"/>
              </a:rPr>
              <a:t>i</a:t>
            </a:r>
            <a:r>
              <a:rPr lang="en-US" sz="2728" b="1" dirty="0">
                <a:solidFill>
                  <a:schemeClr val="bg1"/>
                </a:solidFill>
                <a:ea typeface="Cambria Math" pitchFamily="18" charset="0"/>
              </a:rPr>
              <a:t>) The unit of pressure co-efficient of gas is K</a:t>
            </a:r>
            <a:r>
              <a:rPr lang="en-US" sz="2728" b="1" baseline="30000" dirty="0">
                <a:solidFill>
                  <a:schemeClr val="bg1"/>
                </a:solidFill>
                <a:ea typeface="Cambria Math" pitchFamily="18" charset="0"/>
              </a:rPr>
              <a:t>-1</a:t>
            </a:r>
            <a:r>
              <a:rPr lang="en-US" sz="2728" b="1" dirty="0">
                <a:solidFill>
                  <a:schemeClr val="bg1"/>
                </a:solidFill>
                <a:ea typeface="Cambria Math" pitchFamily="18" charset="0"/>
              </a:rPr>
              <a:t>or  </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a:t>
            </a:r>
            <a:r>
              <a:rPr lang="en-US" sz="2728" b="1" baseline="30000" dirty="0">
                <a:solidFill>
                  <a:schemeClr val="bg1"/>
                </a:solidFill>
                <a:ea typeface="Cambria Math" pitchFamily="18" charset="0"/>
              </a:rPr>
              <a:t>-1</a:t>
            </a:r>
            <a:r>
              <a:rPr lang="en-US" sz="2728" b="1" dirty="0">
                <a:solidFill>
                  <a:schemeClr val="bg1"/>
                </a:solidFill>
                <a:ea typeface="Cambria Math" pitchFamily="18" charset="0"/>
                <a:sym typeface="Symbol"/>
              </a:rPr>
              <a:t> </a:t>
            </a:r>
            <a:r>
              <a:rPr lang="en-US" sz="2728" b="1" baseline="-25000" dirty="0">
                <a:solidFill>
                  <a:schemeClr val="bg1"/>
                </a:solidFill>
                <a:ea typeface="Cambria Math" pitchFamily="18" charset="0"/>
              </a:rPr>
              <a:t> </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34E25287-3AE2-45A6-3605-533C1F2B4F89}"/>
              </a:ext>
            </a:extLst>
          </p:cNvPr>
          <p:cNvSpPr txBox="1"/>
          <p:nvPr/>
        </p:nvSpPr>
        <p:spPr>
          <a:xfrm flipH="1">
            <a:off x="1245608" y="2166023"/>
            <a:ext cx="7737512" cy="916337"/>
          </a:xfrm>
          <a:prstGeom prst="rect">
            <a:avLst/>
          </a:prstGeom>
          <a:noFill/>
        </p:spPr>
        <p:txBody>
          <a:bodyPr wrap="square" lIns="75926" tIns="37964" rIns="75926" bIns="37964" rtlCol="0" anchor="ctr">
            <a:spAutoFit/>
          </a:bodyPr>
          <a:lstStyle>
            <a:defPPr>
              <a:defRPr lang="en-US"/>
            </a:defPPr>
          </a:lstStyle>
          <a:p>
            <a:pPr marL="450091" indent="-450091" algn="just"/>
            <a:r>
              <a:rPr lang="en-US" sz="2728" b="1" dirty="0">
                <a:solidFill>
                  <a:schemeClr val="bg1"/>
                </a:solidFill>
                <a:latin typeface="Bookman Old Style" panose="02050604050505020204" pitchFamily="18" charset="0"/>
                <a:ea typeface="Cambria Math" pitchFamily="18" charset="0"/>
              </a:rPr>
              <a:t>(</a:t>
            </a:r>
            <a:r>
              <a:rPr lang="en-US" sz="2728" b="1" dirty="0">
                <a:solidFill>
                  <a:schemeClr val="bg1"/>
                </a:solidFill>
                <a:ea typeface="Cambria Math" pitchFamily="18" charset="0"/>
              </a:rPr>
              <a:t>ii) The dimensional formula  of pressure co-efficient of gas [M</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L</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 T</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 K</a:t>
            </a:r>
            <a:r>
              <a:rPr lang="en-US" sz="2728" b="1" baseline="30000" dirty="0">
                <a:solidFill>
                  <a:schemeClr val="bg1"/>
                </a:solidFill>
                <a:ea typeface="Cambria Math" pitchFamily="18" charset="0"/>
              </a:rPr>
              <a:t>-1  </a:t>
            </a:r>
            <a:r>
              <a:rPr lang="en-US" sz="2728" b="1" dirty="0">
                <a:solidFill>
                  <a:schemeClr val="bg1"/>
                </a:solidFill>
                <a:ea typeface="Cambria Math" pitchFamily="18" charset="0"/>
              </a:rPr>
              <a:t>].</a:t>
            </a:r>
          </a:p>
        </p:txBody>
      </p:sp>
      <p:sp>
        <p:nvSpPr>
          <p:cNvPr id="6" name="TextBox 5">
            <a:extLst>
              <a:ext uri="{FF2B5EF4-FFF2-40B4-BE49-F238E27FC236}">
                <a16:creationId xmlns:a16="http://schemas.microsoft.com/office/drawing/2014/main" id="{A5FB2CF9-4DDF-F276-E296-7FC2C0C8D5E2}"/>
              </a:ext>
            </a:extLst>
          </p:cNvPr>
          <p:cNvSpPr txBox="1"/>
          <p:nvPr/>
        </p:nvSpPr>
        <p:spPr>
          <a:xfrm flipH="1">
            <a:off x="1245609" y="3331568"/>
            <a:ext cx="9735285" cy="916337"/>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rPr>
              <a:t>(iii)   </a:t>
            </a:r>
            <a:r>
              <a:rPr lang="en-US" sz="2728" b="1" dirty="0">
                <a:solidFill>
                  <a:schemeClr val="bg1"/>
                </a:solidFill>
                <a:ea typeface="Cambria Math" pitchFamily="18" charset="0"/>
              </a:rPr>
              <a:t>The value of </a:t>
            </a:r>
            <a:r>
              <a:rPr lang="en-US" sz="2728" b="1" dirty="0">
                <a:solidFill>
                  <a:schemeClr val="bg1"/>
                </a:solidFill>
                <a:ea typeface="Cambria Math" pitchFamily="18" charset="0"/>
                <a:sym typeface="Symbol" panose="05050102010706020507" pitchFamily="18" charset="2"/>
              </a:rPr>
              <a:t> is	         or 0.00366/C. It is almost constant        for all gases. </a:t>
            </a:r>
            <a:endParaRPr lang="en-US" sz="2728" b="1" baseline="-25000" dirty="0">
              <a:solidFill>
                <a:schemeClr val="bg1"/>
              </a:solidFill>
              <a:ea typeface="Cambria Math" panose="02040503050406030204" pitchFamily="18" charset="0"/>
            </a:endParaRPr>
          </a:p>
        </p:txBody>
      </p:sp>
      <p:graphicFrame>
        <p:nvGraphicFramePr>
          <p:cNvPr id="7" name="Object 6">
            <a:extLst>
              <a:ext uri="{FF2B5EF4-FFF2-40B4-BE49-F238E27FC236}">
                <a16:creationId xmlns:a16="http://schemas.microsoft.com/office/drawing/2014/main" id="{AEA5ACAC-49D9-6D36-DB91-9A2CDAD2D36D}"/>
              </a:ext>
            </a:extLst>
          </p:cNvPr>
          <p:cNvGraphicFramePr>
            <a:graphicFrameLocks noChangeAspect="1"/>
          </p:cNvGraphicFramePr>
          <p:nvPr>
            <p:extLst>
              <p:ext uri="{D42A27DB-BD31-4B8C-83A1-F6EECF244321}">
                <p14:modId xmlns:p14="http://schemas.microsoft.com/office/powerpoint/2010/main" val="4085534299"/>
              </p:ext>
            </p:extLst>
          </p:nvPr>
        </p:nvGraphicFramePr>
        <p:xfrm>
          <a:off x="4358207" y="3270849"/>
          <a:ext cx="817746" cy="665451"/>
        </p:xfrm>
        <a:graphic>
          <a:graphicData uri="http://schemas.openxmlformats.org/presentationml/2006/ole">
            <mc:AlternateContent xmlns:mc="http://schemas.openxmlformats.org/markup-compatibility/2006">
              <mc:Choice xmlns:v="urn:schemas-microsoft-com:vml" Requires="v">
                <p:oleObj name="Equation" r:id="rId2" imgW="391440" imgH="318688" progId="Equation.DSMT4">
                  <p:embed/>
                </p:oleObj>
              </mc:Choice>
              <mc:Fallback>
                <p:oleObj name="Equation" r:id="rId2" imgW="391440" imgH="318688" progId="Equation.DSMT4">
                  <p:embed/>
                  <p:pic>
                    <p:nvPicPr>
                      <p:cNvPr id="8" name="Object 7">
                        <a:extLst>
                          <a:ext uri="{FF2B5EF4-FFF2-40B4-BE49-F238E27FC236}">
                            <a16:creationId xmlns:a16="http://schemas.microsoft.com/office/drawing/2014/main" id="{11B53A19-281C-464D-6DD6-3C9A5F751686}"/>
                          </a:ext>
                        </a:extLst>
                      </p:cNvPr>
                      <p:cNvPicPr/>
                      <p:nvPr/>
                    </p:nvPicPr>
                    <p:blipFill>
                      <a:blip r:embed="rId3"/>
                      <a:stretch>
                        <a:fillRect/>
                      </a:stretch>
                    </p:blipFill>
                    <p:spPr>
                      <a:xfrm>
                        <a:off x="4358207" y="3270849"/>
                        <a:ext cx="817746" cy="665451"/>
                      </a:xfrm>
                      <a:prstGeom prst="rect">
                        <a:avLst/>
                      </a:prstGeom>
                    </p:spPr>
                  </p:pic>
                </p:oleObj>
              </mc:Fallback>
            </mc:AlternateContent>
          </a:graphicData>
        </a:graphic>
      </p:graphicFrame>
    </p:spTree>
    <p:extLst>
      <p:ext uri="{BB962C8B-B14F-4D97-AF65-F5344CB8AC3E}">
        <p14:creationId xmlns:p14="http://schemas.microsoft.com/office/powerpoint/2010/main" val="362941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8686A1F-CA66-C9B0-32D3-932E8B1480E8}"/>
              </a:ext>
            </a:extLst>
          </p:cNvPr>
          <p:cNvSpPr txBox="1"/>
          <p:nvPr/>
        </p:nvSpPr>
        <p:spPr>
          <a:xfrm>
            <a:off x="818148" y="1481847"/>
            <a:ext cx="10395284" cy="3110852"/>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lnSpc>
                <a:spcPct val="150000"/>
              </a:lnSpc>
            </a:pPr>
            <a:r>
              <a:rPr lang="en-US" sz="7015"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APPLICATIONS OF THERMAL EXPANSION</a:t>
            </a:r>
          </a:p>
        </p:txBody>
      </p:sp>
    </p:spTree>
    <p:extLst>
      <p:ext uri="{BB962C8B-B14F-4D97-AF65-F5344CB8AC3E}">
        <p14:creationId xmlns:p14="http://schemas.microsoft.com/office/powerpoint/2010/main" val="134089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98359F-7B6B-24C7-F437-284297D560CC}"/>
              </a:ext>
            </a:extLst>
          </p:cNvPr>
          <p:cNvSpPr txBox="1"/>
          <p:nvPr/>
        </p:nvSpPr>
        <p:spPr>
          <a:xfrm>
            <a:off x="972096" y="606380"/>
            <a:ext cx="8127761"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Examples of thermal expansion of solids in a daily life:</a:t>
            </a:r>
          </a:p>
        </p:txBody>
      </p:sp>
      <p:sp>
        <p:nvSpPr>
          <p:cNvPr id="5" name="TextBox 4">
            <a:extLst>
              <a:ext uri="{FF2B5EF4-FFF2-40B4-BE49-F238E27FC236}">
                <a16:creationId xmlns:a16="http://schemas.microsoft.com/office/drawing/2014/main" id="{68314889-AC54-FE11-A61A-BDEC8CA2476E}"/>
              </a:ext>
            </a:extLst>
          </p:cNvPr>
          <p:cNvSpPr txBox="1"/>
          <p:nvPr/>
        </p:nvSpPr>
        <p:spPr>
          <a:xfrm>
            <a:off x="806584" y="1427998"/>
            <a:ext cx="10224932" cy="1336172"/>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While laying the railway tracks, small gaps are left between adjacent rails to prevent the line from buckling even breaking due to changes of temperature.</a:t>
            </a:r>
            <a:endParaRPr lang="en-US" sz="2728" b="1" dirty="0">
              <a:solidFill>
                <a:schemeClr val="bg1"/>
              </a:solidFill>
              <a:ea typeface="Cambria Math" pitchFamily="18" charset="0"/>
            </a:endParaRPr>
          </a:p>
        </p:txBody>
      </p:sp>
      <p:sp>
        <p:nvSpPr>
          <p:cNvPr id="6" name="TextBox 5">
            <a:extLst>
              <a:ext uri="{FF2B5EF4-FFF2-40B4-BE49-F238E27FC236}">
                <a16:creationId xmlns:a16="http://schemas.microsoft.com/office/drawing/2014/main" id="{C604B175-8F56-D575-C714-BB15E5859B57}"/>
              </a:ext>
            </a:extLst>
          </p:cNvPr>
          <p:cNvSpPr txBox="1"/>
          <p:nvPr/>
        </p:nvSpPr>
        <p:spPr>
          <a:xfrm>
            <a:off x="1236614" y="2957664"/>
            <a:ext cx="5952499" cy="496503"/>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chemeClr val="bg1"/>
                </a:solidFill>
                <a:ea typeface="Cambria Math" pitchFamily="18" charset="0"/>
              </a:rPr>
              <a:t>The gap that should be left ∆</a:t>
            </a:r>
            <a:r>
              <a:rPr lang="en-US" sz="2728" b="1" i="1" dirty="0">
                <a:solidFill>
                  <a:schemeClr val="bg1"/>
                </a:solidFill>
                <a:ea typeface="Cambria Math" pitchFamily="18" charset="0"/>
                <a:sym typeface="Symbol"/>
              </a:rPr>
              <a:t>l</a:t>
            </a:r>
            <a:r>
              <a:rPr lang="en-US" sz="2728" b="1" dirty="0">
                <a:solidFill>
                  <a:schemeClr val="bg1"/>
                </a:solidFill>
                <a:ea typeface="Cambria Math" pitchFamily="18" charset="0"/>
              </a:rPr>
              <a:t> =</a:t>
            </a:r>
            <a:r>
              <a:rPr lang="en-US" sz="2728" b="1" i="1" dirty="0">
                <a:solidFill>
                  <a:schemeClr val="bg1"/>
                </a:solidFill>
                <a:ea typeface="Cambria Math" pitchFamily="18" charset="0"/>
              </a:rPr>
              <a:t>l </a:t>
            </a:r>
            <a:r>
              <a:rPr lang="en-US" sz="2728" b="1" dirty="0">
                <a:solidFill>
                  <a:schemeClr val="bg1"/>
                </a:solidFill>
                <a:cs typeface="Times New Roman" pitchFamily="18" charset="0"/>
                <a:sym typeface="Symbol"/>
              </a:rPr>
              <a:t></a:t>
            </a:r>
            <a:r>
              <a:rPr lang="en-US" sz="2728" b="1" dirty="0">
                <a:solidFill>
                  <a:schemeClr val="bg1"/>
                </a:solidFill>
                <a:ea typeface="Cambria Math" pitchFamily="18" charset="0"/>
              </a:rPr>
              <a:t> (∆t)</a:t>
            </a:r>
          </a:p>
        </p:txBody>
      </p:sp>
      <p:pic>
        <p:nvPicPr>
          <p:cNvPr id="7" name="Picture 2" descr="C:\Users\ARUNA\Desktop\Track_joint.jpg">
            <a:extLst>
              <a:ext uri="{FF2B5EF4-FFF2-40B4-BE49-F238E27FC236}">
                <a16:creationId xmlns:a16="http://schemas.microsoft.com/office/drawing/2014/main" id="{45FA7102-5127-EA61-B658-163B08CAB30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1254" y="4137856"/>
            <a:ext cx="4454723" cy="1856135"/>
          </a:xfrm>
          <a:prstGeom prst="rect">
            <a:avLst/>
          </a:prstGeom>
          <a:noFill/>
          <a:ln>
            <a:solidFill>
              <a:srgbClr val="0000FF"/>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D3876D7-56A1-21D0-9209-1BBA81F2C47B}"/>
              </a:ext>
            </a:extLst>
          </p:cNvPr>
          <p:cNvSpPr txBox="1"/>
          <p:nvPr/>
        </p:nvSpPr>
        <p:spPr>
          <a:xfrm>
            <a:off x="5893526" y="5494430"/>
            <a:ext cx="2069590" cy="389847"/>
          </a:xfrm>
          <a:prstGeom prst="rect">
            <a:avLst/>
          </a:prstGeom>
          <a:solidFill>
            <a:srgbClr val="FFFF00"/>
          </a:solidFill>
        </p:spPr>
        <p:txBody>
          <a:bodyPr wrap="square" rtlCol="0">
            <a:spAutoFit/>
          </a:bodyPr>
          <a:lstStyle>
            <a:defPPr>
              <a:defRPr lang="en-US"/>
            </a:defPPr>
          </a:lstStyle>
          <a:p>
            <a:r>
              <a:rPr lang="en-US" sz="1949" b="1" dirty="0"/>
              <a:t>Oval shape bolts</a:t>
            </a:r>
            <a:endParaRPr lang="en-IN" sz="1949" b="1" dirty="0"/>
          </a:p>
        </p:txBody>
      </p:sp>
      <p:cxnSp>
        <p:nvCxnSpPr>
          <p:cNvPr id="9" name="Straight Arrow Connector 8">
            <a:extLst>
              <a:ext uri="{FF2B5EF4-FFF2-40B4-BE49-F238E27FC236}">
                <a16:creationId xmlns:a16="http://schemas.microsoft.com/office/drawing/2014/main" id="{34948520-C7CF-A8FC-06E1-312615FE87A0}"/>
              </a:ext>
            </a:extLst>
          </p:cNvPr>
          <p:cNvCxnSpPr/>
          <p:nvPr/>
        </p:nvCxnSpPr>
        <p:spPr>
          <a:xfrm>
            <a:off x="3431005" y="5039461"/>
            <a:ext cx="2348010" cy="59396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B7941EA-6198-5890-FB51-8B6A1082F103}"/>
              </a:ext>
            </a:extLst>
          </p:cNvPr>
          <p:cNvCxnSpPr/>
          <p:nvPr/>
        </p:nvCxnSpPr>
        <p:spPr>
          <a:xfrm flipV="1">
            <a:off x="2680186" y="4343561"/>
            <a:ext cx="2747079" cy="445472"/>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985D2AE-3D9C-3348-9DE2-93080B408A19}"/>
              </a:ext>
            </a:extLst>
          </p:cNvPr>
          <p:cNvSpPr txBox="1"/>
          <p:nvPr/>
        </p:nvSpPr>
        <p:spPr>
          <a:xfrm>
            <a:off x="5610167" y="4137856"/>
            <a:ext cx="658928" cy="389847"/>
          </a:xfrm>
          <a:prstGeom prst="rect">
            <a:avLst/>
          </a:prstGeom>
          <a:solidFill>
            <a:srgbClr val="FFFF00"/>
          </a:solidFill>
        </p:spPr>
        <p:txBody>
          <a:bodyPr wrap="square" rtlCol="0">
            <a:spAutoFit/>
          </a:bodyPr>
          <a:lstStyle>
            <a:defPPr>
              <a:defRPr lang="en-US"/>
            </a:defPPr>
          </a:lstStyle>
          <a:p>
            <a:r>
              <a:rPr lang="en-US" sz="1949" b="1"/>
              <a:t>gap</a:t>
            </a:r>
            <a:endParaRPr lang="en-IN" sz="1949" b="1"/>
          </a:p>
        </p:txBody>
      </p:sp>
    </p:spTree>
    <p:extLst>
      <p:ext uri="{BB962C8B-B14F-4D97-AF65-F5344CB8AC3E}">
        <p14:creationId xmlns:p14="http://schemas.microsoft.com/office/powerpoint/2010/main" val="847432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8" grpId="0"/>
      <p:bldP spid="11"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458537-DBBA-F335-B859-C532DC62561A}"/>
              </a:ext>
            </a:extLst>
          </p:cNvPr>
          <p:cNvSpPr txBox="1"/>
          <p:nvPr/>
        </p:nvSpPr>
        <p:spPr>
          <a:xfrm>
            <a:off x="614495" y="1988384"/>
            <a:ext cx="9857793" cy="1900759"/>
          </a:xfrm>
          <a:prstGeom prst="rect">
            <a:avLst/>
          </a:prstGeom>
          <a:noFill/>
        </p:spPr>
        <p:txBody>
          <a:bodyPr wrap="square" lIns="75926" tIns="37964" rIns="75926" bIns="37964" rtlCol="0">
            <a:spAutoFit/>
          </a:bodyPr>
          <a:lstStyle>
            <a:defPPr>
              <a:defRPr lang="en-US"/>
            </a:defPPr>
          </a:lstStyle>
          <a:p>
            <a:pPr marL="428382" indent="-428382" algn="just">
              <a:lnSpc>
                <a:spcPct val="150000"/>
              </a:lnSpc>
              <a:buFont typeface="Wingdings" pitchFamily="2" charset="2"/>
              <a:buChar char="Ø"/>
              <a:tabLst>
                <a:tab pos="428382" algn="l"/>
              </a:tabLst>
            </a:pPr>
            <a:r>
              <a:rPr lang="en-US" sz="2728" b="1" dirty="0">
                <a:solidFill>
                  <a:schemeClr val="bg1"/>
                </a:solidFill>
                <a:ea typeface="Cambria Math" pitchFamily="18" charset="0"/>
                <a:sym typeface="Wingdings"/>
              </a:rPr>
              <a:t>To fix iron </a:t>
            </a:r>
            <a:r>
              <a:rPr lang="en-US" sz="2728" b="1" dirty="0" err="1">
                <a:solidFill>
                  <a:schemeClr val="bg1"/>
                </a:solidFill>
                <a:ea typeface="Cambria Math" pitchFamily="18" charset="0"/>
                <a:sym typeface="Wingdings"/>
              </a:rPr>
              <a:t>tyre</a:t>
            </a:r>
            <a:r>
              <a:rPr lang="en-US" sz="2728" b="1" dirty="0">
                <a:solidFill>
                  <a:schemeClr val="bg1"/>
                </a:solidFill>
                <a:ea typeface="Cambria Math" pitchFamily="18" charset="0"/>
                <a:sym typeface="Wingdings"/>
              </a:rPr>
              <a:t> onto the wooden rim of a cart wheel, the iron </a:t>
            </a:r>
            <a:r>
              <a:rPr lang="en-US" sz="2728" b="1" dirty="0" err="1">
                <a:solidFill>
                  <a:schemeClr val="bg1"/>
                </a:solidFill>
                <a:ea typeface="Cambria Math" pitchFamily="18" charset="0"/>
                <a:sym typeface="Wingdings"/>
              </a:rPr>
              <a:t>tyre</a:t>
            </a:r>
            <a:r>
              <a:rPr lang="en-US" sz="2728" b="1" dirty="0">
                <a:solidFill>
                  <a:schemeClr val="bg1"/>
                </a:solidFill>
                <a:ea typeface="Cambria Math" pitchFamily="18" charset="0"/>
                <a:sym typeface="Wingdings"/>
              </a:rPr>
              <a:t> is heated so that it slips onto the wooden rim. On cooling the iron </a:t>
            </a:r>
            <a:r>
              <a:rPr lang="en-US" sz="2728" b="1" dirty="0" err="1">
                <a:solidFill>
                  <a:schemeClr val="bg1"/>
                </a:solidFill>
                <a:ea typeface="Cambria Math" pitchFamily="18" charset="0"/>
                <a:sym typeface="Wingdings"/>
              </a:rPr>
              <a:t>tyre</a:t>
            </a:r>
            <a:r>
              <a:rPr lang="en-US" sz="2728" b="1" dirty="0">
                <a:solidFill>
                  <a:schemeClr val="bg1"/>
                </a:solidFill>
                <a:ea typeface="Cambria Math" pitchFamily="18" charset="0"/>
                <a:sym typeface="Wingdings"/>
              </a:rPr>
              <a:t> contracts and grips the wheel firmly.</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3082AF20-E794-5904-19DD-6E2408BEF9BF}"/>
              </a:ext>
            </a:extLst>
          </p:cNvPr>
          <p:cNvSpPr txBox="1"/>
          <p:nvPr/>
        </p:nvSpPr>
        <p:spPr>
          <a:xfrm>
            <a:off x="614495" y="833705"/>
            <a:ext cx="9934794"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Gaps are left along the length of cement roads to allow for expansion during summer.</a:t>
            </a:r>
            <a:endParaRPr lang="en-US" sz="2728" b="1" dirty="0">
              <a:solidFill>
                <a:schemeClr val="bg1"/>
              </a:solidFill>
              <a:ea typeface="Cambria Math" pitchFamily="18" charset="0"/>
            </a:endParaRPr>
          </a:p>
        </p:txBody>
      </p:sp>
      <p:sp>
        <p:nvSpPr>
          <p:cNvPr id="6" name="TextBox 5">
            <a:extLst>
              <a:ext uri="{FF2B5EF4-FFF2-40B4-BE49-F238E27FC236}">
                <a16:creationId xmlns:a16="http://schemas.microsoft.com/office/drawing/2014/main" id="{98EB38BD-613C-8DBE-7F00-9BD02FAA0970}"/>
              </a:ext>
            </a:extLst>
          </p:cNvPr>
          <p:cNvSpPr txBox="1"/>
          <p:nvPr/>
        </p:nvSpPr>
        <p:spPr>
          <a:xfrm>
            <a:off x="614495" y="4127485"/>
            <a:ext cx="9857792" cy="1900759"/>
          </a:xfrm>
          <a:prstGeom prst="rect">
            <a:avLst/>
          </a:prstGeom>
          <a:noFill/>
        </p:spPr>
        <p:txBody>
          <a:bodyPr wrap="square" lIns="75926" tIns="37964" rIns="75926" bIns="37964" rtlCol="0">
            <a:spAutoFit/>
          </a:bodyPr>
          <a:lstStyle>
            <a:defPPr>
              <a:defRPr lang="en-US"/>
            </a:defPPr>
          </a:lstStyle>
          <a:p>
            <a:pPr marL="428382" indent="-428382" algn="just">
              <a:lnSpc>
                <a:spcPct val="150000"/>
              </a:lnSpc>
              <a:buFont typeface="Wingdings" pitchFamily="2" charset="2"/>
              <a:buChar char="Ø"/>
              <a:tabLst>
                <a:tab pos="428382" algn="l"/>
              </a:tabLst>
            </a:pPr>
            <a:r>
              <a:rPr lang="en-US" sz="2728" b="1" dirty="0">
                <a:solidFill>
                  <a:schemeClr val="bg1"/>
                </a:solidFill>
                <a:ea typeface="Cambria Math" pitchFamily="18" charset="0"/>
                <a:sym typeface="Wingdings"/>
              </a:rPr>
              <a:t>Platinum wires are fused into glass without any risk of a crack developing since the coefficient of linear expansions of platinum and glass are same.</a:t>
            </a:r>
            <a:endParaRPr lang="en-US" sz="2728" b="1" dirty="0">
              <a:solidFill>
                <a:schemeClr val="bg1"/>
              </a:solidFill>
              <a:ea typeface="Cambria Math" pitchFamily="18" charset="0"/>
            </a:endParaRPr>
          </a:p>
        </p:txBody>
      </p:sp>
    </p:spTree>
    <p:extLst>
      <p:ext uri="{BB962C8B-B14F-4D97-AF65-F5344CB8AC3E}">
        <p14:creationId xmlns:p14="http://schemas.microsoft.com/office/powerpoint/2010/main" val="422970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8A306AC-B389-F361-49BC-0C3A8BA69203}"/>
              </a:ext>
            </a:extLst>
          </p:cNvPr>
          <p:cNvSpPr txBox="1"/>
          <p:nvPr/>
        </p:nvSpPr>
        <p:spPr>
          <a:xfrm>
            <a:off x="570600" y="713639"/>
            <a:ext cx="9969063" cy="1271035"/>
          </a:xfrm>
          <a:prstGeom prst="rect">
            <a:avLst/>
          </a:prstGeom>
          <a:noFill/>
        </p:spPr>
        <p:txBody>
          <a:bodyPr wrap="square" lIns="75926" tIns="37964" rIns="75926" bIns="37964" rtlCol="0">
            <a:spAutoFit/>
          </a:bodyPr>
          <a:lstStyle>
            <a:defPPr>
              <a:defRPr lang="en-US"/>
            </a:defPPr>
          </a:lstStyle>
          <a:p>
            <a:pPr marL="428382" indent="-428382" algn="just">
              <a:lnSpc>
                <a:spcPct val="150000"/>
              </a:lnSpc>
              <a:buFont typeface="Wingdings" pitchFamily="2" charset="2"/>
              <a:buChar char="Ø"/>
              <a:tabLst>
                <a:tab pos="428382" algn="l"/>
              </a:tabLst>
            </a:pPr>
            <a:r>
              <a:rPr lang="en-US" sz="2728" b="1" dirty="0">
                <a:solidFill>
                  <a:schemeClr val="bg1"/>
                </a:solidFill>
                <a:ea typeface="Cambria Math" pitchFamily="18" charset="0"/>
                <a:sym typeface="Wingdings"/>
              </a:rPr>
              <a:t>Wires between two electrical poles are loosely stretched to allow for contraction during winter season.</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53B3B847-EEA8-7DBD-936E-853100D62B3A}"/>
              </a:ext>
            </a:extLst>
          </p:cNvPr>
          <p:cNvSpPr txBox="1"/>
          <p:nvPr/>
        </p:nvSpPr>
        <p:spPr>
          <a:xfrm>
            <a:off x="831374" y="4579095"/>
            <a:ext cx="9708289" cy="1900759"/>
          </a:xfrm>
          <a:prstGeom prst="rect">
            <a:avLst/>
          </a:prstGeom>
          <a:noFill/>
        </p:spPr>
        <p:txBody>
          <a:bodyPr wrap="square" lIns="75926" tIns="37964" rIns="75926" bIns="37964" rtlCol="0">
            <a:spAutoFit/>
          </a:bodyPr>
          <a:lstStyle>
            <a:defPPr>
              <a:defRPr lang="en-US"/>
            </a:defPPr>
          </a:lstStyle>
          <a:p>
            <a:pPr marL="428382" indent="-428382" algn="just">
              <a:lnSpc>
                <a:spcPct val="150000"/>
              </a:lnSpc>
              <a:buFont typeface="Wingdings" pitchFamily="2" charset="2"/>
              <a:buChar char="Ø"/>
              <a:tabLst>
                <a:tab pos="428382" algn="l"/>
              </a:tabLst>
            </a:pPr>
            <a:r>
              <a:rPr lang="en-US" sz="2728" b="1" dirty="0">
                <a:solidFill>
                  <a:schemeClr val="bg1"/>
                </a:solidFill>
                <a:ea typeface="Cambria Math" pitchFamily="18" charset="0"/>
                <a:sym typeface="Wingdings"/>
              </a:rPr>
              <a:t>The expansion of steel is equal to that of concrete for same rise of temperature. Hence steel and concrete are used in the construction of buildings. </a:t>
            </a:r>
            <a:endParaRPr lang="en-US" sz="2728" b="1" dirty="0">
              <a:solidFill>
                <a:schemeClr val="bg1"/>
              </a:solidFill>
              <a:ea typeface="Cambria Math" pitchFamily="18" charset="0"/>
            </a:endParaRPr>
          </a:p>
        </p:txBody>
      </p:sp>
      <p:pic>
        <p:nvPicPr>
          <p:cNvPr id="6" name="Picture 5">
            <a:extLst>
              <a:ext uri="{FF2B5EF4-FFF2-40B4-BE49-F238E27FC236}">
                <a16:creationId xmlns:a16="http://schemas.microsoft.com/office/drawing/2014/main" id="{C44BC235-7E8F-DB67-D37E-F469EC33CF1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015144" y="2137249"/>
            <a:ext cx="5271423" cy="2289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9568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D52092-6CDB-B8E2-4C12-C951B9EADDD6}"/>
              </a:ext>
            </a:extLst>
          </p:cNvPr>
          <p:cNvSpPr txBox="1"/>
          <p:nvPr/>
        </p:nvSpPr>
        <p:spPr>
          <a:xfrm>
            <a:off x="521795" y="892813"/>
            <a:ext cx="9492423" cy="916337"/>
          </a:xfrm>
          <a:prstGeom prst="rect">
            <a:avLst/>
          </a:prstGeom>
          <a:noFill/>
        </p:spPr>
        <p:txBody>
          <a:bodyPr wrap="square" lIns="75926" tIns="37964" rIns="75926" bIns="37964" rtlCol="0">
            <a:spAutoFit/>
          </a:bodyPr>
          <a:lstStyle>
            <a:defPPr>
              <a:defRPr lang="en-US"/>
            </a:defPPr>
          </a:lstStyle>
          <a:p>
            <a:pPr marL="445450" indent="-445450" algn="just">
              <a:buFont typeface="Wingdings" pitchFamily="2" charset="2"/>
              <a:buChar char="Ø"/>
              <a:tabLst>
                <a:tab pos="428382" algn="l"/>
              </a:tabLst>
            </a:pPr>
            <a:r>
              <a:rPr lang="en-US" sz="2728" b="1" dirty="0">
                <a:solidFill>
                  <a:schemeClr val="bg1"/>
                </a:solidFill>
                <a:ea typeface="Cambria Math" pitchFamily="18" charset="0"/>
                <a:sym typeface="Wingdings"/>
              </a:rPr>
              <a:t>When hot water is taken in a glass tumbler it breaks due to uneven expansion.</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4B7C4A7B-374E-675F-7910-3DD723F9C64D}"/>
              </a:ext>
            </a:extLst>
          </p:cNvPr>
          <p:cNvSpPr txBox="1"/>
          <p:nvPr/>
        </p:nvSpPr>
        <p:spPr>
          <a:xfrm>
            <a:off x="521795" y="2401479"/>
            <a:ext cx="9492423" cy="916337"/>
          </a:xfrm>
          <a:prstGeom prst="rect">
            <a:avLst/>
          </a:prstGeom>
          <a:noFill/>
        </p:spPr>
        <p:txBody>
          <a:bodyPr wrap="square" lIns="75926" tIns="37964" rIns="75926" bIns="37964" rtlCol="0">
            <a:spAutoFit/>
          </a:bodyPr>
          <a:lstStyle>
            <a:defPPr>
              <a:defRPr lang="en-US"/>
            </a:defPPr>
          </a:lstStyle>
          <a:p>
            <a:pPr marL="445450" indent="-445450" algn="just">
              <a:buFont typeface="Wingdings" pitchFamily="2" charset="2"/>
              <a:buChar char="Ø"/>
              <a:tabLst>
                <a:tab pos="428382" algn="l"/>
              </a:tabLst>
            </a:pPr>
            <a:r>
              <a:rPr lang="en-US" sz="2728" b="1" dirty="0">
                <a:solidFill>
                  <a:schemeClr val="bg1"/>
                </a:solidFill>
                <a:ea typeface="Cambria Math" pitchFamily="18" charset="0"/>
                <a:sym typeface="Wingdings"/>
              </a:rPr>
              <a:t>When cold water drop falls on a hot chimney it breaks due to uneven contraction.</a:t>
            </a:r>
            <a:endParaRPr lang="en-US" sz="2728" b="1" dirty="0">
              <a:solidFill>
                <a:schemeClr val="bg1"/>
              </a:solidFill>
              <a:ea typeface="Cambria Math" pitchFamily="18" charset="0"/>
            </a:endParaRPr>
          </a:p>
        </p:txBody>
      </p:sp>
    </p:spTree>
    <p:extLst>
      <p:ext uri="{BB962C8B-B14F-4D97-AF65-F5344CB8AC3E}">
        <p14:creationId xmlns:p14="http://schemas.microsoft.com/office/powerpoint/2010/main" val="268044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34F4EE-FC42-C57D-A752-EF5C229277E3}"/>
              </a:ext>
            </a:extLst>
          </p:cNvPr>
          <p:cNvSpPr txBox="1"/>
          <p:nvPr/>
        </p:nvSpPr>
        <p:spPr>
          <a:xfrm>
            <a:off x="1039285" y="1067432"/>
            <a:ext cx="9086492" cy="3957174"/>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lnSpc>
                <a:spcPct val="150000"/>
              </a:lnSpc>
            </a:pPr>
            <a:r>
              <a:rPr lang="en-US" sz="5846"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BIMETALIC STRIP, MEASURING TAPE AND PENDULUM CLOCK</a:t>
            </a:r>
          </a:p>
        </p:txBody>
      </p:sp>
    </p:spTree>
    <p:extLst>
      <p:ext uri="{BB962C8B-B14F-4D97-AF65-F5344CB8AC3E}">
        <p14:creationId xmlns:p14="http://schemas.microsoft.com/office/powerpoint/2010/main" val="3809025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A918BE-F865-8813-53B1-E59B39FD89D8}"/>
              </a:ext>
            </a:extLst>
          </p:cNvPr>
          <p:cNvSpPr txBox="1"/>
          <p:nvPr/>
        </p:nvSpPr>
        <p:spPr>
          <a:xfrm>
            <a:off x="600005" y="887488"/>
            <a:ext cx="2479501" cy="496503"/>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Bimetallic strip:</a:t>
            </a:r>
          </a:p>
        </p:txBody>
      </p:sp>
      <p:sp>
        <p:nvSpPr>
          <p:cNvPr id="5" name="TextBox 4">
            <a:extLst>
              <a:ext uri="{FF2B5EF4-FFF2-40B4-BE49-F238E27FC236}">
                <a16:creationId xmlns:a16="http://schemas.microsoft.com/office/drawing/2014/main" id="{A69D2939-224B-F08B-B856-90D4121D06CA}"/>
              </a:ext>
            </a:extLst>
          </p:cNvPr>
          <p:cNvSpPr txBox="1"/>
          <p:nvPr/>
        </p:nvSpPr>
        <p:spPr>
          <a:xfrm>
            <a:off x="600005" y="1542027"/>
            <a:ext cx="10010040" cy="1271035"/>
          </a:xfrm>
          <a:prstGeom prst="rect">
            <a:avLst/>
          </a:prstGeom>
          <a:noFill/>
        </p:spPr>
        <p:txBody>
          <a:bodyPr wrap="square" lIns="75926" tIns="37964" rIns="75926" bIns="37964" rtlCol="0">
            <a:spAutoFit/>
          </a:bodyPr>
          <a:lstStyle>
            <a:defPPr>
              <a:defRPr lang="en-US"/>
            </a:defPPr>
          </a:lstStyle>
          <a:p>
            <a:pPr algn="just">
              <a:lnSpc>
                <a:spcPct val="150000"/>
              </a:lnSpc>
            </a:pPr>
            <a:r>
              <a:rPr lang="en-US" sz="2728" b="1" dirty="0">
                <a:solidFill>
                  <a:schemeClr val="bg1"/>
                </a:solidFill>
                <a:ea typeface="Cambria Math" pitchFamily="18" charset="0"/>
              </a:rPr>
              <a:t>A bimetallic strip consists of two strips made of two different metals with different coefficients of expansion riveted together.</a:t>
            </a:r>
          </a:p>
        </p:txBody>
      </p:sp>
      <p:sp>
        <p:nvSpPr>
          <p:cNvPr id="6" name="TextBox 5">
            <a:extLst>
              <a:ext uri="{FF2B5EF4-FFF2-40B4-BE49-F238E27FC236}">
                <a16:creationId xmlns:a16="http://schemas.microsoft.com/office/drawing/2014/main" id="{5F2A8DF6-9B67-93C6-B671-59A86FC3DDBD}"/>
              </a:ext>
            </a:extLst>
          </p:cNvPr>
          <p:cNvSpPr txBox="1"/>
          <p:nvPr/>
        </p:nvSpPr>
        <p:spPr>
          <a:xfrm>
            <a:off x="521795" y="3323240"/>
            <a:ext cx="10088250" cy="1271035"/>
          </a:xfrm>
          <a:prstGeom prst="rect">
            <a:avLst/>
          </a:prstGeom>
          <a:noFill/>
        </p:spPr>
        <p:txBody>
          <a:bodyPr wrap="square" lIns="75926" tIns="37964" rIns="75926" bIns="37964" rtlCol="0">
            <a:spAutoFit/>
          </a:bodyPr>
          <a:lstStyle>
            <a:defPPr>
              <a:defRPr lang="en-US"/>
            </a:defPPr>
          </a:lstStyle>
          <a:p>
            <a:pPr marL="428382" indent="-428382" algn="just">
              <a:lnSpc>
                <a:spcPct val="150000"/>
              </a:lnSpc>
              <a:buFont typeface="Wingdings" pitchFamily="2" charset="2"/>
              <a:buChar char="Ø"/>
              <a:tabLst>
                <a:tab pos="428382" algn="l"/>
              </a:tabLst>
            </a:pPr>
            <a:r>
              <a:rPr lang="en-US" sz="2728" b="1" dirty="0">
                <a:solidFill>
                  <a:schemeClr val="bg1"/>
                </a:solidFill>
                <a:ea typeface="Cambria Math" pitchFamily="18" charset="0"/>
                <a:sym typeface="Wingdings"/>
              </a:rPr>
              <a:t>It works on the principle of different metals expand differently for the same rise of temperature.</a:t>
            </a:r>
            <a:endParaRPr lang="en-US" sz="2728" b="1" dirty="0">
              <a:solidFill>
                <a:schemeClr val="bg1"/>
              </a:solidFill>
              <a:ea typeface="Cambria Math" pitchFamily="18" charset="0"/>
            </a:endParaRPr>
          </a:p>
        </p:txBody>
      </p:sp>
      <p:pic>
        <p:nvPicPr>
          <p:cNvPr id="7" name="Picture 2" descr="D:\TAT\ther images)\bimetallic strip.gif">
            <a:extLst>
              <a:ext uri="{FF2B5EF4-FFF2-40B4-BE49-F238E27FC236}">
                <a16:creationId xmlns:a16="http://schemas.microsoft.com/office/drawing/2014/main" id="{2ABE0970-FAE8-8F43-1358-A61AE6E875C9}"/>
              </a:ext>
            </a:extLst>
          </p:cNvPr>
          <p:cNvPicPr>
            <a:picLocks noChangeAspect="1" noChangeArrowheads="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bwMode="auto">
          <a:xfrm>
            <a:off x="3099600" y="4704006"/>
            <a:ext cx="4502433" cy="1829518"/>
          </a:xfrm>
          <a:prstGeom prst="rect">
            <a:avLst/>
          </a:prstGeom>
          <a:noFill/>
          <a:ln w="28575">
            <a:solidFill>
              <a:srgbClr val="FF3399"/>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86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AB2E7DA-9432-A63D-46E3-B08E81B0270D}"/>
              </a:ext>
            </a:extLst>
          </p:cNvPr>
          <p:cNvSpPr txBox="1"/>
          <p:nvPr/>
        </p:nvSpPr>
        <p:spPr>
          <a:xfrm>
            <a:off x="351810" y="5138529"/>
            <a:ext cx="9889470"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Bimetallic strip is made by riveting two metal strips, usually one of it is brass and the other is steel. </a:t>
            </a:r>
            <a:endParaRPr lang="en-US" sz="2728" b="1" dirty="0">
              <a:solidFill>
                <a:schemeClr val="bg1"/>
              </a:solidFill>
              <a:ea typeface="Cambria Math" pitchFamily="18" charset="0"/>
            </a:endParaRPr>
          </a:p>
        </p:txBody>
      </p:sp>
      <p:pic>
        <p:nvPicPr>
          <p:cNvPr id="5" name="Picture 3" descr="D:\TAT\ther images)\bimetallic-strip-thermostat-i6.jpg">
            <a:extLst>
              <a:ext uri="{FF2B5EF4-FFF2-40B4-BE49-F238E27FC236}">
                <a16:creationId xmlns:a16="http://schemas.microsoft.com/office/drawing/2014/main" id="{10DBE4D2-69D6-E285-942D-8D4C93699B1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23295" y="2722602"/>
            <a:ext cx="4450155" cy="2299419"/>
          </a:xfrm>
          <a:prstGeom prst="rect">
            <a:avLst/>
          </a:prstGeom>
          <a:noFill/>
          <a:ln w="28575">
            <a:solidFill>
              <a:srgbClr val="7030A0"/>
            </a:solidFill>
          </a:ln>
          <a:extLst>
            <a:ext uri="{909E8E84-426E-40DD-AFC4-6F175D3DCCD1}">
              <a14:hiddenFill xmlns:a14="http://schemas.microsoft.com/office/drawing/2010/main">
                <a:solidFill>
                  <a:srgbClr val="FFFFFF"/>
                </a:solidFill>
              </a14:hiddenFill>
            </a:ext>
          </a:extLst>
        </p:spPr>
      </p:pic>
      <p:pic>
        <p:nvPicPr>
          <p:cNvPr id="6" name="Picture 4" descr="D:\TAT\ther images)\Walker4e.f.16-05.png">
            <a:extLst>
              <a:ext uri="{FF2B5EF4-FFF2-40B4-BE49-F238E27FC236}">
                <a16:creationId xmlns:a16="http://schemas.microsoft.com/office/drawing/2014/main" id="{C1241D16-D16F-3E47-5E2D-2C203975A46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5267" y="817792"/>
            <a:ext cx="6160169" cy="1904810"/>
          </a:xfrm>
          <a:prstGeom prst="rect">
            <a:avLst/>
          </a:prstGeom>
          <a:noFill/>
          <a:ln w="28575">
            <a:solidFill>
              <a:srgbClr val="FF3399"/>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979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TAT\ther images)\ch2b.jpg">
            <a:extLst>
              <a:ext uri="{FF2B5EF4-FFF2-40B4-BE49-F238E27FC236}">
                <a16:creationId xmlns:a16="http://schemas.microsoft.com/office/drawing/2014/main" id="{E7BE79F0-3EEE-651E-BF9D-26269887B0F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25024" y="3547700"/>
            <a:ext cx="6009966" cy="20439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E76190C-C681-C065-D919-4EA5BCA8FE6A}"/>
              </a:ext>
            </a:extLst>
          </p:cNvPr>
          <p:cNvSpPr txBox="1"/>
          <p:nvPr/>
        </p:nvSpPr>
        <p:spPr>
          <a:xfrm>
            <a:off x="1479711" y="6002701"/>
            <a:ext cx="7647274" cy="496503"/>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latin typeface="+mn-lt"/>
                <a:ea typeface="Cambria Math" pitchFamily="18" charset="0"/>
              </a:rPr>
              <a:t>A bimetallic strip is used in a circuit of an fire alarm. </a:t>
            </a:r>
          </a:p>
        </p:txBody>
      </p:sp>
      <p:sp>
        <p:nvSpPr>
          <p:cNvPr id="6" name="TextBox 5">
            <a:extLst>
              <a:ext uri="{FF2B5EF4-FFF2-40B4-BE49-F238E27FC236}">
                <a16:creationId xmlns:a16="http://schemas.microsoft.com/office/drawing/2014/main" id="{900AC9D7-84B3-A36A-B1F6-2CF8D8384BCE}"/>
              </a:ext>
            </a:extLst>
          </p:cNvPr>
          <p:cNvSpPr txBox="1"/>
          <p:nvPr/>
        </p:nvSpPr>
        <p:spPr>
          <a:xfrm>
            <a:off x="519717" y="887489"/>
            <a:ext cx="1030526"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8382" indent="-428382" algn="just">
              <a:tabLst>
                <a:tab pos="428382" algn="l"/>
              </a:tabLst>
            </a:pPr>
            <a:r>
              <a:rPr lang="en-US" sz="2728" b="1" dirty="0">
                <a:solidFill>
                  <a:schemeClr val="tx1"/>
                </a:solidFill>
                <a:latin typeface="+mn-lt"/>
                <a:ea typeface="Cambria Math" pitchFamily="18" charset="0"/>
              </a:rPr>
              <a:t>Uses:</a:t>
            </a:r>
          </a:p>
        </p:txBody>
      </p:sp>
      <p:sp>
        <p:nvSpPr>
          <p:cNvPr id="7" name="TextBox 6">
            <a:extLst>
              <a:ext uri="{FF2B5EF4-FFF2-40B4-BE49-F238E27FC236}">
                <a16:creationId xmlns:a16="http://schemas.microsoft.com/office/drawing/2014/main" id="{40C94A25-A243-86CF-90E4-0E51B52C354F}"/>
              </a:ext>
            </a:extLst>
          </p:cNvPr>
          <p:cNvSpPr txBox="1"/>
          <p:nvPr/>
        </p:nvSpPr>
        <p:spPr>
          <a:xfrm>
            <a:off x="1777435" y="902211"/>
            <a:ext cx="7051827" cy="496503"/>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rPr>
              <a:t>For continuous recording of temperature</a:t>
            </a:r>
          </a:p>
        </p:txBody>
      </p:sp>
      <p:sp>
        <p:nvSpPr>
          <p:cNvPr id="8" name="TextBox 7">
            <a:extLst>
              <a:ext uri="{FF2B5EF4-FFF2-40B4-BE49-F238E27FC236}">
                <a16:creationId xmlns:a16="http://schemas.microsoft.com/office/drawing/2014/main" id="{D2F85C7E-5A59-460D-8926-064B563C0F8A}"/>
              </a:ext>
            </a:extLst>
          </p:cNvPr>
          <p:cNvSpPr txBox="1"/>
          <p:nvPr/>
        </p:nvSpPr>
        <p:spPr>
          <a:xfrm>
            <a:off x="1777434" y="1533902"/>
            <a:ext cx="7809873"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rPr>
              <a:t>As a thermostat to control the temperature of a body(in refrigerator, iron box) .</a:t>
            </a:r>
          </a:p>
        </p:txBody>
      </p:sp>
      <p:sp>
        <p:nvSpPr>
          <p:cNvPr id="9" name="TextBox 8">
            <a:extLst>
              <a:ext uri="{FF2B5EF4-FFF2-40B4-BE49-F238E27FC236}">
                <a16:creationId xmlns:a16="http://schemas.microsoft.com/office/drawing/2014/main" id="{EE98EEAA-5281-B3AD-2C68-8440BEB6DABC}"/>
              </a:ext>
            </a:extLst>
          </p:cNvPr>
          <p:cNvSpPr txBox="1"/>
          <p:nvPr/>
        </p:nvSpPr>
        <p:spPr>
          <a:xfrm>
            <a:off x="1777435" y="2622067"/>
            <a:ext cx="2895570" cy="496503"/>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rPr>
              <a:t>As a fire alarm.</a:t>
            </a:r>
          </a:p>
        </p:txBody>
      </p:sp>
    </p:spTree>
    <p:extLst>
      <p:ext uri="{BB962C8B-B14F-4D97-AF65-F5344CB8AC3E}">
        <p14:creationId xmlns:p14="http://schemas.microsoft.com/office/powerpoint/2010/main" val="3915421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iterate type="lt">
                                    <p:tmPct val="10000"/>
                                  </p:iterate>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B61697B-115B-A1EC-B26B-B28BD93B236F}"/>
              </a:ext>
            </a:extLst>
          </p:cNvPr>
          <p:cNvGrpSpPr/>
          <p:nvPr/>
        </p:nvGrpSpPr>
        <p:grpSpPr>
          <a:xfrm>
            <a:off x="644648" y="1430810"/>
            <a:ext cx="2263059" cy="502317"/>
            <a:chOff x="661621" y="2170509"/>
            <a:chExt cx="2322637" cy="515541"/>
          </a:xfrm>
        </p:grpSpPr>
        <p:cxnSp>
          <p:nvCxnSpPr>
            <p:cNvPr id="26" name="Straight Connector 25">
              <a:extLst>
                <a:ext uri="{FF2B5EF4-FFF2-40B4-BE49-F238E27FC236}">
                  <a16:creationId xmlns:a16="http://schemas.microsoft.com/office/drawing/2014/main" id="{DCF58532-FD15-9C19-772C-1ADDEB6CE62C}"/>
                </a:ext>
              </a:extLst>
            </p:cNvPr>
            <p:cNvCxnSpPr/>
            <p:nvPr/>
          </p:nvCxnSpPr>
          <p:spPr>
            <a:xfrm>
              <a:off x="662354" y="2170509"/>
              <a:ext cx="2321169" cy="1191"/>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7511BD5-52F7-01B2-9A8C-61B0D88A3DA0}"/>
                </a:ext>
              </a:extLst>
            </p:cNvPr>
            <p:cNvCxnSpPr/>
            <p:nvPr/>
          </p:nvCxnSpPr>
          <p:spPr>
            <a:xfrm rot="5400000">
              <a:off x="404813" y="2427318"/>
              <a:ext cx="514350" cy="733"/>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B9FAA8B-F896-C097-2A5F-53D11A16F562}"/>
                </a:ext>
              </a:extLst>
            </p:cNvPr>
            <p:cNvCxnSpPr/>
            <p:nvPr/>
          </p:nvCxnSpPr>
          <p:spPr>
            <a:xfrm>
              <a:off x="662354" y="2684859"/>
              <a:ext cx="2321169" cy="1191"/>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CEA13BA-1D84-CBB5-260C-3B113FA8E8EA}"/>
                </a:ext>
              </a:extLst>
            </p:cNvPr>
            <p:cNvCxnSpPr/>
            <p:nvPr/>
          </p:nvCxnSpPr>
          <p:spPr>
            <a:xfrm rot="5400000">
              <a:off x="2726349" y="2427546"/>
              <a:ext cx="514351" cy="1466"/>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30" name="Straight Arrow Connector 29">
            <a:extLst>
              <a:ext uri="{FF2B5EF4-FFF2-40B4-BE49-F238E27FC236}">
                <a16:creationId xmlns:a16="http://schemas.microsoft.com/office/drawing/2014/main" id="{0C026EA1-47E9-4DC5-CBC1-864C84BFA7F2}"/>
              </a:ext>
            </a:extLst>
          </p:cNvPr>
          <p:cNvCxnSpPr/>
          <p:nvPr/>
        </p:nvCxnSpPr>
        <p:spPr>
          <a:xfrm flipV="1">
            <a:off x="1276538" y="1109707"/>
            <a:ext cx="479739" cy="2784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43936C97-B61D-85EA-1866-A590B726F1D5}"/>
              </a:ext>
            </a:extLst>
          </p:cNvPr>
          <p:cNvSpPr txBox="1"/>
          <p:nvPr/>
        </p:nvSpPr>
        <p:spPr>
          <a:xfrm>
            <a:off x="1952517" y="744321"/>
            <a:ext cx="934575" cy="496503"/>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rgbClr val="FF0000"/>
                </a:solidFill>
                <a:ea typeface="Cambria Math" pitchFamily="18" charset="0"/>
              </a:rPr>
              <a:t>Steel</a:t>
            </a:r>
          </a:p>
        </p:txBody>
      </p:sp>
      <p:sp>
        <p:nvSpPr>
          <p:cNvPr id="32" name="TextBox 31">
            <a:extLst>
              <a:ext uri="{FF2B5EF4-FFF2-40B4-BE49-F238E27FC236}">
                <a16:creationId xmlns:a16="http://schemas.microsoft.com/office/drawing/2014/main" id="{C6978A38-9CB7-201E-B434-50D08901A824}"/>
              </a:ext>
            </a:extLst>
          </p:cNvPr>
          <p:cNvSpPr txBox="1"/>
          <p:nvPr/>
        </p:nvSpPr>
        <p:spPr>
          <a:xfrm>
            <a:off x="155131" y="2729887"/>
            <a:ext cx="3054767" cy="496503"/>
          </a:xfrm>
          <a:prstGeom prst="rect">
            <a:avLst/>
          </a:prstGeom>
        </p:spPr>
        <p:style>
          <a:lnRef idx="0">
            <a:schemeClr val="accent4"/>
          </a:lnRef>
          <a:fillRef idx="3">
            <a:schemeClr val="accent4"/>
          </a:fillRef>
          <a:effectRef idx="3">
            <a:schemeClr val="accent4"/>
          </a:effectRef>
          <a:fontRef idx="minor">
            <a:schemeClr val="lt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marL="428382" indent="-428382" algn="just">
              <a:tabLst>
                <a:tab pos="428382" algn="l"/>
              </a:tabLst>
            </a:pPr>
            <a:r>
              <a:rPr lang="en-US" sz="2728" b="1" dirty="0">
                <a:latin typeface="+mn-lt"/>
                <a:ea typeface="Cambria Math" pitchFamily="18" charset="0"/>
              </a:rPr>
              <a:t>Room temperature</a:t>
            </a:r>
          </a:p>
        </p:txBody>
      </p:sp>
      <p:sp>
        <p:nvSpPr>
          <p:cNvPr id="33" name="Block Arc 32">
            <a:extLst>
              <a:ext uri="{FF2B5EF4-FFF2-40B4-BE49-F238E27FC236}">
                <a16:creationId xmlns:a16="http://schemas.microsoft.com/office/drawing/2014/main" id="{30818A9B-1177-924C-B398-089CD786CEDD}"/>
              </a:ext>
            </a:extLst>
          </p:cNvPr>
          <p:cNvSpPr/>
          <p:nvPr/>
        </p:nvSpPr>
        <p:spPr>
          <a:xfrm rot="10800000">
            <a:off x="1084091" y="3295959"/>
            <a:ext cx="2056026" cy="1447785"/>
          </a:xfrm>
          <a:prstGeom prst="blockArc">
            <a:avLst/>
          </a:pr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75926" tIns="37964" rIns="75926" bIns="37964"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endParaRPr lang="en-US" sz="1754" b="1">
              <a:solidFill>
                <a:schemeClr val="tx1"/>
              </a:solidFill>
              <a:latin typeface="Bookman Old Style" panose="02050604050505020204" pitchFamily="18" charset="0"/>
            </a:endParaRPr>
          </a:p>
        </p:txBody>
      </p:sp>
      <p:cxnSp>
        <p:nvCxnSpPr>
          <p:cNvPr id="34" name="Straight Connector 33">
            <a:extLst>
              <a:ext uri="{FF2B5EF4-FFF2-40B4-BE49-F238E27FC236}">
                <a16:creationId xmlns:a16="http://schemas.microsoft.com/office/drawing/2014/main" id="{8F6C7991-7166-B0FD-A4DB-F9F3A04222BF}"/>
              </a:ext>
            </a:extLst>
          </p:cNvPr>
          <p:cNvCxnSpPr/>
          <p:nvPr/>
        </p:nvCxnSpPr>
        <p:spPr>
          <a:xfrm>
            <a:off x="625463" y="1695114"/>
            <a:ext cx="2261629" cy="1160"/>
          </a:xfrm>
          <a:prstGeom prst="line">
            <a:avLst/>
          </a:prstGeom>
          <a:ln w="38100">
            <a:solidFill>
              <a:srgbClr val="0000FF"/>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05495F19-E165-FE2E-8F01-ED1EE4E4BEFA}"/>
              </a:ext>
            </a:extLst>
          </p:cNvPr>
          <p:cNvCxnSpPr/>
          <p:nvPr/>
        </p:nvCxnSpPr>
        <p:spPr>
          <a:xfrm flipH="1" flipV="1">
            <a:off x="5282015" y="4075278"/>
            <a:ext cx="330211" cy="15905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74CE62D1-03DF-DD35-6C47-A6F737DFC472}"/>
              </a:ext>
            </a:extLst>
          </p:cNvPr>
          <p:cNvSpPr txBox="1"/>
          <p:nvPr/>
        </p:nvSpPr>
        <p:spPr>
          <a:xfrm>
            <a:off x="4577145" y="3575731"/>
            <a:ext cx="869976" cy="496503"/>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rgbClr val="7030A0"/>
                </a:solidFill>
                <a:ea typeface="Cambria Math" pitchFamily="18" charset="0"/>
              </a:rPr>
              <a:t>Steel</a:t>
            </a:r>
          </a:p>
        </p:txBody>
      </p:sp>
      <p:cxnSp>
        <p:nvCxnSpPr>
          <p:cNvPr id="37" name="Straight Arrow Connector 36">
            <a:extLst>
              <a:ext uri="{FF2B5EF4-FFF2-40B4-BE49-F238E27FC236}">
                <a16:creationId xmlns:a16="http://schemas.microsoft.com/office/drawing/2014/main" id="{E31925DC-20BF-F7D7-2EEB-258809CFF44F}"/>
              </a:ext>
            </a:extLst>
          </p:cNvPr>
          <p:cNvCxnSpPr/>
          <p:nvPr/>
        </p:nvCxnSpPr>
        <p:spPr>
          <a:xfrm rot="16200000" flipH="1">
            <a:off x="5546495" y="4711001"/>
            <a:ext cx="445472" cy="342671"/>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C44F23C4-9250-94A3-11F6-9950829B60D5}"/>
              </a:ext>
            </a:extLst>
          </p:cNvPr>
          <p:cNvSpPr txBox="1"/>
          <p:nvPr/>
        </p:nvSpPr>
        <p:spPr>
          <a:xfrm>
            <a:off x="5902508" y="5877213"/>
            <a:ext cx="3096033" cy="49650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marL="428382" indent="-428382" algn="just">
              <a:tabLst>
                <a:tab pos="428382" algn="l"/>
              </a:tabLst>
            </a:pPr>
            <a:r>
              <a:rPr lang="en-US" sz="2728" b="1" dirty="0">
                <a:latin typeface="+mn-lt"/>
                <a:ea typeface="Cambria Math" pitchFamily="18" charset="0"/>
              </a:rPr>
              <a:t>Lower temperature</a:t>
            </a:r>
          </a:p>
        </p:txBody>
      </p:sp>
      <p:sp>
        <p:nvSpPr>
          <p:cNvPr id="39" name="Block Arc 38">
            <a:extLst>
              <a:ext uri="{FF2B5EF4-FFF2-40B4-BE49-F238E27FC236}">
                <a16:creationId xmlns:a16="http://schemas.microsoft.com/office/drawing/2014/main" id="{806DBF32-A3AF-B4DD-F53D-8FE80CE97EB5}"/>
              </a:ext>
            </a:extLst>
          </p:cNvPr>
          <p:cNvSpPr/>
          <p:nvPr/>
        </p:nvSpPr>
        <p:spPr>
          <a:xfrm>
            <a:off x="4816504" y="4240423"/>
            <a:ext cx="2056026" cy="1447785"/>
          </a:xfrm>
          <a:prstGeom prst="blockArc">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5926" tIns="37964" rIns="75926" bIns="37964"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endParaRPr lang="en-US" sz="1754" b="1">
              <a:solidFill>
                <a:schemeClr val="tx1"/>
              </a:solidFill>
              <a:latin typeface="Bookman Old Style" panose="02050604050505020204" pitchFamily="18" charset="0"/>
            </a:endParaRPr>
          </a:p>
        </p:txBody>
      </p:sp>
      <p:cxnSp>
        <p:nvCxnSpPr>
          <p:cNvPr id="40" name="Straight Arrow Connector 39">
            <a:extLst>
              <a:ext uri="{FF2B5EF4-FFF2-40B4-BE49-F238E27FC236}">
                <a16:creationId xmlns:a16="http://schemas.microsoft.com/office/drawing/2014/main" id="{4F6ED948-2379-1E6A-5222-35EFDE159AE5}"/>
              </a:ext>
            </a:extLst>
          </p:cNvPr>
          <p:cNvCxnSpPr/>
          <p:nvPr/>
        </p:nvCxnSpPr>
        <p:spPr>
          <a:xfrm rot="5400000" flipH="1" flipV="1">
            <a:off x="1563160" y="3940492"/>
            <a:ext cx="444312" cy="205602"/>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896C5DA8-0D47-C05E-0387-CA0890139DCB}"/>
              </a:ext>
            </a:extLst>
          </p:cNvPr>
          <p:cNvSpPr txBox="1"/>
          <p:nvPr/>
        </p:nvSpPr>
        <p:spPr>
          <a:xfrm>
            <a:off x="1917476" y="3375986"/>
            <a:ext cx="1085128" cy="496503"/>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chemeClr val="bg1"/>
                </a:solidFill>
                <a:ea typeface="Cambria Math" pitchFamily="18" charset="0"/>
              </a:rPr>
              <a:t>Steel</a:t>
            </a:r>
          </a:p>
        </p:txBody>
      </p:sp>
      <p:cxnSp>
        <p:nvCxnSpPr>
          <p:cNvPr id="42" name="Straight Arrow Connector 41">
            <a:extLst>
              <a:ext uri="{FF2B5EF4-FFF2-40B4-BE49-F238E27FC236}">
                <a16:creationId xmlns:a16="http://schemas.microsoft.com/office/drawing/2014/main" id="{5E529FD4-B959-84F6-9D9D-1285C873A519}"/>
              </a:ext>
            </a:extLst>
          </p:cNvPr>
          <p:cNvCxnSpPr/>
          <p:nvPr/>
        </p:nvCxnSpPr>
        <p:spPr>
          <a:xfrm rot="16200000" flipH="1">
            <a:off x="2283409" y="4856365"/>
            <a:ext cx="445472" cy="342671"/>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DE824DDD-EB7A-FBFA-0E0D-6EEE0E8C1BEB}"/>
              </a:ext>
            </a:extLst>
          </p:cNvPr>
          <p:cNvSpPr txBox="1"/>
          <p:nvPr/>
        </p:nvSpPr>
        <p:spPr>
          <a:xfrm>
            <a:off x="2462071" y="5311657"/>
            <a:ext cx="1345762" cy="496503"/>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chemeClr val="bg1"/>
                </a:solidFill>
                <a:ea typeface="Cambria Math" pitchFamily="18" charset="0"/>
              </a:rPr>
              <a:t>Brass</a:t>
            </a:r>
          </a:p>
        </p:txBody>
      </p:sp>
      <p:sp>
        <p:nvSpPr>
          <p:cNvPr id="44" name="TextBox 43">
            <a:extLst>
              <a:ext uri="{FF2B5EF4-FFF2-40B4-BE49-F238E27FC236}">
                <a16:creationId xmlns:a16="http://schemas.microsoft.com/office/drawing/2014/main" id="{72BD12BE-2740-7545-00E7-6F127DD4B5F4}"/>
              </a:ext>
            </a:extLst>
          </p:cNvPr>
          <p:cNvSpPr txBox="1"/>
          <p:nvPr/>
        </p:nvSpPr>
        <p:spPr>
          <a:xfrm>
            <a:off x="868214" y="5839076"/>
            <a:ext cx="3275863" cy="49650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3">
            <a:schemeClr val="accent4"/>
          </a:fillRef>
          <a:effectRef idx="2">
            <a:schemeClr val="accent4"/>
          </a:effectRef>
          <a:fontRef idx="minor">
            <a:schemeClr val="lt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marL="428382" indent="-428382" algn="just">
              <a:tabLst>
                <a:tab pos="428382" algn="l"/>
              </a:tabLst>
            </a:pPr>
            <a:r>
              <a:rPr lang="en-US" sz="2728" b="1" dirty="0">
                <a:latin typeface="+mn-lt"/>
                <a:ea typeface="Cambria Math" pitchFamily="18" charset="0"/>
              </a:rPr>
              <a:t>Higher temperature</a:t>
            </a:r>
          </a:p>
        </p:txBody>
      </p:sp>
      <p:sp>
        <p:nvSpPr>
          <p:cNvPr id="45" name="Cloud 44">
            <a:extLst>
              <a:ext uri="{FF2B5EF4-FFF2-40B4-BE49-F238E27FC236}">
                <a16:creationId xmlns:a16="http://schemas.microsoft.com/office/drawing/2014/main" id="{BE994CDC-59AB-5BF3-3378-F8B4052EA3C2}"/>
              </a:ext>
            </a:extLst>
          </p:cNvPr>
          <p:cNvSpPr/>
          <p:nvPr/>
        </p:nvSpPr>
        <p:spPr>
          <a:xfrm>
            <a:off x="5174982" y="153036"/>
            <a:ext cx="5546595" cy="3726273"/>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When bimetallic strip is heated brass expands more than steel, so the bimetallic strip bends with the brass on the outer  side.</a:t>
            </a:r>
          </a:p>
        </p:txBody>
      </p:sp>
      <p:sp>
        <p:nvSpPr>
          <p:cNvPr id="46" name="Cloud 45">
            <a:extLst>
              <a:ext uri="{FF2B5EF4-FFF2-40B4-BE49-F238E27FC236}">
                <a16:creationId xmlns:a16="http://schemas.microsoft.com/office/drawing/2014/main" id="{A8730391-C616-BC73-CDF9-AD2F6ACE9E83}"/>
              </a:ext>
            </a:extLst>
          </p:cNvPr>
          <p:cNvSpPr/>
          <p:nvPr/>
        </p:nvSpPr>
        <p:spPr>
          <a:xfrm>
            <a:off x="6778866" y="3607187"/>
            <a:ext cx="5249616" cy="3286500"/>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When a bimetallic strip is cooled, brass contracts more than steel. So bimetallic strip bends with brass on the inner side</a:t>
            </a:r>
          </a:p>
        </p:txBody>
      </p:sp>
      <p:cxnSp>
        <p:nvCxnSpPr>
          <p:cNvPr id="47" name="Straight Arrow Connector 46">
            <a:extLst>
              <a:ext uri="{FF2B5EF4-FFF2-40B4-BE49-F238E27FC236}">
                <a16:creationId xmlns:a16="http://schemas.microsoft.com/office/drawing/2014/main" id="{79D8DF98-DAEF-0BA4-21DF-86DA8195F30F}"/>
              </a:ext>
            </a:extLst>
          </p:cNvPr>
          <p:cNvCxnSpPr/>
          <p:nvPr/>
        </p:nvCxnSpPr>
        <p:spPr>
          <a:xfrm>
            <a:off x="2036362" y="1998295"/>
            <a:ext cx="342671" cy="22273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4123B12D-59A7-4932-6DAE-99871C15C780}"/>
              </a:ext>
            </a:extLst>
          </p:cNvPr>
          <p:cNvSpPr txBox="1"/>
          <p:nvPr/>
        </p:nvSpPr>
        <p:spPr>
          <a:xfrm>
            <a:off x="2289584" y="2217083"/>
            <a:ext cx="1167602" cy="496503"/>
          </a:xfrm>
          <a:prstGeom prst="rect">
            <a:avLst/>
          </a:prstGeom>
          <a:noFill/>
        </p:spPr>
        <p:txBody>
          <a:bodyPr wrap="square" lIns="75926" tIns="37964" rIns="75926" bIns="37964" rtlCol="0">
            <a:spAutoFit/>
          </a:bodyPr>
          <a:lstStyle>
            <a:defPPr>
              <a:defRPr lang="en-US"/>
            </a:defPPr>
          </a:lstStyle>
          <a:p>
            <a:pPr marL="428382" indent="-428382" algn="ctr">
              <a:tabLst>
                <a:tab pos="428382" algn="l"/>
              </a:tabLst>
            </a:pPr>
            <a:r>
              <a:rPr lang="en-US" sz="2728" b="1" dirty="0">
                <a:solidFill>
                  <a:srgbClr val="FF0000"/>
                </a:solidFill>
                <a:ea typeface="Cambria Math" pitchFamily="18" charset="0"/>
              </a:rPr>
              <a:t>Brass</a:t>
            </a:r>
          </a:p>
        </p:txBody>
      </p:sp>
      <p:sp>
        <p:nvSpPr>
          <p:cNvPr id="2" name="TextBox 1">
            <a:extLst>
              <a:ext uri="{FF2B5EF4-FFF2-40B4-BE49-F238E27FC236}">
                <a16:creationId xmlns:a16="http://schemas.microsoft.com/office/drawing/2014/main" id="{A2171AEF-5C65-4088-FAC6-2E4AEDCD4C63}"/>
              </a:ext>
            </a:extLst>
          </p:cNvPr>
          <p:cNvSpPr txBox="1"/>
          <p:nvPr/>
        </p:nvSpPr>
        <p:spPr>
          <a:xfrm>
            <a:off x="5593326" y="5167767"/>
            <a:ext cx="1345762" cy="496503"/>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rgbClr val="7030A0"/>
                </a:solidFill>
                <a:ea typeface="Cambria Math" pitchFamily="18" charset="0"/>
              </a:rPr>
              <a:t>Brass</a:t>
            </a:r>
          </a:p>
        </p:txBody>
      </p:sp>
    </p:spTree>
    <p:extLst>
      <p:ext uri="{BB962C8B-B14F-4D97-AF65-F5344CB8AC3E}">
        <p14:creationId xmlns:p14="http://schemas.microsoft.com/office/powerpoint/2010/main" val="143846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par>
                                <p:cTn id="8" presetID="22" presetClass="entr" presetSubtype="8"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1000"/>
                                        <p:tgtEl>
                                          <p:spTgt spid="31"/>
                                        </p:tgtEl>
                                      </p:cBhvr>
                                    </p:animEffect>
                                  </p:childTnLst>
                                </p:cTn>
                              </p:par>
                              <p:par>
                                <p:cTn id="14" presetID="22" presetClass="entr" presetSubtype="8"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100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left)">
                                      <p:cBhvr>
                                        <p:cTn id="21" dur="10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1000"/>
                                        <p:tgtEl>
                                          <p:spTgt spid="41"/>
                                        </p:tgtEl>
                                      </p:cBhvr>
                                    </p:animEffect>
                                  </p:childTnLst>
                                </p:cTn>
                              </p:par>
                              <p:par>
                                <p:cTn id="27" presetID="22" presetClass="entr" presetSubtype="8"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1000"/>
                                        <p:tgtEl>
                                          <p:spTgt spid="40"/>
                                        </p:tgtEl>
                                      </p:cBhvr>
                                    </p:animEffect>
                                  </p:childTnLst>
                                </p:cTn>
                              </p:par>
                              <p:par>
                                <p:cTn id="30" presetID="22" presetClass="entr" presetSubtype="8"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1000"/>
                                        <p:tgtEl>
                                          <p:spTgt spid="42"/>
                                        </p:tgtEl>
                                      </p:cBhvr>
                                    </p:animEffect>
                                  </p:childTnLst>
                                </p:cTn>
                              </p:par>
                              <p:par>
                                <p:cTn id="33" presetID="22" presetClass="entr" presetSubtype="8"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1000"/>
                                        <p:tgtEl>
                                          <p:spTgt spid="33"/>
                                        </p:tgtEl>
                                      </p:cBhvr>
                                    </p:animEffect>
                                  </p:childTnLst>
                                </p:cTn>
                              </p:par>
                              <p:par>
                                <p:cTn id="36" presetID="22" presetClass="entr" presetSubtype="8" fill="hold"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wipe(left)">
                                      <p:cBhvr>
                                        <p:cTn id="38" dur="1000"/>
                                        <p:tgtEl>
                                          <p:spTgt spid="43"/>
                                        </p:tgtEl>
                                      </p:cBhvr>
                                    </p:animEffect>
                                  </p:childTnLst>
                                </p:cTn>
                              </p:par>
                              <p:par>
                                <p:cTn id="39" presetID="22" presetClass="entr" presetSubtype="8" fill="hold"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left)">
                                      <p:cBhvr>
                                        <p:cTn id="41" dur="1000"/>
                                        <p:tgtEl>
                                          <p:spTgt spid="44"/>
                                        </p:tgtEl>
                                      </p:cBhvr>
                                    </p:animEffect>
                                  </p:childTnLst>
                                </p:cTn>
                              </p:par>
                              <p:par>
                                <p:cTn id="42" presetID="22" presetClass="entr" presetSubtype="8" fill="hold" nodeType="with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wipe(left)">
                                      <p:cBhvr>
                                        <p:cTn id="44" dur="500"/>
                                        <p:tgtEl>
                                          <p:spTgt spid="4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45"/>
                                        </p:tgtEl>
                                      </p:cBhvr>
                                    </p:animEffect>
                                    <p:set>
                                      <p:cBhvr>
                                        <p:cTn id="49" dur="1" fill="hold">
                                          <p:stCondLst>
                                            <p:cond delay="499"/>
                                          </p:stCondLst>
                                        </p:cTn>
                                        <p:tgtEl>
                                          <p:spTgt spid="45"/>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wipe(left)">
                                      <p:cBhvr>
                                        <p:cTn id="54" dur="1000"/>
                                        <p:tgtEl>
                                          <p:spTgt spid="36"/>
                                        </p:tgtEl>
                                      </p:cBhvr>
                                    </p:animEffect>
                                  </p:childTnLst>
                                </p:cTn>
                              </p:par>
                              <p:par>
                                <p:cTn id="55" presetID="22" presetClass="entr" presetSubtype="8"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left)">
                                      <p:cBhvr>
                                        <p:cTn id="57" dur="1000"/>
                                        <p:tgtEl>
                                          <p:spTgt spid="37"/>
                                        </p:tgtEl>
                                      </p:cBhvr>
                                    </p:animEffect>
                                  </p:childTnLst>
                                </p:cTn>
                              </p:par>
                              <p:par>
                                <p:cTn id="58" presetID="22" presetClass="entr" presetSubtype="8" fill="hold"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wipe(left)">
                                      <p:cBhvr>
                                        <p:cTn id="60" dur="1000"/>
                                        <p:tgtEl>
                                          <p:spTgt spid="39"/>
                                        </p:tgtEl>
                                      </p:cBhvr>
                                    </p:animEffect>
                                  </p:childTnLst>
                                </p:cTn>
                              </p:par>
                              <p:par>
                                <p:cTn id="61" presetID="22" presetClass="entr" presetSubtype="4"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down)">
                                      <p:cBhvr>
                                        <p:cTn id="63" dur="500"/>
                                        <p:tgtEl>
                                          <p:spTgt spid="35"/>
                                        </p:tgtEl>
                                      </p:cBhvr>
                                    </p:animEffect>
                                  </p:childTnLst>
                                </p:cTn>
                              </p:par>
                              <p:par>
                                <p:cTn id="64" presetID="22" presetClass="entr" presetSubtype="8" fill="hold"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1000"/>
                                        <p:tgtEl>
                                          <p:spTgt spid="38"/>
                                        </p:tgtEl>
                                      </p:cBhvr>
                                    </p:animEffect>
                                  </p:childTnLst>
                                </p:cTn>
                              </p:par>
                              <p:par>
                                <p:cTn id="67" presetID="22" presetClass="entr" presetSubtype="8" fill="hold"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left)">
                                      <p:cBhvr>
                                        <p:cTn id="69" dur="500"/>
                                        <p:tgtEl>
                                          <p:spTgt spid="4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nodeType="clickEffect">
                                  <p:stCondLst>
                                    <p:cond delay="0"/>
                                  </p:stCondLst>
                                  <p:childTnLst>
                                    <p:animEffect transition="out" filter="fade">
                                      <p:cBhvr>
                                        <p:cTn id="73" dur="500"/>
                                        <p:tgtEl>
                                          <p:spTgt spid="46"/>
                                        </p:tgtEl>
                                      </p:cBhvr>
                                    </p:animEffect>
                                    <p:set>
                                      <p:cBhvr>
                                        <p:cTn id="74" dur="1" fill="hold">
                                          <p:stCondLst>
                                            <p:cond delay="499"/>
                                          </p:stCondLst>
                                        </p:cTn>
                                        <p:tgtEl>
                                          <p:spTgt spid="46"/>
                                        </p:tgtEl>
                                        <p:attrNameLst>
                                          <p:attrName>style.visibility</p:attrName>
                                        </p:attrNameLst>
                                      </p:cBhvr>
                                      <p:to>
                                        <p:strVal val="hidden"/>
                                      </p:to>
                                    </p:set>
                                  </p:childTnLst>
                                </p:cTn>
                              </p:par>
                              <p:par>
                                <p:cTn id="75" presetID="22" presetClass="entr" presetSubtype="8" fill="hold" nodeType="with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1000"/>
                                        <p:tgtEl>
                                          <p:spTgt spid="47"/>
                                        </p:tgtEl>
                                      </p:cBhvr>
                                    </p:animEffect>
                                  </p:childTnLst>
                                </p:cTn>
                              </p:par>
                              <p:par>
                                <p:cTn id="78" presetID="22" presetClass="entr" presetSubtype="8" fill="hold" nodeType="with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wipe(left)">
                                      <p:cBhvr>
                                        <p:cTn id="80" dur="1000"/>
                                        <p:tgtEl>
                                          <p:spTgt spid="48"/>
                                        </p:tgtEl>
                                      </p:cBhvr>
                                    </p:animEffect>
                                  </p:childTnLst>
                                </p:cTn>
                              </p:par>
                              <p:par>
                                <p:cTn id="81" presetID="22" presetClass="entr" presetSubtype="8" fill="hold" nodeType="withEffect">
                                  <p:stCondLst>
                                    <p:cond delay="0"/>
                                  </p:stCondLst>
                                  <p:childTnLst>
                                    <p:set>
                                      <p:cBhvr>
                                        <p:cTn id="82" dur="1" fill="hold">
                                          <p:stCondLst>
                                            <p:cond delay="0"/>
                                          </p:stCondLst>
                                        </p:cTn>
                                        <p:tgtEl>
                                          <p:spTgt spid="2"/>
                                        </p:tgtEl>
                                        <p:attrNameLst>
                                          <p:attrName>style.visibility</p:attrName>
                                        </p:attrNameLst>
                                      </p:cBhvr>
                                      <p:to>
                                        <p:strVal val="visible"/>
                                      </p:to>
                                    </p:set>
                                    <p:animEffect transition="in" filter="wipe(left)">
                                      <p:cBhvr>
                                        <p:cTn id="8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6" grpId="0"/>
      <p:bldP spid="38" grpId="0"/>
      <p:bldP spid="39" grpId="0"/>
      <p:bldP spid="41" grpId="0"/>
      <p:bldP spid="43" grpId="0"/>
      <p:bldP spid="44" grpId="0"/>
      <p:bldP spid="45" grpId="0"/>
      <p:bldP spid="45" grpId="1"/>
      <p:bldP spid="46" grpId="0"/>
      <p:bldP spid="46" grpId="1"/>
      <p:bldP spid="48" grpId="0"/>
      <p:bldP spid="2"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345C7E-E316-B71A-75AC-987A3A5FFDFD}"/>
              </a:ext>
            </a:extLst>
          </p:cNvPr>
          <p:cNvSpPr txBox="1"/>
          <p:nvPr/>
        </p:nvSpPr>
        <p:spPr>
          <a:xfrm>
            <a:off x="584492" y="818567"/>
            <a:ext cx="2747642"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Measuring  tapes:</a:t>
            </a:r>
          </a:p>
        </p:txBody>
      </p:sp>
      <p:sp>
        <p:nvSpPr>
          <p:cNvPr id="4" name="TextBox 3">
            <a:extLst>
              <a:ext uri="{FF2B5EF4-FFF2-40B4-BE49-F238E27FC236}">
                <a16:creationId xmlns:a16="http://schemas.microsoft.com/office/drawing/2014/main" id="{FC3B4FEC-B9A3-B7B2-6659-80EFACA5D018}"/>
              </a:ext>
            </a:extLst>
          </p:cNvPr>
          <p:cNvSpPr txBox="1"/>
          <p:nvPr/>
        </p:nvSpPr>
        <p:spPr>
          <a:xfrm>
            <a:off x="584491" y="1584097"/>
            <a:ext cx="8284850"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Measuring tapes are made of invar steel because of its least coefficient of linear expansion.</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4BE198D6-5F9A-DFAF-9C3E-E5260CF07AAC}"/>
              </a:ext>
            </a:extLst>
          </p:cNvPr>
          <p:cNvSpPr txBox="1"/>
          <p:nvPr/>
        </p:nvSpPr>
        <p:spPr>
          <a:xfrm>
            <a:off x="584491" y="2646514"/>
            <a:ext cx="8405140"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Measuring tapes made of metals show correct reading only at a temperature at which they are constructed.</a:t>
            </a:r>
            <a:endParaRPr lang="en-US" sz="2728" b="1" dirty="0">
              <a:solidFill>
                <a:schemeClr val="bg1"/>
              </a:solidFill>
              <a:ea typeface="Cambria Math" pitchFamily="18" charset="0"/>
            </a:endParaRPr>
          </a:p>
        </p:txBody>
      </p:sp>
      <p:pic>
        <p:nvPicPr>
          <p:cNvPr id="6" name="Picture 2" descr="D:\TAT\ther images)\download.jpg">
            <a:extLst>
              <a:ext uri="{FF2B5EF4-FFF2-40B4-BE49-F238E27FC236}">
                <a16:creationId xmlns:a16="http://schemas.microsoft.com/office/drawing/2014/main" id="{4694D337-BCBA-2416-84B2-7FB7B7870D3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rot="214331">
            <a:off x="3707782" y="4589167"/>
            <a:ext cx="2938230" cy="17262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000CDAB-2151-CAEF-2243-9CF81F412270}"/>
              </a:ext>
            </a:extLst>
          </p:cNvPr>
          <p:cNvSpPr txBox="1"/>
          <p:nvPr/>
        </p:nvSpPr>
        <p:spPr>
          <a:xfrm>
            <a:off x="2548102" y="3737658"/>
            <a:ext cx="2797566" cy="509799"/>
          </a:xfrm>
          <a:prstGeom prst="rect">
            <a:avLst/>
          </a:prstGeom>
          <a:noFill/>
        </p:spPr>
        <p:txBody>
          <a:bodyPr wrap="square" rtlCol="0">
            <a:spAutoFit/>
          </a:bodyPr>
          <a:lstStyle>
            <a:defPPr>
              <a:defRPr lang="en-US"/>
            </a:defPPr>
          </a:lstStyle>
          <a:p>
            <a:r>
              <a:rPr lang="en-US" sz="2728" b="1" dirty="0">
                <a:solidFill>
                  <a:srgbClr val="FFFF00"/>
                </a:solidFill>
              </a:rPr>
              <a:t>Measuring tape</a:t>
            </a:r>
          </a:p>
        </p:txBody>
      </p:sp>
    </p:spTree>
    <p:extLst>
      <p:ext uri="{BB962C8B-B14F-4D97-AF65-F5344CB8AC3E}">
        <p14:creationId xmlns:p14="http://schemas.microsoft.com/office/powerpoint/2010/main" val="11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P spid="7"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526787-4B7F-BD47-CF32-57522A5124AF}"/>
              </a:ext>
            </a:extLst>
          </p:cNvPr>
          <p:cNvSpPr txBox="1"/>
          <p:nvPr/>
        </p:nvSpPr>
        <p:spPr>
          <a:xfrm>
            <a:off x="548274" y="955933"/>
            <a:ext cx="9795594" cy="1336172"/>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A metal tape is graduated at t</a:t>
            </a:r>
            <a:r>
              <a:rPr lang="en-US" sz="2728" b="1" baseline="-25000" dirty="0">
                <a:solidFill>
                  <a:schemeClr val="bg1"/>
                </a:solidFill>
                <a:ea typeface="Cambria Math" pitchFamily="18" charset="0"/>
                <a:sym typeface="Wingdings"/>
              </a:rPr>
              <a:t>1</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C. If the measurement is taken at temperature t</a:t>
            </a:r>
            <a:r>
              <a:rPr lang="en-US" sz="2728" b="1" baseline="-25000" dirty="0">
                <a:solidFill>
                  <a:schemeClr val="bg1"/>
                </a:solidFill>
                <a:ea typeface="Cambria Math" pitchFamily="18" charset="0"/>
                <a:sym typeface="Wingdings"/>
              </a:rPr>
              <a:t>2</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C then distance between the divisions changes due to linear expansion of scale. </a:t>
            </a:r>
            <a:endParaRPr lang="en-US" sz="2728" b="1" dirty="0">
              <a:solidFill>
                <a:schemeClr val="bg1"/>
              </a:solidFill>
              <a:ea typeface="Cambria Math" pitchFamily="18" charset="0"/>
            </a:endParaRPr>
          </a:p>
        </p:txBody>
      </p:sp>
      <p:sp>
        <p:nvSpPr>
          <p:cNvPr id="4" name="Rectangle 3">
            <a:extLst>
              <a:ext uri="{FF2B5EF4-FFF2-40B4-BE49-F238E27FC236}">
                <a16:creationId xmlns:a16="http://schemas.microsoft.com/office/drawing/2014/main" id="{743E4EF2-D62C-B6BE-0F64-658277FC51DC}"/>
              </a:ext>
            </a:extLst>
          </p:cNvPr>
          <p:cNvSpPr/>
          <p:nvPr/>
        </p:nvSpPr>
        <p:spPr>
          <a:xfrm>
            <a:off x="617721" y="2643988"/>
            <a:ext cx="9726146" cy="929633"/>
          </a:xfrm>
          <a:prstGeom prst="rect">
            <a:avLst/>
          </a:prstGeom>
        </p:spPr>
        <p:txBody>
          <a:bodyPr wrap="square">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sym typeface="Wingdings"/>
              </a:rPr>
              <a:t>Thus, the measured reading will be different from correct reading.</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DC7A2776-197D-F225-6208-B004FCFAA0ED}"/>
              </a:ext>
            </a:extLst>
          </p:cNvPr>
          <p:cNvSpPr txBox="1"/>
          <p:nvPr/>
        </p:nvSpPr>
        <p:spPr>
          <a:xfrm>
            <a:off x="617721" y="3679307"/>
            <a:ext cx="9795594"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If </a:t>
            </a:r>
            <a:r>
              <a:rPr lang="en-US" sz="2728" b="1" i="1" dirty="0" err="1">
                <a:solidFill>
                  <a:schemeClr val="bg1"/>
                </a:solidFill>
                <a:ea typeface="Cambria Math" pitchFamily="18" charset="0"/>
                <a:sym typeface="Wingdings"/>
              </a:rPr>
              <a:t>l</a:t>
            </a:r>
            <a:r>
              <a:rPr lang="en-US" sz="2728" b="1" baseline="-25000" dirty="0" err="1">
                <a:solidFill>
                  <a:schemeClr val="bg1"/>
                </a:solidFill>
                <a:ea typeface="Cambria Math" pitchFamily="18" charset="0"/>
                <a:sym typeface="Wingdings"/>
              </a:rPr>
              <a:t>m</a:t>
            </a:r>
            <a:r>
              <a:rPr lang="en-US" sz="2728" b="1" dirty="0">
                <a:solidFill>
                  <a:schemeClr val="bg1"/>
                </a:solidFill>
                <a:ea typeface="Cambria Math" pitchFamily="18" charset="0"/>
                <a:sym typeface="Wingdings"/>
              </a:rPr>
              <a:t> is the measured reading of the length of a body and </a:t>
            </a:r>
            <a:r>
              <a:rPr lang="en-US" sz="2728" b="1" i="1" dirty="0">
                <a:solidFill>
                  <a:schemeClr val="bg1"/>
                </a:solidFill>
                <a:ea typeface="Cambria Math" pitchFamily="18" charset="0"/>
                <a:sym typeface="Wingdings"/>
              </a:rPr>
              <a:t>l</a:t>
            </a:r>
            <a:r>
              <a:rPr lang="en-US" sz="2728" b="1" baseline="-25000" dirty="0">
                <a:solidFill>
                  <a:schemeClr val="bg1"/>
                </a:solidFill>
                <a:ea typeface="Cambria Math" pitchFamily="18" charset="0"/>
                <a:sym typeface="Wingdings"/>
              </a:rPr>
              <a:t>o</a:t>
            </a:r>
            <a:r>
              <a:rPr lang="en-US" sz="2728" b="1" dirty="0">
                <a:solidFill>
                  <a:schemeClr val="bg1"/>
                </a:solidFill>
                <a:ea typeface="Cambria Math" pitchFamily="18" charset="0"/>
                <a:sym typeface="Wingdings"/>
              </a:rPr>
              <a:t> is the correct length of the body at t</a:t>
            </a:r>
            <a:r>
              <a:rPr lang="en-US" sz="2728" b="1" baseline="-25000" dirty="0">
                <a:solidFill>
                  <a:schemeClr val="bg1"/>
                </a:solidFill>
                <a:ea typeface="Cambria Math" pitchFamily="18" charset="0"/>
                <a:sym typeface="Wingdings"/>
              </a:rPr>
              <a:t>1</a:t>
            </a:r>
            <a:r>
              <a:rPr lang="en-US" sz="2728" b="1" baseline="30000" dirty="0">
                <a:solidFill>
                  <a:schemeClr val="bg1"/>
                </a:solidFill>
                <a:ea typeface="Cambria Math" pitchFamily="18" charset="0"/>
                <a:sym typeface="Wingdings"/>
              </a:rPr>
              <a:t>0</a:t>
            </a:r>
            <a:r>
              <a:rPr lang="en-US" sz="2728" b="1" dirty="0">
                <a:solidFill>
                  <a:schemeClr val="bg1"/>
                </a:solidFill>
                <a:ea typeface="Cambria Math" pitchFamily="18" charset="0"/>
                <a:sym typeface="Wingdings"/>
              </a:rPr>
              <a:t>C then </a:t>
            </a:r>
            <a:endParaRPr lang="en-US" sz="2728" b="1" dirty="0">
              <a:solidFill>
                <a:schemeClr val="bg1"/>
              </a:solidFill>
              <a:ea typeface="Cambria Math" pitchFamily="18" charset="0"/>
            </a:endParaRPr>
          </a:p>
        </p:txBody>
      </p:sp>
      <p:sp>
        <p:nvSpPr>
          <p:cNvPr id="6" name="TextBox 5">
            <a:extLst>
              <a:ext uri="{FF2B5EF4-FFF2-40B4-BE49-F238E27FC236}">
                <a16:creationId xmlns:a16="http://schemas.microsoft.com/office/drawing/2014/main" id="{841C2CB9-8FFB-B3BA-A75C-C766A8632ABB}"/>
              </a:ext>
            </a:extLst>
          </p:cNvPr>
          <p:cNvSpPr txBox="1"/>
          <p:nvPr/>
        </p:nvSpPr>
        <p:spPr>
          <a:xfrm>
            <a:off x="548273" y="5108110"/>
            <a:ext cx="3845672" cy="509799"/>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i="1" dirty="0">
                <a:latin typeface="+mn-lt"/>
                <a:cs typeface="Times New Roman" pitchFamily="18" charset="0"/>
              </a:rPr>
              <a:t>l</a:t>
            </a:r>
            <a:r>
              <a:rPr lang="en-US" sz="2728" b="1" baseline="-25000" dirty="0">
                <a:latin typeface="+mn-lt"/>
                <a:cs typeface="Times New Roman" pitchFamily="18" charset="0"/>
              </a:rPr>
              <a:t>0</a:t>
            </a:r>
            <a:r>
              <a:rPr lang="en-US" sz="2728" b="1" dirty="0">
                <a:latin typeface="+mn-lt"/>
                <a:cs typeface="Times New Roman" pitchFamily="18" charset="0"/>
              </a:rPr>
              <a:t> = </a:t>
            </a:r>
            <a:r>
              <a:rPr lang="en-US" sz="2728" b="1" i="1" dirty="0" err="1">
                <a:latin typeface="+mn-lt"/>
                <a:cs typeface="Times New Roman" pitchFamily="18" charset="0"/>
              </a:rPr>
              <a:t>l</a:t>
            </a:r>
            <a:r>
              <a:rPr lang="en-US" sz="2728" b="1" baseline="-25000" dirty="0" err="1">
                <a:latin typeface="+mn-lt"/>
                <a:cs typeface="Times New Roman" pitchFamily="18" charset="0"/>
              </a:rPr>
              <a:t>m</a:t>
            </a:r>
            <a:r>
              <a:rPr lang="en-US" sz="2728" b="1" dirty="0">
                <a:latin typeface="+mn-lt"/>
                <a:cs typeface="Times New Roman" pitchFamily="18" charset="0"/>
              </a:rPr>
              <a:t> [1 + ( </a:t>
            </a:r>
            <a:r>
              <a:rPr lang="en-US" sz="2728" b="1" dirty="0">
                <a:latin typeface="+mn-lt"/>
                <a:cs typeface="Times New Roman" pitchFamily="18" charset="0"/>
                <a:sym typeface="Symbol"/>
              </a:rPr>
              <a:t></a:t>
            </a:r>
            <a:r>
              <a:rPr lang="en-US" sz="2728" b="1" baseline="-25000" dirty="0">
                <a:latin typeface="+mn-lt"/>
                <a:cs typeface="Times New Roman" pitchFamily="18" charset="0"/>
                <a:sym typeface="Symbol"/>
              </a:rPr>
              <a:t>s</a:t>
            </a:r>
            <a:r>
              <a:rPr lang="en-US" sz="2728" b="1" dirty="0">
                <a:latin typeface="+mn-lt"/>
                <a:cs typeface="Times New Roman" pitchFamily="18" charset="0"/>
                <a:sym typeface="Symbol"/>
              </a:rPr>
              <a:t>- </a:t>
            </a:r>
            <a:r>
              <a:rPr lang="en-US" sz="2728" b="1" baseline="-25000" dirty="0">
                <a:latin typeface="+mn-lt"/>
                <a:cs typeface="Times New Roman" pitchFamily="18" charset="0"/>
                <a:sym typeface="Symbol"/>
              </a:rPr>
              <a:t>b</a:t>
            </a:r>
            <a:r>
              <a:rPr lang="en-US" sz="2728" b="1" dirty="0">
                <a:latin typeface="+mn-lt"/>
                <a:cs typeface="Times New Roman" pitchFamily="18" charset="0"/>
                <a:sym typeface="Symbol"/>
              </a:rPr>
              <a:t>) (t</a:t>
            </a:r>
            <a:r>
              <a:rPr lang="en-US" sz="2728" b="1" baseline="-25000" dirty="0">
                <a:latin typeface="+mn-lt"/>
                <a:cs typeface="Times New Roman" pitchFamily="18" charset="0"/>
                <a:sym typeface="Symbol"/>
              </a:rPr>
              <a:t>2</a:t>
            </a:r>
            <a:r>
              <a:rPr lang="en-US" sz="2728" b="1" dirty="0">
                <a:latin typeface="+mn-lt"/>
                <a:cs typeface="Times New Roman" pitchFamily="18" charset="0"/>
                <a:sym typeface="Symbol"/>
              </a:rPr>
              <a:t>-t</a:t>
            </a:r>
            <a:r>
              <a:rPr lang="en-US" sz="2728" b="1" baseline="-25000" dirty="0">
                <a:latin typeface="+mn-lt"/>
                <a:cs typeface="Times New Roman" pitchFamily="18" charset="0"/>
                <a:sym typeface="Symbol"/>
              </a:rPr>
              <a:t>1</a:t>
            </a:r>
            <a:r>
              <a:rPr lang="en-US" sz="2728" b="1" dirty="0">
                <a:latin typeface="+mn-lt"/>
                <a:cs typeface="Times New Roman" pitchFamily="18" charset="0"/>
                <a:sym typeface="Symbol"/>
              </a:rPr>
              <a:t>)]</a:t>
            </a:r>
            <a:endParaRPr lang="en-US" sz="2728" b="1" dirty="0">
              <a:latin typeface="+mn-lt"/>
              <a:cs typeface="Times New Roman" pitchFamily="18" charset="0"/>
            </a:endParaRPr>
          </a:p>
        </p:txBody>
      </p:sp>
      <p:sp>
        <p:nvSpPr>
          <p:cNvPr id="7" name="Cloud 6">
            <a:extLst>
              <a:ext uri="{FF2B5EF4-FFF2-40B4-BE49-F238E27FC236}">
                <a16:creationId xmlns:a16="http://schemas.microsoft.com/office/drawing/2014/main" id="{C68FF744-489D-39BC-B092-BBD0FCEC77F2}"/>
              </a:ext>
            </a:extLst>
          </p:cNvPr>
          <p:cNvSpPr/>
          <p:nvPr/>
        </p:nvSpPr>
        <p:spPr>
          <a:xfrm>
            <a:off x="6404750" y="4142663"/>
            <a:ext cx="5275534" cy="2583609"/>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50088" indent="-50088" algn="just">
              <a:tabLst>
                <a:tab pos="428382" algn="l"/>
              </a:tabLst>
            </a:pPr>
            <a:r>
              <a:rPr lang="en-US" sz="2728" b="1" dirty="0">
                <a:solidFill>
                  <a:schemeClr val="tx1"/>
                </a:solidFill>
                <a:latin typeface="+mn-lt"/>
                <a:ea typeface="Cambria Math" pitchFamily="18" charset="0"/>
              </a:rPr>
              <a:t>Where</a:t>
            </a:r>
            <a:r>
              <a:rPr lang="en-US" sz="2728" b="1" baseline="-25000" dirty="0">
                <a:solidFill>
                  <a:schemeClr val="tx1"/>
                </a:solidFill>
                <a:latin typeface="+mn-lt"/>
                <a:ea typeface="Cambria Math" pitchFamily="18" charset="0"/>
              </a:rPr>
              <a:t> </a:t>
            </a:r>
            <a:r>
              <a:rPr lang="en-US" sz="2728" b="1" dirty="0">
                <a:solidFill>
                  <a:schemeClr val="tx1"/>
                </a:solidFill>
                <a:latin typeface="+mn-lt"/>
                <a:ea typeface="Cambria Math" pitchFamily="18" charset="0"/>
              </a:rPr>
              <a:t> </a:t>
            </a:r>
            <a:r>
              <a:rPr lang="en-US" sz="2728" b="1" dirty="0">
                <a:solidFill>
                  <a:schemeClr val="tx1"/>
                </a:solidFill>
                <a:latin typeface="+mn-lt"/>
                <a:ea typeface="Cambria Math" pitchFamily="18" charset="0"/>
                <a:sym typeface="Symbol"/>
              </a:rPr>
              <a:t></a:t>
            </a:r>
            <a:r>
              <a:rPr lang="en-US" sz="2728" b="1" baseline="-25000" dirty="0">
                <a:solidFill>
                  <a:schemeClr val="tx1"/>
                </a:solidFill>
                <a:latin typeface="+mn-lt"/>
                <a:ea typeface="Cambria Math" pitchFamily="18" charset="0"/>
              </a:rPr>
              <a:t>s</a:t>
            </a:r>
            <a:r>
              <a:rPr lang="el-GR" sz="2728" b="1" dirty="0">
                <a:solidFill>
                  <a:schemeClr val="tx1"/>
                </a:solidFill>
                <a:latin typeface="+mn-lt"/>
                <a:ea typeface="Cambria Math" pitchFamily="18" charset="0"/>
              </a:rPr>
              <a:t> </a:t>
            </a:r>
            <a:r>
              <a:rPr lang="en-US" sz="2728" b="1" dirty="0">
                <a:solidFill>
                  <a:schemeClr val="tx1"/>
                </a:solidFill>
                <a:latin typeface="+mn-lt"/>
                <a:ea typeface="Cambria Math" pitchFamily="18" charset="0"/>
              </a:rPr>
              <a:t>, </a:t>
            </a:r>
            <a:r>
              <a:rPr lang="en-US" sz="2728" b="1" dirty="0">
                <a:solidFill>
                  <a:schemeClr val="tx1"/>
                </a:solidFill>
                <a:latin typeface="+mn-lt"/>
                <a:ea typeface="Cambria Math" pitchFamily="18" charset="0"/>
                <a:sym typeface="Symbol"/>
              </a:rPr>
              <a:t></a:t>
            </a:r>
            <a:r>
              <a:rPr lang="en-US" sz="2728" b="1" baseline="-25000" dirty="0">
                <a:solidFill>
                  <a:schemeClr val="tx1"/>
                </a:solidFill>
                <a:latin typeface="+mn-lt"/>
                <a:ea typeface="Cambria Math" pitchFamily="18" charset="0"/>
              </a:rPr>
              <a:t>b</a:t>
            </a:r>
            <a:r>
              <a:rPr lang="el-GR" sz="2728" b="1" dirty="0">
                <a:solidFill>
                  <a:schemeClr val="tx1"/>
                </a:solidFill>
                <a:latin typeface="+mn-lt"/>
                <a:ea typeface="Cambria Math" pitchFamily="18" charset="0"/>
              </a:rPr>
              <a:t> </a:t>
            </a:r>
            <a:r>
              <a:rPr lang="en-US" sz="2728" b="1" dirty="0">
                <a:solidFill>
                  <a:schemeClr val="tx1"/>
                </a:solidFill>
                <a:latin typeface="+mn-lt"/>
                <a:ea typeface="Cambria Math" pitchFamily="18" charset="0"/>
              </a:rPr>
              <a:t>are the coefficients of linear expansions of the scale and the body respectively.</a:t>
            </a:r>
            <a:endParaRPr lang="en-US" sz="2728" b="1" baseline="-25000" dirty="0">
              <a:solidFill>
                <a:schemeClr val="tx1"/>
              </a:solidFill>
              <a:latin typeface="+mn-lt"/>
              <a:ea typeface="Cambria Math" panose="02040503050406030204" pitchFamily="18" charset="0"/>
            </a:endParaRPr>
          </a:p>
        </p:txBody>
      </p:sp>
    </p:spTree>
    <p:extLst>
      <p:ext uri="{BB962C8B-B14F-4D97-AF65-F5344CB8AC3E}">
        <p14:creationId xmlns:p14="http://schemas.microsoft.com/office/powerpoint/2010/main" val="996496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iterate type="lt">
                                    <p:tmPct val="0"/>
                                  </p:iterate>
                                  <p:childTnLst>
                                    <p:animEffect transition="out" filter="fade">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7" grpId="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5CFDE6-0354-BBC3-7FBD-89F3D3D89EC3}"/>
              </a:ext>
            </a:extLst>
          </p:cNvPr>
          <p:cNvPicPr>
            <a:picLocks noChangeAspect="1"/>
          </p:cNvPicPr>
          <p:nvPr/>
        </p:nvPicPr>
        <p:blipFill>
          <a:blip r:embed="rId2"/>
          <a:stretch>
            <a:fillRect/>
          </a:stretch>
        </p:blipFill>
        <p:spPr>
          <a:xfrm>
            <a:off x="-74246" y="168920"/>
            <a:ext cx="11953508" cy="6682085"/>
          </a:xfrm>
          <a:prstGeom prst="rect">
            <a:avLst/>
          </a:prstGeom>
        </p:spPr>
      </p:pic>
      <p:sp>
        <p:nvSpPr>
          <p:cNvPr id="2" name="TextBox 1">
            <a:extLst>
              <a:ext uri="{FF2B5EF4-FFF2-40B4-BE49-F238E27FC236}">
                <a16:creationId xmlns:a16="http://schemas.microsoft.com/office/drawing/2014/main" id="{CC12CDD0-CF1E-7C78-8E0D-FA53EA5DBED7}"/>
              </a:ext>
            </a:extLst>
          </p:cNvPr>
          <p:cNvSpPr txBox="1"/>
          <p:nvPr/>
        </p:nvSpPr>
        <p:spPr>
          <a:xfrm>
            <a:off x="593963" y="887488"/>
            <a:ext cx="2604528" cy="496503"/>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Pendulum clock:</a:t>
            </a:r>
          </a:p>
        </p:txBody>
      </p:sp>
      <p:sp>
        <p:nvSpPr>
          <p:cNvPr id="4" name="TextBox 3">
            <a:extLst>
              <a:ext uri="{FF2B5EF4-FFF2-40B4-BE49-F238E27FC236}">
                <a16:creationId xmlns:a16="http://schemas.microsoft.com/office/drawing/2014/main" id="{5F0F5E1F-6358-F951-DA7E-B7D97A449DC2}"/>
              </a:ext>
            </a:extLst>
          </p:cNvPr>
          <p:cNvSpPr txBox="1"/>
          <p:nvPr/>
        </p:nvSpPr>
        <p:spPr>
          <a:xfrm>
            <a:off x="445472" y="1606057"/>
            <a:ext cx="7719443" cy="496503"/>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The period of a pendulum of length </a:t>
            </a:r>
            <a:r>
              <a:rPr lang="en-US" sz="2728" b="1" i="1" dirty="0">
                <a:solidFill>
                  <a:schemeClr val="bg1"/>
                </a:solidFill>
                <a:ea typeface="Cambria Math" pitchFamily="18" charset="0"/>
                <a:sym typeface="Wingdings"/>
              </a:rPr>
              <a:t>l</a:t>
            </a:r>
            <a:r>
              <a:rPr lang="en-US" sz="2728" b="1" dirty="0">
                <a:solidFill>
                  <a:schemeClr val="bg1"/>
                </a:solidFill>
                <a:ea typeface="Cambria Math" pitchFamily="18" charset="0"/>
                <a:sym typeface="Wingdings"/>
              </a:rPr>
              <a:t> is given by</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938C3F09-DEB4-842F-CAE0-83DD2BFCF9EF}"/>
              </a:ext>
            </a:extLst>
          </p:cNvPr>
          <p:cNvSpPr txBox="1"/>
          <p:nvPr/>
        </p:nvSpPr>
        <p:spPr>
          <a:xfrm>
            <a:off x="410794" y="3066446"/>
            <a:ext cx="9376600" cy="1336172"/>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In summer length of a pendulum increases so that its time period increases and it makes less number of oscillations than the required oscillations per day. </a:t>
            </a:r>
            <a:endParaRPr lang="en-US" sz="2728" b="1" dirty="0">
              <a:solidFill>
                <a:schemeClr val="bg1"/>
              </a:solidFill>
              <a:ea typeface="Cambria Math" pitchFamily="18" charset="0"/>
            </a:endParaRPr>
          </a:p>
        </p:txBody>
      </p:sp>
      <p:sp>
        <p:nvSpPr>
          <p:cNvPr id="6" name="Cloud 5">
            <a:extLst>
              <a:ext uri="{FF2B5EF4-FFF2-40B4-BE49-F238E27FC236}">
                <a16:creationId xmlns:a16="http://schemas.microsoft.com/office/drawing/2014/main" id="{520CD92D-3ED2-569A-6A68-24F551664649}"/>
              </a:ext>
            </a:extLst>
          </p:cNvPr>
          <p:cNvSpPr/>
          <p:nvPr/>
        </p:nvSpPr>
        <p:spPr>
          <a:xfrm>
            <a:off x="6022786" y="4135900"/>
            <a:ext cx="4932785" cy="2186682"/>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8382" indent="-428382" algn="ctr">
              <a:tabLst>
                <a:tab pos="428382" algn="l"/>
              </a:tabLst>
            </a:pPr>
            <a:r>
              <a:rPr lang="en-US" sz="2728" b="1" dirty="0">
                <a:latin typeface="+mn-lt"/>
                <a:ea typeface="Cambria Math" pitchFamily="18" charset="0"/>
              </a:rPr>
              <a:t>Hence , the pendulum clock loses time and runs slow.</a:t>
            </a:r>
          </a:p>
        </p:txBody>
      </p:sp>
      <p:graphicFrame>
        <p:nvGraphicFramePr>
          <p:cNvPr id="7" name="Object 6">
            <a:extLst>
              <a:ext uri="{FF2B5EF4-FFF2-40B4-BE49-F238E27FC236}">
                <a16:creationId xmlns:a16="http://schemas.microsoft.com/office/drawing/2014/main" id="{23874CC6-AF73-E7CA-8A96-D51009F1B49B}"/>
              </a:ext>
            </a:extLst>
          </p:cNvPr>
          <p:cNvGraphicFramePr>
            <a:graphicFrameLocks noChangeAspect="1"/>
          </p:cNvGraphicFramePr>
          <p:nvPr>
            <p:extLst>
              <p:ext uri="{D42A27DB-BD31-4B8C-83A1-F6EECF244321}">
                <p14:modId xmlns:p14="http://schemas.microsoft.com/office/powerpoint/2010/main" val="2781067286"/>
              </p:ext>
            </p:extLst>
          </p:nvPr>
        </p:nvGraphicFramePr>
        <p:xfrm>
          <a:off x="3385909" y="2052270"/>
          <a:ext cx="1534847" cy="1014175"/>
        </p:xfrm>
        <a:graphic>
          <a:graphicData uri="http://schemas.openxmlformats.org/presentationml/2006/ole">
            <mc:AlternateContent xmlns:mc="http://schemas.openxmlformats.org/markup-compatibility/2006">
              <mc:Choice xmlns:v="urn:schemas-microsoft-com:vml" Requires="v">
                <p:oleObj name="Equation" r:id="rId3" imgW="538576" imgH="355527" progId="Equation.DSMT4">
                  <p:embed/>
                </p:oleObj>
              </mc:Choice>
              <mc:Fallback>
                <p:oleObj name="Equation" r:id="rId3" imgW="538576" imgH="355527" progId="Equation.DSMT4">
                  <p:embed/>
                  <p:pic>
                    <p:nvPicPr>
                      <p:cNvPr id="0" name=""/>
                      <p:cNvPicPr/>
                      <p:nvPr/>
                    </p:nvPicPr>
                    <p:blipFill>
                      <a:blip r:embed="rId4"/>
                      <a:stretch>
                        <a:fillRect/>
                      </a:stretch>
                    </p:blipFill>
                    <p:spPr>
                      <a:xfrm>
                        <a:off x="3385909" y="2052270"/>
                        <a:ext cx="1534847" cy="1014175"/>
                      </a:xfrm>
                      <a:prstGeom prst="rect">
                        <a:avLst/>
                      </a:prstGeom>
                    </p:spPr>
                  </p:pic>
                </p:oleObj>
              </mc:Fallback>
            </mc:AlternateContent>
          </a:graphicData>
        </a:graphic>
      </p:graphicFrame>
    </p:spTree>
    <p:extLst>
      <p:ext uri="{BB962C8B-B14F-4D97-AF65-F5344CB8AC3E}">
        <p14:creationId xmlns:p14="http://schemas.microsoft.com/office/powerpoint/2010/main" val="24037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P spid="6" grpId="0"/>
      <p:bldP spid="6" grpId="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TAT\ther images)\60366.gif">
            <a:extLst>
              <a:ext uri="{FF2B5EF4-FFF2-40B4-BE49-F238E27FC236}">
                <a16:creationId xmlns:a16="http://schemas.microsoft.com/office/drawing/2014/main" id="{00626337-1266-97F0-218B-D4DE85DA5E67}"/>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tretch>
            <a:fillRect/>
          </a:stretch>
        </p:blipFill>
        <p:spPr bwMode="auto">
          <a:xfrm>
            <a:off x="1221312" y="2276311"/>
            <a:ext cx="2017312" cy="28744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87BA2F6-EF28-8406-8D72-B640893BD0C9}"/>
              </a:ext>
            </a:extLst>
          </p:cNvPr>
          <p:cNvSpPr txBox="1"/>
          <p:nvPr/>
        </p:nvSpPr>
        <p:spPr>
          <a:xfrm>
            <a:off x="445472" y="892813"/>
            <a:ext cx="10174588" cy="1336172"/>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In winter length of a pendulum decreases so that its time period decreases and it makes more number of oscillations than the required oscillations per day. </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AB43A789-9144-A6A1-4528-61861040FC03}"/>
              </a:ext>
            </a:extLst>
          </p:cNvPr>
          <p:cNvSpPr txBox="1"/>
          <p:nvPr/>
        </p:nvSpPr>
        <p:spPr>
          <a:xfrm>
            <a:off x="1089465" y="5392038"/>
            <a:ext cx="3019799" cy="509799"/>
          </a:xfrm>
          <a:prstGeom prst="rect">
            <a:avLst/>
          </a:prstGeom>
          <a:noFill/>
        </p:spPr>
        <p:txBody>
          <a:bodyPr wrap="square" rtlCol="0">
            <a:spAutoFit/>
          </a:bodyPr>
          <a:lstStyle>
            <a:defPPr>
              <a:defRPr lang="en-US"/>
            </a:defPPr>
          </a:lstStyle>
          <a:p>
            <a:r>
              <a:rPr lang="en-US" sz="2728" b="1" dirty="0">
                <a:solidFill>
                  <a:schemeClr val="bg1"/>
                </a:solidFill>
              </a:rPr>
              <a:t>Pendulum clock</a:t>
            </a:r>
          </a:p>
        </p:txBody>
      </p:sp>
      <p:sp>
        <p:nvSpPr>
          <p:cNvPr id="6" name="TextBox 5">
            <a:extLst>
              <a:ext uri="{FF2B5EF4-FFF2-40B4-BE49-F238E27FC236}">
                <a16:creationId xmlns:a16="http://schemas.microsoft.com/office/drawing/2014/main" id="{A5B9F89F-BA93-4494-6B05-D83CA980F0B2}"/>
              </a:ext>
            </a:extLst>
          </p:cNvPr>
          <p:cNvSpPr txBox="1"/>
          <p:nvPr/>
        </p:nvSpPr>
        <p:spPr>
          <a:xfrm>
            <a:off x="4109264" y="3121516"/>
            <a:ext cx="2812415" cy="929633"/>
          </a:xfrm>
          <a:prstGeom prst="rect">
            <a:avLst/>
          </a:prstGeom>
          <a:noFill/>
        </p:spPr>
        <p:txBody>
          <a:bodyPr wrap="square" rtlCol="0">
            <a:spAutoFit/>
          </a:bodyPr>
          <a:lstStyle>
            <a:defPPr>
              <a:defRPr lang="en-US"/>
            </a:defPPr>
          </a:lstStyle>
          <a:p>
            <a:r>
              <a:rPr lang="en-US" sz="2728" b="1" dirty="0">
                <a:solidFill>
                  <a:schemeClr val="bg1"/>
                </a:solidFill>
              </a:rPr>
              <a:t>Pendulum made of invar steel</a:t>
            </a:r>
          </a:p>
        </p:txBody>
      </p:sp>
      <p:sp>
        <p:nvSpPr>
          <p:cNvPr id="7" name="Cloud 6">
            <a:extLst>
              <a:ext uri="{FF2B5EF4-FFF2-40B4-BE49-F238E27FC236}">
                <a16:creationId xmlns:a16="http://schemas.microsoft.com/office/drawing/2014/main" id="{1BC95746-3DF4-A98C-5B8C-FFAD9ED7C97E}"/>
              </a:ext>
            </a:extLst>
          </p:cNvPr>
          <p:cNvSpPr/>
          <p:nvPr/>
        </p:nvSpPr>
        <p:spPr>
          <a:xfrm>
            <a:off x="6530625" y="4092843"/>
            <a:ext cx="4900197" cy="2271923"/>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8382" indent="-428382" algn="ctr">
              <a:tabLst>
                <a:tab pos="428382" algn="l"/>
              </a:tabLst>
            </a:pPr>
            <a:r>
              <a:rPr lang="en-US" sz="2728" b="1">
                <a:latin typeface="+mn-lt"/>
                <a:ea typeface="Cambria Math" pitchFamily="18" charset="0"/>
              </a:rPr>
              <a:t>Hence , the </a:t>
            </a:r>
            <a:r>
              <a:rPr lang="en-US" sz="2728" b="1" dirty="0">
                <a:latin typeface="+mn-lt"/>
                <a:ea typeface="Cambria Math" pitchFamily="18" charset="0"/>
              </a:rPr>
              <a:t>pendulum clock gains time and runs fast.</a:t>
            </a:r>
          </a:p>
        </p:txBody>
      </p:sp>
      <p:cxnSp>
        <p:nvCxnSpPr>
          <p:cNvPr id="8" name="Straight Arrow Connector 7">
            <a:extLst>
              <a:ext uri="{FF2B5EF4-FFF2-40B4-BE49-F238E27FC236}">
                <a16:creationId xmlns:a16="http://schemas.microsoft.com/office/drawing/2014/main" id="{B3A9F4E0-4764-919C-B984-83764986E62D}"/>
              </a:ext>
            </a:extLst>
          </p:cNvPr>
          <p:cNvCxnSpPr>
            <a:cxnSpLocks/>
          </p:cNvCxnSpPr>
          <p:nvPr/>
        </p:nvCxnSpPr>
        <p:spPr>
          <a:xfrm flipV="1">
            <a:off x="2506341" y="3509962"/>
            <a:ext cx="1607456" cy="54118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1476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8" fill="hold" nodeType="with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7"/>
                                        </p:tgtEl>
                                      </p:cBhvr>
                                    </p:animEffect>
                                    <p:set>
                                      <p:cBhvr>
                                        <p:cTn id="28" dur="1" fill="hold">
                                          <p:stCondLst>
                                            <p:cond delay="499"/>
                                          </p:stCondLst>
                                        </p:cTn>
                                        <p:tgtEl>
                                          <p:spTgt spid="7"/>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iterate type="lt">
                                    <p:tmPct val="10000"/>
                                  </p:iterate>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7" grpId="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33A158-E8A0-7877-E863-A63F2A2B4C57}"/>
              </a:ext>
            </a:extLst>
          </p:cNvPr>
          <p:cNvSpPr txBox="1"/>
          <p:nvPr/>
        </p:nvSpPr>
        <p:spPr>
          <a:xfrm>
            <a:off x="405494" y="1017960"/>
            <a:ext cx="5875666" cy="496503"/>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The fractional change in time period </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54330A22-8780-4240-EC75-C8877B5BC50F}"/>
              </a:ext>
            </a:extLst>
          </p:cNvPr>
          <p:cNvSpPr txBox="1"/>
          <p:nvPr/>
        </p:nvSpPr>
        <p:spPr>
          <a:xfrm>
            <a:off x="660039" y="2041551"/>
            <a:ext cx="7538763"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Loss or gain in time per day=1/2 (</a:t>
            </a:r>
            <a:r>
              <a:rPr lang="en-US" sz="2728" b="1" dirty="0">
                <a:solidFill>
                  <a:schemeClr val="bg1"/>
                </a:solidFill>
                <a:cs typeface="Times New Roman" pitchFamily="18" charset="0"/>
                <a:sym typeface="Symbol"/>
              </a:rPr>
              <a:t></a:t>
            </a:r>
            <a:r>
              <a:rPr lang="el-GR" sz="2728" b="1" dirty="0">
                <a:solidFill>
                  <a:schemeClr val="bg1"/>
                </a:solidFill>
                <a:ea typeface="Cambria Math" pitchFamily="18" charset="0"/>
                <a:sym typeface="Wingdings"/>
              </a:rPr>
              <a:t>Δ</a:t>
            </a:r>
            <a:r>
              <a:rPr lang="en-US" sz="2728" b="1" dirty="0">
                <a:solidFill>
                  <a:schemeClr val="bg1"/>
                </a:solidFill>
                <a:ea typeface="Cambria Math" pitchFamily="18" charset="0"/>
                <a:sym typeface="Wingdings"/>
              </a:rPr>
              <a:t>t) 86400 seconds.</a:t>
            </a:r>
            <a:endParaRPr lang="en-US" sz="2728" b="1" dirty="0">
              <a:solidFill>
                <a:schemeClr val="bg1"/>
              </a:solidFill>
              <a:ea typeface="Cambria Math" pitchFamily="18" charset="0"/>
            </a:endParaRPr>
          </a:p>
        </p:txBody>
      </p:sp>
      <p:sp>
        <p:nvSpPr>
          <p:cNvPr id="6" name="TextBox 5">
            <a:extLst>
              <a:ext uri="{FF2B5EF4-FFF2-40B4-BE49-F238E27FC236}">
                <a16:creationId xmlns:a16="http://schemas.microsoft.com/office/drawing/2014/main" id="{D09EEA30-1FF0-52C1-0A80-013C3BAEF6C9}"/>
              </a:ext>
            </a:extLst>
          </p:cNvPr>
          <p:cNvSpPr txBox="1"/>
          <p:nvPr/>
        </p:nvSpPr>
        <p:spPr>
          <a:xfrm>
            <a:off x="671178" y="3742922"/>
            <a:ext cx="5507456" cy="496503"/>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Percentage of time loss or gained </a:t>
            </a:r>
            <a:endParaRPr lang="en-US" sz="2728" b="1" dirty="0">
              <a:solidFill>
                <a:schemeClr val="bg1"/>
              </a:solidFill>
              <a:ea typeface="Cambria Math" pitchFamily="18" charset="0"/>
            </a:endParaRPr>
          </a:p>
        </p:txBody>
      </p:sp>
      <p:sp>
        <p:nvSpPr>
          <p:cNvPr id="7" name="TextBox 6">
            <a:extLst>
              <a:ext uri="{FF2B5EF4-FFF2-40B4-BE49-F238E27FC236}">
                <a16:creationId xmlns:a16="http://schemas.microsoft.com/office/drawing/2014/main" id="{BB4437FD-5813-28FE-07CC-BE9CF7CA996C}"/>
              </a:ext>
            </a:extLst>
          </p:cNvPr>
          <p:cNvSpPr txBox="1"/>
          <p:nvPr/>
        </p:nvSpPr>
        <p:spPr>
          <a:xfrm>
            <a:off x="660038" y="5384659"/>
            <a:ext cx="7991719" cy="916337"/>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sym typeface="Wingdings"/>
              </a:rPr>
              <a:t>Pendulum clocks are made of invar steel because of its least coefficient of linear expansion.</a:t>
            </a:r>
            <a:endParaRPr lang="en-US" sz="2728" b="1" dirty="0">
              <a:solidFill>
                <a:schemeClr val="bg1"/>
              </a:solidFill>
              <a:ea typeface="Cambria Math" pitchFamily="18" charset="0"/>
            </a:endParaRPr>
          </a:p>
        </p:txBody>
      </p:sp>
      <p:sp>
        <p:nvSpPr>
          <p:cNvPr id="8" name="TextBox 7">
            <a:extLst>
              <a:ext uri="{FF2B5EF4-FFF2-40B4-BE49-F238E27FC236}">
                <a16:creationId xmlns:a16="http://schemas.microsoft.com/office/drawing/2014/main" id="{2DA853FB-DE5E-D974-A1A1-6C14D3722DBD}"/>
              </a:ext>
            </a:extLst>
          </p:cNvPr>
          <p:cNvSpPr txBox="1"/>
          <p:nvPr/>
        </p:nvSpPr>
        <p:spPr>
          <a:xfrm>
            <a:off x="5976754" y="2735510"/>
            <a:ext cx="3432754" cy="496503"/>
          </a:xfrm>
          <a:prstGeom prst="rect">
            <a:avLst/>
          </a:prstGeom>
          <a:noFill/>
        </p:spPr>
        <p:txBody>
          <a:bodyPr wrap="square" lIns="75926" tIns="37964" rIns="75926" bIns="37964" rtlCol="0">
            <a:spAutoFit/>
          </a:bodyPr>
          <a:lstStyle>
            <a:defPPr>
              <a:defRPr lang="en-US"/>
            </a:defPPr>
          </a:lstStyle>
          <a:p>
            <a:pPr marL="428382" indent="-428382" algn="just">
              <a:tabLst>
                <a:tab pos="428382" algn="l"/>
              </a:tabLst>
            </a:pPr>
            <a:r>
              <a:rPr lang="en-US" sz="2728" b="1" dirty="0">
                <a:solidFill>
                  <a:schemeClr val="bg1"/>
                </a:solidFill>
                <a:ea typeface="Cambria Math" pitchFamily="18" charset="0"/>
                <a:sym typeface="Wingdings"/>
              </a:rPr>
              <a:t>= 43,200 </a:t>
            </a:r>
            <a:r>
              <a:rPr lang="en-US" sz="2728" b="1" dirty="0">
                <a:solidFill>
                  <a:schemeClr val="bg1"/>
                </a:solidFill>
                <a:cs typeface="Times New Roman" pitchFamily="18" charset="0"/>
                <a:sym typeface="Symbol"/>
              </a:rPr>
              <a:t> </a:t>
            </a:r>
            <a:r>
              <a:rPr lang="el-GR" sz="2728" b="1" dirty="0">
                <a:solidFill>
                  <a:schemeClr val="bg1"/>
                </a:solidFill>
                <a:ea typeface="Cambria Math" pitchFamily="18" charset="0"/>
                <a:sym typeface="Wingdings"/>
              </a:rPr>
              <a:t>Δ</a:t>
            </a:r>
            <a:r>
              <a:rPr lang="en-US" sz="2728" b="1" dirty="0">
                <a:solidFill>
                  <a:schemeClr val="bg1"/>
                </a:solidFill>
                <a:ea typeface="Cambria Math" pitchFamily="18" charset="0"/>
                <a:sym typeface="Wingdings"/>
              </a:rPr>
              <a:t>t seconds.</a:t>
            </a:r>
            <a:endParaRPr lang="en-US" sz="2728" b="1" dirty="0">
              <a:solidFill>
                <a:schemeClr val="bg1"/>
              </a:solidFill>
              <a:ea typeface="Cambria Math" pitchFamily="18" charset="0"/>
            </a:endParaRPr>
          </a:p>
        </p:txBody>
      </p:sp>
      <p:graphicFrame>
        <p:nvGraphicFramePr>
          <p:cNvPr id="9" name="Object 8">
            <a:extLst>
              <a:ext uri="{FF2B5EF4-FFF2-40B4-BE49-F238E27FC236}">
                <a16:creationId xmlns:a16="http://schemas.microsoft.com/office/drawing/2014/main" id="{4D6FBE7D-5DC0-33E5-D24C-55EC3756112B}"/>
              </a:ext>
            </a:extLst>
          </p:cNvPr>
          <p:cNvGraphicFramePr>
            <a:graphicFrameLocks noChangeAspect="1"/>
          </p:cNvGraphicFramePr>
          <p:nvPr>
            <p:extLst>
              <p:ext uri="{D42A27DB-BD31-4B8C-83A1-F6EECF244321}">
                <p14:modId xmlns:p14="http://schemas.microsoft.com/office/powerpoint/2010/main" val="356646380"/>
              </p:ext>
            </p:extLst>
          </p:nvPr>
        </p:nvGraphicFramePr>
        <p:xfrm>
          <a:off x="6298463" y="855696"/>
          <a:ext cx="2131245" cy="841588"/>
        </p:xfrm>
        <a:graphic>
          <a:graphicData uri="http://schemas.openxmlformats.org/presentationml/2006/ole">
            <mc:AlternateContent xmlns:mc="http://schemas.openxmlformats.org/markup-compatibility/2006">
              <mc:Choice xmlns:v="urn:schemas-microsoft-com:vml" Requires="v">
                <p:oleObj name="Equation" r:id="rId2" imgW="868940" imgH="343016" progId="Equation.DSMT4">
                  <p:embed/>
                </p:oleObj>
              </mc:Choice>
              <mc:Fallback>
                <p:oleObj name="Equation" r:id="rId2" imgW="868940" imgH="343016" progId="Equation.DSMT4">
                  <p:embed/>
                  <p:pic>
                    <p:nvPicPr>
                      <p:cNvPr id="0" name=""/>
                      <p:cNvPicPr/>
                      <p:nvPr/>
                    </p:nvPicPr>
                    <p:blipFill>
                      <a:blip r:embed="rId3"/>
                      <a:stretch>
                        <a:fillRect/>
                      </a:stretch>
                    </p:blipFill>
                    <p:spPr>
                      <a:xfrm>
                        <a:off x="6298463" y="855696"/>
                        <a:ext cx="2131245" cy="84158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2AC86398-261E-7265-E213-FD56D1355229}"/>
              </a:ext>
            </a:extLst>
          </p:cNvPr>
          <p:cNvGraphicFramePr>
            <a:graphicFrameLocks noChangeAspect="1"/>
          </p:cNvGraphicFramePr>
          <p:nvPr>
            <p:extLst>
              <p:ext uri="{D42A27DB-BD31-4B8C-83A1-F6EECF244321}">
                <p14:modId xmlns:p14="http://schemas.microsoft.com/office/powerpoint/2010/main" val="1940281619"/>
              </p:ext>
            </p:extLst>
          </p:nvPr>
        </p:nvGraphicFramePr>
        <p:xfrm>
          <a:off x="2968960" y="4195094"/>
          <a:ext cx="2513777" cy="1110479"/>
        </p:xfrm>
        <a:graphic>
          <a:graphicData uri="http://schemas.openxmlformats.org/presentationml/2006/ole">
            <mc:AlternateContent xmlns:mc="http://schemas.openxmlformats.org/markup-compatibility/2006">
              <mc:Choice xmlns:v="urn:schemas-microsoft-com:vml" Requires="v">
                <p:oleObj name="Equation" r:id="rId4" imgW="722150" imgH="318688" progId="Equation.DSMT4">
                  <p:embed/>
                </p:oleObj>
              </mc:Choice>
              <mc:Fallback>
                <p:oleObj name="Equation" r:id="rId4" imgW="722150" imgH="318688" progId="Equation.DSMT4">
                  <p:embed/>
                  <p:pic>
                    <p:nvPicPr>
                      <p:cNvPr id="0" name=""/>
                      <p:cNvPicPr/>
                      <p:nvPr/>
                    </p:nvPicPr>
                    <p:blipFill>
                      <a:blip r:embed="rId5"/>
                      <a:stretch>
                        <a:fillRect/>
                      </a:stretch>
                    </p:blipFill>
                    <p:spPr>
                      <a:xfrm>
                        <a:off x="2968960" y="4195094"/>
                        <a:ext cx="2513777" cy="1110479"/>
                      </a:xfrm>
                      <a:prstGeom prst="rect">
                        <a:avLst/>
                      </a:prstGeom>
                    </p:spPr>
                  </p:pic>
                </p:oleObj>
              </mc:Fallback>
            </mc:AlternateContent>
          </a:graphicData>
        </a:graphic>
      </p:graphicFrame>
    </p:spTree>
    <p:extLst>
      <p:ext uri="{BB962C8B-B14F-4D97-AF65-F5344CB8AC3E}">
        <p14:creationId xmlns:p14="http://schemas.microsoft.com/office/powerpoint/2010/main" val="1184070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F0C6FC-DEEE-EE24-F643-3E5178EF1F75}"/>
              </a:ext>
            </a:extLst>
          </p:cNvPr>
          <p:cNvSpPr txBox="1"/>
          <p:nvPr/>
        </p:nvSpPr>
        <p:spPr>
          <a:xfrm>
            <a:off x="655361" y="877016"/>
            <a:ext cx="10568539" cy="4710072"/>
          </a:xfrm>
          <a:prstGeom prst="rect">
            <a:avLst/>
          </a:prstGeom>
          <a:noFill/>
        </p:spPr>
        <p:txBody>
          <a:bodyPr wrap="square" rtlCol="0">
            <a:spAutoFit/>
          </a:bodyPr>
          <a:lstStyle/>
          <a:p>
            <a:pPr algn="just" defTabSz="722313"/>
            <a:r>
              <a:rPr lang="en-US" sz="2728" b="1" dirty="0">
                <a:solidFill>
                  <a:schemeClr val="bg1"/>
                </a:solidFill>
              </a:rPr>
              <a:t>CW</a:t>
            </a:r>
            <a:r>
              <a:rPr lang="en-US" sz="2728" dirty="0">
                <a:solidFill>
                  <a:schemeClr val="bg1"/>
                </a:solidFill>
              </a:rPr>
              <a:t>.	The coefficient of linear expansion of brass and steel are </a:t>
            </a:r>
            <a:r>
              <a:rPr lang="en-IN" sz="2728" dirty="0">
                <a:solidFill>
                  <a:schemeClr val="bg1"/>
                </a:solidFill>
              </a:rPr>
              <a:t> </a:t>
            </a:r>
            <a:r>
              <a:rPr lang="el-GR" sz="2728" dirty="0">
                <a:solidFill>
                  <a:schemeClr val="bg1"/>
                </a:solidFill>
              </a:rPr>
              <a:t>α</a:t>
            </a:r>
            <a:r>
              <a:rPr lang="en-US" sz="2728" baseline="-25000" dirty="0">
                <a:solidFill>
                  <a:schemeClr val="bg1"/>
                </a:solidFill>
              </a:rPr>
              <a:t>1</a:t>
            </a:r>
            <a:r>
              <a:rPr lang="en-US" sz="2728" dirty="0">
                <a:solidFill>
                  <a:schemeClr val="bg1"/>
                </a:solidFill>
              </a:rPr>
              <a:t> </a:t>
            </a:r>
            <a:r>
              <a:rPr lang="en-IN" sz="2728" dirty="0">
                <a:solidFill>
                  <a:schemeClr val="bg1"/>
                </a:solidFill>
              </a:rPr>
              <a:t>And 	</a:t>
            </a:r>
            <a:r>
              <a:rPr lang="el-GR" sz="2728" dirty="0">
                <a:solidFill>
                  <a:schemeClr val="bg1"/>
                </a:solidFill>
              </a:rPr>
              <a:t>α</a:t>
            </a:r>
            <a:r>
              <a:rPr lang="en-US" sz="2728" baseline="-25000" dirty="0">
                <a:solidFill>
                  <a:schemeClr val="bg1"/>
                </a:solidFill>
              </a:rPr>
              <a:t>2</a:t>
            </a:r>
            <a:r>
              <a:rPr lang="en-IN" sz="2728" dirty="0">
                <a:solidFill>
                  <a:schemeClr val="bg1"/>
                </a:solidFill>
              </a:rPr>
              <a:t>. If we take a brass rod of length l</a:t>
            </a:r>
            <a:r>
              <a:rPr lang="en-IN" sz="2728" baseline="-25000" dirty="0">
                <a:solidFill>
                  <a:schemeClr val="bg1"/>
                </a:solidFill>
              </a:rPr>
              <a:t>1</a:t>
            </a:r>
            <a:r>
              <a:rPr lang="en-IN" sz="2728" dirty="0">
                <a:solidFill>
                  <a:schemeClr val="bg1"/>
                </a:solidFill>
              </a:rPr>
              <a:t> and steel rod of length l</a:t>
            </a:r>
            <a:r>
              <a:rPr lang="en-IN" sz="2728" baseline="-25000" dirty="0">
                <a:solidFill>
                  <a:schemeClr val="bg1"/>
                </a:solidFill>
              </a:rPr>
              <a:t>2</a:t>
            </a:r>
            <a:r>
              <a:rPr lang="en-IN" sz="2728" dirty="0">
                <a:solidFill>
                  <a:schemeClr val="bg1"/>
                </a:solidFill>
              </a:rPr>
              <a:t> at 	0</a:t>
            </a:r>
            <a:r>
              <a:rPr lang="en-IN" sz="2728" baseline="30000" dirty="0">
                <a:solidFill>
                  <a:schemeClr val="bg1"/>
                </a:solidFill>
              </a:rPr>
              <a:t>o</a:t>
            </a:r>
            <a:r>
              <a:rPr lang="en-IN" sz="2728" dirty="0">
                <a:solidFill>
                  <a:schemeClr val="bg1"/>
                </a:solidFill>
              </a:rPr>
              <a:t>C,their difference in length (l</a:t>
            </a:r>
            <a:r>
              <a:rPr lang="en-IN" sz="2728" baseline="-25000" dirty="0">
                <a:solidFill>
                  <a:schemeClr val="bg1"/>
                </a:solidFill>
              </a:rPr>
              <a:t>2</a:t>
            </a:r>
            <a:r>
              <a:rPr lang="en-IN" sz="2728" dirty="0">
                <a:solidFill>
                  <a:schemeClr val="bg1"/>
                </a:solidFill>
              </a:rPr>
              <a:t>-l</a:t>
            </a:r>
            <a:r>
              <a:rPr lang="en-IN" sz="2728" baseline="-25000" dirty="0">
                <a:solidFill>
                  <a:schemeClr val="bg1"/>
                </a:solidFill>
              </a:rPr>
              <a:t>1</a:t>
            </a:r>
            <a:r>
              <a:rPr lang="en-IN" sz="2728" dirty="0">
                <a:solidFill>
                  <a:schemeClr val="bg1"/>
                </a:solidFill>
              </a:rPr>
              <a:t>) will remain the 	same at a 	temperature if </a:t>
            </a:r>
            <a:endParaRPr lang="en-US" sz="2728" dirty="0">
              <a:solidFill>
                <a:schemeClr val="bg1"/>
              </a:solidFill>
            </a:endParaRPr>
          </a:p>
          <a:p>
            <a:r>
              <a:rPr lang="en-IN" sz="2728" dirty="0">
                <a:solidFill>
                  <a:schemeClr val="bg1"/>
                </a:solidFill>
              </a:rPr>
              <a:t>	</a:t>
            </a:r>
          </a:p>
          <a:p>
            <a:r>
              <a:rPr lang="en-IN" sz="2728" dirty="0">
                <a:solidFill>
                  <a:schemeClr val="bg1"/>
                </a:solidFill>
              </a:rPr>
              <a:t>	   1. </a:t>
            </a:r>
            <a:r>
              <a:rPr lang="en-US" sz="2728" dirty="0">
                <a:solidFill>
                  <a:schemeClr val="bg1"/>
                </a:solidFill>
              </a:rPr>
              <a:t>									</a:t>
            </a:r>
            <a:r>
              <a:rPr lang="en-IN" sz="2728" dirty="0">
                <a:solidFill>
                  <a:schemeClr val="bg1"/>
                </a:solidFill>
              </a:rPr>
              <a:t>2. </a:t>
            </a:r>
            <a:endParaRPr lang="el-GR" sz="2728" dirty="0">
              <a:solidFill>
                <a:schemeClr val="bg1"/>
              </a:solidFill>
            </a:endParaRPr>
          </a:p>
          <a:p>
            <a:endParaRPr lang="en-US" sz="2728" dirty="0">
              <a:solidFill>
                <a:schemeClr val="bg1"/>
              </a:solidFill>
            </a:endParaRPr>
          </a:p>
          <a:p>
            <a:r>
              <a:rPr lang="en-IN" sz="2728" dirty="0">
                <a:solidFill>
                  <a:schemeClr val="bg1"/>
                </a:solidFill>
              </a:rPr>
              <a:t>		</a:t>
            </a:r>
          </a:p>
          <a:p>
            <a:r>
              <a:rPr lang="en-IN" sz="2728" dirty="0">
                <a:solidFill>
                  <a:schemeClr val="bg1"/>
                </a:solidFill>
              </a:rPr>
              <a:t>	3. </a:t>
            </a:r>
            <a:r>
              <a:rPr lang="en-US" sz="2728" dirty="0">
                <a:solidFill>
                  <a:schemeClr val="bg1"/>
                </a:solidFill>
              </a:rPr>
              <a:t>                  		 					</a:t>
            </a:r>
            <a:r>
              <a:rPr lang="en-IN" sz="2728" dirty="0">
                <a:solidFill>
                  <a:schemeClr val="bg1"/>
                </a:solidFill>
              </a:rPr>
              <a:t>4. </a:t>
            </a:r>
            <a:endParaRPr lang="el-GR" sz="2728" dirty="0">
              <a:solidFill>
                <a:schemeClr val="bg1"/>
              </a:solidFill>
            </a:endParaRPr>
          </a:p>
          <a:p>
            <a:endParaRPr lang="en-US" sz="2728" dirty="0">
              <a:solidFill>
                <a:schemeClr val="bg1"/>
              </a:solidFill>
            </a:endParaRPr>
          </a:p>
          <a:p>
            <a:endParaRPr lang="en-US" sz="2728" dirty="0">
              <a:solidFill>
                <a:schemeClr val="bg1"/>
              </a:solidFill>
            </a:endParaRPr>
          </a:p>
        </p:txBody>
      </p:sp>
      <p:graphicFrame>
        <p:nvGraphicFramePr>
          <p:cNvPr id="4" name="Object 3">
            <a:extLst>
              <a:ext uri="{FF2B5EF4-FFF2-40B4-BE49-F238E27FC236}">
                <a16:creationId xmlns:a16="http://schemas.microsoft.com/office/drawing/2014/main" id="{B2CC07AA-102F-1C79-1EF4-0D9ACA51D579}"/>
              </a:ext>
            </a:extLst>
          </p:cNvPr>
          <p:cNvGraphicFramePr>
            <a:graphicFrameLocks noChangeAspect="1"/>
          </p:cNvGraphicFramePr>
          <p:nvPr>
            <p:extLst>
              <p:ext uri="{D42A27DB-BD31-4B8C-83A1-F6EECF244321}">
                <p14:modId xmlns:p14="http://schemas.microsoft.com/office/powerpoint/2010/main" val="1820216558"/>
              </p:ext>
            </p:extLst>
          </p:nvPr>
        </p:nvGraphicFramePr>
        <p:xfrm>
          <a:off x="1885997" y="2888915"/>
          <a:ext cx="2087566" cy="766322"/>
        </p:xfrm>
        <a:graphic>
          <a:graphicData uri="http://schemas.openxmlformats.org/presentationml/2006/ole">
            <mc:AlternateContent xmlns:mc="http://schemas.openxmlformats.org/markup-compatibility/2006">
              <mc:Choice xmlns:v="urn:schemas-microsoft-com:vml" Requires="v">
                <p:oleObj name="Equation" r:id="rId2" imgW="501792" imgH="183845" progId="Equation.DSMT4">
                  <p:embed/>
                </p:oleObj>
              </mc:Choice>
              <mc:Fallback>
                <p:oleObj name="Equation" r:id="rId2" imgW="501792" imgH="183845" progId="Equation.DSMT4">
                  <p:embed/>
                  <p:pic>
                    <p:nvPicPr>
                      <p:cNvPr id="0" name=""/>
                      <p:cNvPicPr/>
                      <p:nvPr/>
                    </p:nvPicPr>
                    <p:blipFill>
                      <a:blip r:embed="rId3"/>
                      <a:stretch>
                        <a:fillRect/>
                      </a:stretch>
                    </p:blipFill>
                    <p:spPr>
                      <a:xfrm>
                        <a:off x="1885997" y="2888915"/>
                        <a:ext cx="2087566" cy="766322"/>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D06597EC-1BD5-8A94-600D-088908052925}"/>
              </a:ext>
            </a:extLst>
          </p:cNvPr>
          <p:cNvGraphicFramePr>
            <a:graphicFrameLocks noChangeAspect="1"/>
          </p:cNvGraphicFramePr>
          <p:nvPr>
            <p:extLst>
              <p:ext uri="{D42A27DB-BD31-4B8C-83A1-F6EECF244321}">
                <p14:modId xmlns:p14="http://schemas.microsoft.com/office/powerpoint/2010/main" val="3001537363"/>
              </p:ext>
            </p:extLst>
          </p:nvPr>
        </p:nvGraphicFramePr>
        <p:xfrm>
          <a:off x="6394530" y="2806769"/>
          <a:ext cx="1852309" cy="703193"/>
        </p:xfrm>
        <a:graphic>
          <a:graphicData uri="http://schemas.openxmlformats.org/presentationml/2006/ole">
            <mc:AlternateContent xmlns:mc="http://schemas.openxmlformats.org/markup-compatibility/2006">
              <mc:Choice xmlns:v="urn:schemas-microsoft-com:vml" Requires="v">
                <p:oleObj name="Equation" r:id="rId4" imgW="513938" imgH="196009" progId="Equation.DSMT4">
                  <p:embed/>
                </p:oleObj>
              </mc:Choice>
              <mc:Fallback>
                <p:oleObj name="Equation" r:id="rId4" imgW="513938" imgH="196009" progId="Equation.DSMT4">
                  <p:embed/>
                  <p:pic>
                    <p:nvPicPr>
                      <p:cNvPr id="0" name=""/>
                      <p:cNvPicPr/>
                      <p:nvPr/>
                    </p:nvPicPr>
                    <p:blipFill>
                      <a:blip r:embed="rId5"/>
                      <a:stretch>
                        <a:fillRect/>
                      </a:stretch>
                    </p:blipFill>
                    <p:spPr>
                      <a:xfrm>
                        <a:off x="6394530" y="2806769"/>
                        <a:ext cx="1852309" cy="703193"/>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553F289D-A497-6023-89B2-B22B847611BC}"/>
              </a:ext>
            </a:extLst>
          </p:cNvPr>
          <p:cNvGraphicFramePr>
            <a:graphicFrameLocks noChangeAspect="1"/>
          </p:cNvGraphicFramePr>
          <p:nvPr>
            <p:extLst>
              <p:ext uri="{D42A27DB-BD31-4B8C-83A1-F6EECF244321}">
                <p14:modId xmlns:p14="http://schemas.microsoft.com/office/powerpoint/2010/main" val="4250684331"/>
              </p:ext>
            </p:extLst>
          </p:nvPr>
        </p:nvGraphicFramePr>
        <p:xfrm>
          <a:off x="1788702" y="3996696"/>
          <a:ext cx="2087565" cy="792503"/>
        </p:xfrm>
        <a:graphic>
          <a:graphicData uri="http://schemas.openxmlformats.org/presentationml/2006/ole">
            <mc:AlternateContent xmlns:mc="http://schemas.openxmlformats.org/markup-compatibility/2006">
              <mc:Choice xmlns:v="urn:schemas-microsoft-com:vml" Requires="v">
                <p:oleObj name="Equation" r:id="rId6" imgW="513938" imgH="196009" progId="Equation.DSMT4">
                  <p:embed/>
                </p:oleObj>
              </mc:Choice>
              <mc:Fallback>
                <p:oleObj name="Equation" r:id="rId6" imgW="513938" imgH="196009" progId="Equation.DSMT4">
                  <p:embed/>
                  <p:pic>
                    <p:nvPicPr>
                      <p:cNvPr id="0" name=""/>
                      <p:cNvPicPr/>
                      <p:nvPr/>
                    </p:nvPicPr>
                    <p:blipFill>
                      <a:blip r:embed="rId7"/>
                      <a:stretch>
                        <a:fillRect/>
                      </a:stretch>
                    </p:blipFill>
                    <p:spPr>
                      <a:xfrm>
                        <a:off x="1788702" y="3996696"/>
                        <a:ext cx="2087565" cy="792503"/>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D3B193AD-6450-C0D8-4B98-40129C411D96}"/>
              </a:ext>
            </a:extLst>
          </p:cNvPr>
          <p:cNvGraphicFramePr>
            <a:graphicFrameLocks noChangeAspect="1"/>
          </p:cNvGraphicFramePr>
          <p:nvPr>
            <p:extLst>
              <p:ext uri="{D42A27DB-BD31-4B8C-83A1-F6EECF244321}">
                <p14:modId xmlns:p14="http://schemas.microsoft.com/office/powerpoint/2010/main" val="424509515"/>
              </p:ext>
            </p:extLst>
          </p:nvPr>
        </p:nvGraphicFramePr>
        <p:xfrm>
          <a:off x="6394530" y="4086006"/>
          <a:ext cx="1867100" cy="703193"/>
        </p:xfrm>
        <a:graphic>
          <a:graphicData uri="http://schemas.openxmlformats.org/presentationml/2006/ole">
            <mc:AlternateContent xmlns:mc="http://schemas.openxmlformats.org/markup-compatibility/2006">
              <mc:Choice xmlns:v="urn:schemas-microsoft-com:vml" Requires="v">
                <p:oleObj name="Equation" r:id="rId8" imgW="489646" imgH="183845" progId="Equation.DSMT4">
                  <p:embed/>
                </p:oleObj>
              </mc:Choice>
              <mc:Fallback>
                <p:oleObj name="Equation" r:id="rId8" imgW="489646" imgH="183845" progId="Equation.DSMT4">
                  <p:embed/>
                  <p:pic>
                    <p:nvPicPr>
                      <p:cNvPr id="0" name=""/>
                      <p:cNvPicPr/>
                      <p:nvPr/>
                    </p:nvPicPr>
                    <p:blipFill>
                      <a:blip r:embed="rId9"/>
                      <a:stretch>
                        <a:fillRect/>
                      </a:stretch>
                    </p:blipFill>
                    <p:spPr>
                      <a:xfrm>
                        <a:off x="6394530" y="4086006"/>
                        <a:ext cx="1867100" cy="703193"/>
                      </a:xfrm>
                      <a:prstGeom prst="rect">
                        <a:avLst/>
                      </a:prstGeom>
                    </p:spPr>
                  </p:pic>
                </p:oleObj>
              </mc:Fallback>
            </mc:AlternateContent>
          </a:graphicData>
        </a:graphic>
      </p:graphicFrame>
    </p:spTree>
    <p:extLst>
      <p:ext uri="{BB962C8B-B14F-4D97-AF65-F5344CB8AC3E}">
        <p14:creationId xmlns:p14="http://schemas.microsoft.com/office/powerpoint/2010/main" val="24204040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8CEC4A7-1F82-ED65-EFD0-E5AEF0EA17DF}"/>
              </a:ext>
            </a:extLst>
          </p:cNvPr>
          <p:cNvSpPr txBox="1"/>
          <p:nvPr/>
        </p:nvSpPr>
        <p:spPr>
          <a:xfrm>
            <a:off x="906195" y="795219"/>
            <a:ext cx="9979977" cy="2881045"/>
          </a:xfrm>
          <a:prstGeom prst="rect">
            <a:avLst/>
          </a:prstGeom>
          <a:noFill/>
        </p:spPr>
        <p:txBody>
          <a:bodyPr wrap="square" rtlCol="0">
            <a:spAutoFit/>
          </a:bodyPr>
          <a:lstStyle/>
          <a:p>
            <a:pPr marL="539750" lvl="0" indent="-539750" algn="just" defTabSz="361950"/>
            <a:r>
              <a:rPr lang="en-US" sz="2728" b="1" dirty="0">
                <a:solidFill>
                  <a:schemeClr val="bg1"/>
                </a:solidFill>
              </a:rPr>
              <a:t>CW</a:t>
            </a:r>
            <a:r>
              <a:rPr lang="en-US" sz="2728" dirty="0">
                <a:solidFill>
                  <a:schemeClr val="bg1"/>
                </a:solidFill>
              </a:rPr>
              <a:t>.	A steel scale is to be prepared such that the millimeter 	intervals are to be accurate within 6x10</a:t>
            </a:r>
            <a:r>
              <a:rPr lang="en-US" sz="2728" baseline="30000" dirty="0">
                <a:solidFill>
                  <a:schemeClr val="bg1"/>
                </a:solidFill>
              </a:rPr>
              <a:t>-5</a:t>
            </a:r>
            <a:r>
              <a:rPr lang="en-US" sz="2728" dirty="0">
                <a:solidFill>
                  <a:schemeClr val="bg1"/>
                </a:solidFill>
              </a:rPr>
              <a:t>mm. The 	maximum 	temperature variation from the temperature of 	calibration 	during the reading of the millimeter marks is  ( </a:t>
            </a:r>
            <a:r>
              <a:rPr lang="en-US" sz="2728" dirty="0">
                <a:solidFill>
                  <a:schemeClr val="bg1"/>
                </a:solidFill>
                <a:latin typeface="Symbol" panose="05050102010706020507" pitchFamily="18" charset="2"/>
              </a:rPr>
              <a:t>a</a:t>
            </a:r>
            <a:r>
              <a:rPr lang="en-IN" sz="2728" dirty="0">
                <a:solidFill>
                  <a:schemeClr val="bg1"/>
                </a:solidFill>
              </a:rPr>
              <a:t>  = 12 x 10</a:t>
            </a:r>
            <a:r>
              <a:rPr lang="en-IN" sz="2728" baseline="30000" dirty="0">
                <a:solidFill>
                  <a:schemeClr val="bg1"/>
                </a:solidFill>
              </a:rPr>
              <a:t>-6</a:t>
            </a:r>
            <a:r>
              <a:rPr lang="en-IN" sz="2728" dirty="0">
                <a:solidFill>
                  <a:schemeClr val="bg1"/>
                </a:solidFill>
              </a:rPr>
              <a:t>k</a:t>
            </a:r>
            <a:r>
              <a:rPr lang="en-IN" sz="2728" baseline="30000" dirty="0">
                <a:solidFill>
                  <a:schemeClr val="bg1"/>
                </a:solidFill>
              </a:rPr>
              <a:t>-1</a:t>
            </a:r>
            <a:r>
              <a:rPr lang="en-IN" sz="2728" dirty="0">
                <a:solidFill>
                  <a:schemeClr val="bg1"/>
                </a:solidFill>
              </a:rPr>
              <a:t>)</a:t>
            </a:r>
          </a:p>
          <a:p>
            <a:r>
              <a:rPr lang="en-US" sz="2728" dirty="0">
                <a:solidFill>
                  <a:schemeClr val="bg1"/>
                </a:solidFill>
              </a:rPr>
              <a:t>	   1.  4.0</a:t>
            </a:r>
            <a:r>
              <a:rPr lang="en-US" sz="2728" baseline="30000" dirty="0">
                <a:solidFill>
                  <a:schemeClr val="bg1"/>
                </a:solidFill>
              </a:rPr>
              <a:t>o</a:t>
            </a:r>
            <a:r>
              <a:rPr lang="en-US" sz="2728" dirty="0">
                <a:solidFill>
                  <a:schemeClr val="bg1"/>
                </a:solidFill>
              </a:rPr>
              <a:t>C						2. 4.5 </a:t>
            </a:r>
            <a:r>
              <a:rPr lang="en-US" sz="2728" baseline="30000" dirty="0" err="1">
                <a:solidFill>
                  <a:schemeClr val="bg1"/>
                </a:solidFill>
              </a:rPr>
              <a:t>o</a:t>
            </a:r>
            <a:r>
              <a:rPr lang="en-US" sz="2728" dirty="0" err="1">
                <a:solidFill>
                  <a:schemeClr val="bg1"/>
                </a:solidFill>
              </a:rPr>
              <a:t>C</a:t>
            </a:r>
            <a:r>
              <a:rPr lang="en-US" sz="2728" dirty="0">
                <a:solidFill>
                  <a:schemeClr val="bg1"/>
                </a:solidFill>
              </a:rPr>
              <a:t>	      		</a:t>
            </a:r>
          </a:p>
          <a:p>
            <a:r>
              <a:rPr lang="en-US" sz="2728" dirty="0">
                <a:solidFill>
                  <a:schemeClr val="bg1"/>
                </a:solidFill>
              </a:rPr>
              <a:t>	   3.  5.0 </a:t>
            </a:r>
            <a:r>
              <a:rPr lang="en-US" sz="2728" baseline="30000" dirty="0" err="1">
                <a:solidFill>
                  <a:schemeClr val="bg1"/>
                </a:solidFill>
              </a:rPr>
              <a:t>o</a:t>
            </a:r>
            <a:r>
              <a:rPr lang="en-US" sz="2728" dirty="0" err="1">
                <a:solidFill>
                  <a:schemeClr val="bg1"/>
                </a:solidFill>
              </a:rPr>
              <a:t>C</a:t>
            </a:r>
            <a:r>
              <a:rPr lang="en-US" sz="2728" dirty="0">
                <a:solidFill>
                  <a:schemeClr val="bg1"/>
                </a:solidFill>
              </a:rPr>
              <a:t>						4. 5.5 </a:t>
            </a:r>
            <a:r>
              <a:rPr lang="en-US" sz="2728" baseline="30000" dirty="0" err="1">
                <a:solidFill>
                  <a:schemeClr val="bg1"/>
                </a:solidFill>
              </a:rPr>
              <a:t>o</a:t>
            </a:r>
            <a:r>
              <a:rPr lang="en-US" sz="2728" dirty="0" err="1">
                <a:solidFill>
                  <a:schemeClr val="bg1"/>
                </a:solidFill>
              </a:rPr>
              <a:t>C</a:t>
            </a:r>
            <a:r>
              <a:rPr lang="en-US" sz="2728" dirty="0">
                <a:solidFill>
                  <a:schemeClr val="bg1"/>
                </a:solidFill>
              </a:rPr>
              <a:t>    </a:t>
            </a:r>
          </a:p>
          <a:p>
            <a:endParaRPr lang="en-US" sz="1754" dirty="0">
              <a:solidFill>
                <a:schemeClr val="bg1"/>
              </a:solidFill>
            </a:endParaRPr>
          </a:p>
        </p:txBody>
      </p:sp>
    </p:spTree>
    <p:extLst>
      <p:ext uri="{BB962C8B-B14F-4D97-AF65-F5344CB8AC3E}">
        <p14:creationId xmlns:p14="http://schemas.microsoft.com/office/powerpoint/2010/main" val="32488884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AB436C-A2D8-5430-5D41-76286308E59F}"/>
              </a:ext>
            </a:extLst>
          </p:cNvPr>
          <p:cNvSpPr txBox="1"/>
          <p:nvPr/>
        </p:nvSpPr>
        <p:spPr>
          <a:xfrm>
            <a:off x="1219649" y="1014876"/>
            <a:ext cx="9439964" cy="3028806"/>
          </a:xfrm>
          <a:prstGeom prst="rect">
            <a:avLst/>
          </a:prstGeom>
          <a:noFill/>
        </p:spPr>
        <p:txBody>
          <a:bodyPr wrap="square" rtlCol="0">
            <a:spAutoFit/>
          </a:bodyPr>
          <a:lstStyle/>
          <a:p>
            <a:pPr lvl="0" algn="just" defTabSz="625475"/>
            <a:r>
              <a:rPr lang="en-US" sz="2728" b="1" dirty="0">
                <a:solidFill>
                  <a:schemeClr val="bg1"/>
                </a:solidFill>
              </a:rPr>
              <a:t>CW</a:t>
            </a:r>
            <a:r>
              <a:rPr lang="en-US" sz="2728" dirty="0">
                <a:solidFill>
                  <a:schemeClr val="bg1"/>
                </a:solidFill>
              </a:rPr>
              <a:t>.	If is the moment of inertia of a solid body having </a:t>
            </a:r>
            <a:r>
              <a:rPr lang="en-IN" sz="2728" dirty="0">
                <a:solidFill>
                  <a:schemeClr val="bg1"/>
                </a:solidFill>
              </a:rPr>
              <a:t>- </a:t>
            </a:r>
            <a:r>
              <a:rPr lang="en-IN" sz="2728" dirty="0">
                <a:solidFill>
                  <a:schemeClr val="bg1"/>
                </a:solidFill>
                <a:latin typeface="Symbol" panose="05050102010706020507" pitchFamily="18" charset="2"/>
              </a:rPr>
              <a:t>D</a:t>
            </a:r>
            <a:r>
              <a:rPr lang="en-IN" sz="2728" dirty="0">
                <a:solidFill>
                  <a:schemeClr val="bg1"/>
                </a:solidFill>
              </a:rPr>
              <a:t>T	coefficient of linear expansion then the change in I 	corresponding to a small change in temperature  is</a:t>
            </a:r>
          </a:p>
          <a:p>
            <a:pPr lvl="0"/>
            <a:endParaRPr lang="en-US" sz="2728" dirty="0">
              <a:solidFill>
                <a:schemeClr val="bg1"/>
              </a:solidFill>
            </a:endParaRPr>
          </a:p>
          <a:p>
            <a:r>
              <a:rPr lang="en-IN" sz="2728" dirty="0">
                <a:solidFill>
                  <a:schemeClr val="bg1"/>
                </a:solidFill>
              </a:rPr>
              <a:t>	1. 									2. </a:t>
            </a:r>
          </a:p>
          <a:p>
            <a:r>
              <a:rPr lang="en-IN" sz="2728" dirty="0">
                <a:solidFill>
                  <a:schemeClr val="bg1"/>
                </a:solidFill>
              </a:rPr>
              <a:t>	</a:t>
            </a:r>
            <a:endParaRPr lang="en-US" sz="2728" dirty="0">
              <a:solidFill>
                <a:schemeClr val="bg1"/>
              </a:solidFill>
            </a:endParaRPr>
          </a:p>
          <a:p>
            <a:r>
              <a:rPr lang="en-IN" sz="2728" dirty="0">
                <a:solidFill>
                  <a:schemeClr val="bg1"/>
                </a:solidFill>
              </a:rPr>
              <a:t>	3. 									4. </a:t>
            </a:r>
            <a:endParaRPr lang="en-US" sz="2728" dirty="0">
              <a:solidFill>
                <a:schemeClr val="bg1"/>
              </a:solidFill>
            </a:endParaRPr>
          </a:p>
        </p:txBody>
      </p:sp>
      <p:graphicFrame>
        <p:nvGraphicFramePr>
          <p:cNvPr id="6" name="Object 5">
            <a:extLst>
              <a:ext uri="{FF2B5EF4-FFF2-40B4-BE49-F238E27FC236}">
                <a16:creationId xmlns:a16="http://schemas.microsoft.com/office/drawing/2014/main" id="{934BE3C3-F3F1-0D5D-D0BE-CBCC303ABE5C}"/>
              </a:ext>
            </a:extLst>
          </p:cNvPr>
          <p:cNvGraphicFramePr>
            <a:graphicFrameLocks noChangeAspect="1"/>
          </p:cNvGraphicFramePr>
          <p:nvPr>
            <p:extLst>
              <p:ext uri="{D42A27DB-BD31-4B8C-83A1-F6EECF244321}">
                <p14:modId xmlns:p14="http://schemas.microsoft.com/office/powerpoint/2010/main" val="1160041126"/>
              </p:ext>
            </p:extLst>
          </p:nvPr>
        </p:nvGraphicFramePr>
        <p:xfrm>
          <a:off x="9442157" y="1966370"/>
          <a:ext cx="562908" cy="562908"/>
        </p:xfrm>
        <a:graphic>
          <a:graphicData uri="http://schemas.openxmlformats.org/presentationml/2006/ole">
            <mc:AlternateContent xmlns:mc="http://schemas.openxmlformats.org/markup-compatibility/2006">
              <mc:Choice xmlns:v="urn:schemas-microsoft-com:vml" Requires="v">
                <p:oleObj name="Equation" r:id="rId2" imgW="122151" imgH="122332" progId="Equation.DSMT4">
                  <p:embed/>
                </p:oleObj>
              </mc:Choice>
              <mc:Fallback>
                <p:oleObj name="Equation" r:id="rId2" imgW="122151" imgH="122332" progId="Equation.DSMT4">
                  <p:embed/>
                  <p:pic>
                    <p:nvPicPr>
                      <p:cNvPr id="0" name=""/>
                      <p:cNvPicPr/>
                      <p:nvPr/>
                    </p:nvPicPr>
                    <p:blipFill>
                      <a:blip r:embed="rId3"/>
                      <a:stretch>
                        <a:fillRect/>
                      </a:stretch>
                    </p:blipFill>
                    <p:spPr>
                      <a:xfrm>
                        <a:off x="9442157" y="1966370"/>
                        <a:ext cx="562908" cy="562908"/>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9C281D20-5C94-9277-659A-69290F9DA6DF}"/>
              </a:ext>
            </a:extLst>
          </p:cNvPr>
          <p:cNvGraphicFramePr>
            <a:graphicFrameLocks noChangeAspect="1"/>
          </p:cNvGraphicFramePr>
          <p:nvPr>
            <p:extLst>
              <p:ext uri="{D42A27DB-BD31-4B8C-83A1-F6EECF244321}">
                <p14:modId xmlns:p14="http://schemas.microsoft.com/office/powerpoint/2010/main" val="2261733537"/>
              </p:ext>
            </p:extLst>
          </p:nvPr>
        </p:nvGraphicFramePr>
        <p:xfrm>
          <a:off x="2289959" y="2529278"/>
          <a:ext cx="1198111" cy="602293"/>
        </p:xfrm>
        <a:graphic>
          <a:graphicData uri="http://schemas.openxmlformats.org/presentationml/2006/ole">
            <mc:AlternateContent xmlns:mc="http://schemas.openxmlformats.org/markup-compatibility/2006">
              <mc:Choice xmlns:v="urn:schemas-microsoft-com:vml" Requires="v">
                <p:oleObj name="Equation" r:id="rId4" imgW="293580" imgH="147007" progId="Equation.DSMT4">
                  <p:embed/>
                </p:oleObj>
              </mc:Choice>
              <mc:Fallback>
                <p:oleObj name="Equation" r:id="rId4" imgW="293580" imgH="147007" progId="Equation.DSMT4">
                  <p:embed/>
                  <p:pic>
                    <p:nvPicPr>
                      <p:cNvPr id="0" name=""/>
                      <p:cNvPicPr/>
                      <p:nvPr/>
                    </p:nvPicPr>
                    <p:blipFill>
                      <a:blip r:embed="rId5"/>
                      <a:stretch>
                        <a:fillRect/>
                      </a:stretch>
                    </p:blipFill>
                    <p:spPr>
                      <a:xfrm>
                        <a:off x="2289959" y="2529278"/>
                        <a:ext cx="1198111" cy="602293"/>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4ED44410-67BD-7148-50CD-099CF4B2C491}"/>
              </a:ext>
            </a:extLst>
          </p:cNvPr>
          <p:cNvGraphicFramePr>
            <a:graphicFrameLocks noChangeAspect="1"/>
          </p:cNvGraphicFramePr>
          <p:nvPr>
            <p:extLst>
              <p:ext uri="{D42A27DB-BD31-4B8C-83A1-F6EECF244321}">
                <p14:modId xmlns:p14="http://schemas.microsoft.com/office/powerpoint/2010/main" val="2938128327"/>
              </p:ext>
            </p:extLst>
          </p:nvPr>
        </p:nvGraphicFramePr>
        <p:xfrm>
          <a:off x="6552737" y="2354523"/>
          <a:ext cx="1169628" cy="951801"/>
        </p:xfrm>
        <a:graphic>
          <a:graphicData uri="http://schemas.openxmlformats.org/presentationml/2006/ole">
            <mc:AlternateContent xmlns:mc="http://schemas.openxmlformats.org/markup-compatibility/2006">
              <mc:Choice xmlns:v="urn:schemas-microsoft-com:vml" Requires="v">
                <p:oleObj name="Equation" r:id="rId6" imgW="391440" imgH="318688" progId="Equation.DSMT4">
                  <p:embed/>
                </p:oleObj>
              </mc:Choice>
              <mc:Fallback>
                <p:oleObj name="Equation" r:id="rId6" imgW="391440" imgH="318688" progId="Equation.DSMT4">
                  <p:embed/>
                  <p:pic>
                    <p:nvPicPr>
                      <p:cNvPr id="0" name=""/>
                      <p:cNvPicPr/>
                      <p:nvPr/>
                    </p:nvPicPr>
                    <p:blipFill>
                      <a:blip r:embed="rId7"/>
                      <a:stretch>
                        <a:fillRect/>
                      </a:stretch>
                    </p:blipFill>
                    <p:spPr>
                      <a:xfrm>
                        <a:off x="6552737" y="2354523"/>
                        <a:ext cx="1169628" cy="951801"/>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EB54A7E1-B537-23B5-7F9D-790A3DF64F59}"/>
              </a:ext>
            </a:extLst>
          </p:cNvPr>
          <p:cNvGraphicFramePr>
            <a:graphicFrameLocks noChangeAspect="1"/>
          </p:cNvGraphicFramePr>
          <p:nvPr>
            <p:extLst>
              <p:ext uri="{D42A27DB-BD31-4B8C-83A1-F6EECF244321}">
                <p14:modId xmlns:p14="http://schemas.microsoft.com/office/powerpoint/2010/main" val="2330807885"/>
              </p:ext>
            </p:extLst>
          </p:nvPr>
        </p:nvGraphicFramePr>
        <p:xfrm>
          <a:off x="2298295" y="3559232"/>
          <a:ext cx="1181438" cy="489508"/>
        </p:xfrm>
        <a:graphic>
          <a:graphicData uri="http://schemas.openxmlformats.org/presentationml/2006/ole">
            <mc:AlternateContent xmlns:mc="http://schemas.openxmlformats.org/markup-compatibility/2006">
              <mc:Choice xmlns:v="urn:schemas-microsoft-com:vml" Requires="v">
                <p:oleObj name="Equation" r:id="rId8" imgW="368280" imgH="152280" progId="Equation.DSMT4">
                  <p:embed/>
                </p:oleObj>
              </mc:Choice>
              <mc:Fallback>
                <p:oleObj name="Equation" r:id="rId8" imgW="368280" imgH="152280" progId="Equation.DSMT4">
                  <p:embed/>
                  <p:pic>
                    <p:nvPicPr>
                      <p:cNvPr id="0" name=""/>
                      <p:cNvPicPr/>
                      <p:nvPr/>
                    </p:nvPicPr>
                    <p:blipFill>
                      <a:blip r:embed="rId9"/>
                      <a:stretch>
                        <a:fillRect/>
                      </a:stretch>
                    </p:blipFill>
                    <p:spPr>
                      <a:xfrm>
                        <a:off x="2298295" y="3559232"/>
                        <a:ext cx="1181438" cy="489508"/>
                      </a:xfrm>
                      <a:prstGeom prst="rect">
                        <a:avLst/>
                      </a:prstGeom>
                    </p:spPr>
                  </p:pic>
                </p:oleObj>
              </mc:Fallback>
            </mc:AlternateContent>
          </a:graphicData>
        </a:graphic>
      </p:graphicFrame>
      <p:graphicFrame>
        <p:nvGraphicFramePr>
          <p:cNvPr id="25" name="Object 24">
            <a:extLst>
              <a:ext uri="{FF2B5EF4-FFF2-40B4-BE49-F238E27FC236}">
                <a16:creationId xmlns:a16="http://schemas.microsoft.com/office/drawing/2014/main" id="{BF15D64B-CA31-6840-1209-4323076E3BFC}"/>
              </a:ext>
            </a:extLst>
          </p:cNvPr>
          <p:cNvGraphicFramePr>
            <a:graphicFrameLocks noChangeAspect="1"/>
          </p:cNvGraphicFramePr>
          <p:nvPr>
            <p:extLst>
              <p:ext uri="{D42A27DB-BD31-4B8C-83A1-F6EECF244321}">
                <p14:modId xmlns:p14="http://schemas.microsoft.com/office/powerpoint/2010/main" val="2300546020"/>
              </p:ext>
            </p:extLst>
          </p:nvPr>
        </p:nvGraphicFramePr>
        <p:xfrm>
          <a:off x="6584517" y="3532972"/>
          <a:ext cx="1258662" cy="520826"/>
        </p:xfrm>
        <a:graphic>
          <a:graphicData uri="http://schemas.openxmlformats.org/presentationml/2006/ole">
            <mc:AlternateContent xmlns:mc="http://schemas.openxmlformats.org/markup-compatibility/2006">
              <mc:Choice xmlns:v="urn:schemas-microsoft-com:vml" Requires="v">
                <p:oleObj name="Equation" r:id="rId10" imgW="368280" imgH="152280" progId="Equation.DSMT4">
                  <p:embed/>
                </p:oleObj>
              </mc:Choice>
              <mc:Fallback>
                <p:oleObj name="Equation" r:id="rId10" imgW="368280" imgH="152280" progId="Equation.DSMT4">
                  <p:embed/>
                  <p:pic>
                    <p:nvPicPr>
                      <p:cNvPr id="0" name=""/>
                      <p:cNvPicPr/>
                      <p:nvPr/>
                    </p:nvPicPr>
                    <p:blipFill>
                      <a:blip r:embed="rId11"/>
                      <a:stretch>
                        <a:fillRect/>
                      </a:stretch>
                    </p:blipFill>
                    <p:spPr>
                      <a:xfrm>
                        <a:off x="6584517" y="3532972"/>
                        <a:ext cx="1258662" cy="520826"/>
                      </a:xfrm>
                      <a:prstGeom prst="rect">
                        <a:avLst/>
                      </a:prstGeom>
                    </p:spPr>
                  </p:pic>
                </p:oleObj>
              </mc:Fallback>
            </mc:AlternateContent>
          </a:graphicData>
        </a:graphic>
      </p:graphicFrame>
    </p:spTree>
    <p:extLst>
      <p:ext uri="{BB962C8B-B14F-4D97-AF65-F5344CB8AC3E}">
        <p14:creationId xmlns:p14="http://schemas.microsoft.com/office/powerpoint/2010/main" val="25165004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a:extLst>
              <a:ext uri="{FF2B5EF4-FFF2-40B4-BE49-F238E27FC236}">
                <a16:creationId xmlns:a16="http://schemas.microsoft.com/office/drawing/2014/main" id="{5E297F23-8827-C313-B43B-0B23C3C0CAFD}"/>
              </a:ext>
            </a:extLst>
          </p:cNvPr>
          <p:cNvGraphicFramePr>
            <a:graphicFrameLocks noChangeAspect="1"/>
          </p:cNvGraphicFramePr>
          <p:nvPr/>
        </p:nvGraphicFramePr>
        <p:xfrm>
          <a:off x="0" y="753602"/>
          <a:ext cx="111368" cy="139210"/>
        </p:xfrm>
        <a:graphic>
          <a:graphicData uri="http://schemas.openxmlformats.org/presentationml/2006/ole">
            <mc:AlternateContent xmlns:mc="http://schemas.openxmlformats.org/markup-compatibility/2006">
              <mc:Choice xmlns:v="urn:schemas-microsoft-com:vml" Requires="v">
                <p:oleObj name="Equation" r:id="rId2" imgW="114201" imgH="139579" progId="Equation.DSMT4">
                  <p:embed/>
                </p:oleObj>
              </mc:Choice>
              <mc:Fallback>
                <p:oleObj name="Equation" r:id="rId2" imgW="114201" imgH="139579" progId="Equation.DSMT4">
                  <p:embed/>
                  <p:pic>
                    <p:nvPicPr>
                      <p:cNvPr id="0" name="Object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3602"/>
                        <a:ext cx="111368" cy="13921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 name="Object 22">
            <a:extLst>
              <a:ext uri="{FF2B5EF4-FFF2-40B4-BE49-F238E27FC236}">
                <a16:creationId xmlns:a16="http://schemas.microsoft.com/office/drawing/2014/main" id="{FB7013E1-9EA6-DF49-202A-18A9B119154B}"/>
              </a:ext>
            </a:extLst>
          </p:cNvPr>
          <p:cNvGraphicFramePr>
            <a:graphicFrameLocks noChangeAspect="1"/>
          </p:cNvGraphicFramePr>
          <p:nvPr/>
        </p:nvGraphicFramePr>
        <p:xfrm>
          <a:off x="0" y="892812"/>
          <a:ext cx="129929" cy="129929"/>
        </p:xfrm>
        <a:graphic>
          <a:graphicData uri="http://schemas.openxmlformats.org/presentationml/2006/ole">
            <mc:AlternateContent xmlns:mc="http://schemas.openxmlformats.org/markup-compatibility/2006">
              <mc:Choice xmlns:v="urn:schemas-microsoft-com:vml" Requires="v">
                <p:oleObj name="Equation" r:id="rId4" imgW="126725" imgH="126725" progId="Equation.DSMT4">
                  <p:embed/>
                </p:oleObj>
              </mc:Choice>
              <mc:Fallback>
                <p:oleObj name="Equation" r:id="rId4" imgW="126725" imgH="126725" progId="Equation.DSMT4">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92812"/>
                        <a:ext cx="129929" cy="1299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 name="TextBox 27">
            <a:extLst>
              <a:ext uri="{FF2B5EF4-FFF2-40B4-BE49-F238E27FC236}">
                <a16:creationId xmlns:a16="http://schemas.microsoft.com/office/drawing/2014/main" id="{55578D28-6452-1427-3E22-E641A7220FF6}"/>
              </a:ext>
            </a:extLst>
          </p:cNvPr>
          <p:cNvSpPr txBox="1"/>
          <p:nvPr/>
        </p:nvSpPr>
        <p:spPr>
          <a:xfrm>
            <a:off x="1174114" y="1022742"/>
            <a:ext cx="10119076" cy="4288310"/>
          </a:xfrm>
          <a:prstGeom prst="rect">
            <a:avLst/>
          </a:prstGeom>
          <a:noFill/>
        </p:spPr>
        <p:txBody>
          <a:bodyPr wrap="square" rtlCol="0">
            <a:spAutoFit/>
          </a:bodyPr>
          <a:lstStyle/>
          <a:p>
            <a:pPr lvl="0" algn="just" defTabSz="625475"/>
            <a:r>
              <a:rPr lang="en-US" sz="2728" b="1" dirty="0">
                <a:solidFill>
                  <a:schemeClr val="bg1"/>
                </a:solidFill>
              </a:rPr>
              <a:t>CW</a:t>
            </a:r>
            <a:r>
              <a:rPr lang="en-US" sz="2728" dirty="0">
                <a:solidFill>
                  <a:schemeClr val="bg1"/>
                </a:solidFill>
              </a:rPr>
              <a:t>.	A metallic wire of length L is fixed between two rigid supports. If 	the wire is cooled through a temperature difference       	(Y=young’s modulus,  = density, </a:t>
            </a:r>
            <a:r>
              <a:rPr lang="en-US" sz="2728" dirty="0">
                <a:solidFill>
                  <a:schemeClr val="bg1"/>
                </a:solidFill>
                <a:sym typeface="Symbol" panose="05050102010706020507" pitchFamily="18" charset="2"/>
              </a:rPr>
              <a:t> = coefficient of </a:t>
            </a:r>
            <a:r>
              <a:rPr lang="en-US" sz="2728" dirty="0">
                <a:solidFill>
                  <a:schemeClr val="bg1"/>
                </a:solidFill>
              </a:rPr>
              <a:t> linear 	expansion) then the frequency of transverse vibration is 	proportional to</a:t>
            </a:r>
            <a:endParaRPr lang="en-IN" sz="2728" dirty="0">
              <a:solidFill>
                <a:schemeClr val="bg1"/>
              </a:solidFill>
            </a:endParaRPr>
          </a:p>
          <a:p>
            <a:pPr lvl="0"/>
            <a:endParaRPr lang="en-US" sz="2728" dirty="0">
              <a:solidFill>
                <a:schemeClr val="bg1"/>
              </a:solidFill>
            </a:endParaRPr>
          </a:p>
          <a:p>
            <a:r>
              <a:rPr lang="en-IN" sz="2728" dirty="0">
                <a:solidFill>
                  <a:schemeClr val="bg1"/>
                </a:solidFill>
              </a:rPr>
              <a:t>	1. 									2. </a:t>
            </a:r>
          </a:p>
          <a:p>
            <a:r>
              <a:rPr lang="en-IN" sz="2728" dirty="0">
                <a:solidFill>
                  <a:schemeClr val="bg1"/>
                </a:solidFill>
              </a:rPr>
              <a:t>	</a:t>
            </a:r>
            <a:endParaRPr lang="en-US" sz="2728" dirty="0">
              <a:solidFill>
                <a:schemeClr val="bg1"/>
              </a:solidFill>
            </a:endParaRPr>
          </a:p>
          <a:p>
            <a:r>
              <a:rPr lang="en-IN" sz="2728" dirty="0">
                <a:solidFill>
                  <a:schemeClr val="bg1"/>
                </a:solidFill>
              </a:rPr>
              <a:t>		</a:t>
            </a:r>
          </a:p>
          <a:p>
            <a:r>
              <a:rPr lang="en-IN" sz="2728" dirty="0">
                <a:solidFill>
                  <a:schemeClr val="bg1"/>
                </a:solidFill>
              </a:rPr>
              <a:t>	3. 									4. </a:t>
            </a:r>
            <a:endParaRPr lang="en-US" sz="2728" dirty="0">
              <a:solidFill>
                <a:schemeClr val="bg1"/>
              </a:solidFill>
            </a:endParaRPr>
          </a:p>
        </p:txBody>
      </p:sp>
      <p:graphicFrame>
        <p:nvGraphicFramePr>
          <p:cNvPr id="29" name="Object 28">
            <a:extLst>
              <a:ext uri="{FF2B5EF4-FFF2-40B4-BE49-F238E27FC236}">
                <a16:creationId xmlns:a16="http://schemas.microsoft.com/office/drawing/2014/main" id="{6E4779D1-8F2F-C68A-E045-1B0A690307A2}"/>
              </a:ext>
            </a:extLst>
          </p:cNvPr>
          <p:cNvGraphicFramePr>
            <a:graphicFrameLocks noChangeAspect="1"/>
          </p:cNvGraphicFramePr>
          <p:nvPr>
            <p:extLst>
              <p:ext uri="{D42A27DB-BD31-4B8C-83A1-F6EECF244321}">
                <p14:modId xmlns:p14="http://schemas.microsoft.com/office/powerpoint/2010/main" val="966999464"/>
              </p:ext>
            </p:extLst>
          </p:nvPr>
        </p:nvGraphicFramePr>
        <p:xfrm>
          <a:off x="11180746" y="1490949"/>
          <a:ext cx="549910" cy="402950"/>
        </p:xfrm>
        <a:graphic>
          <a:graphicData uri="http://schemas.openxmlformats.org/presentationml/2006/ole">
            <mc:AlternateContent xmlns:mc="http://schemas.openxmlformats.org/markup-compatibility/2006">
              <mc:Choice xmlns:v="urn:schemas-microsoft-com:vml" Requires="v">
                <p:oleObj name="Equation" r:id="rId6" imgW="183574" imgH="134843" progId="Equation.DSMT4">
                  <p:embed/>
                </p:oleObj>
              </mc:Choice>
              <mc:Fallback>
                <p:oleObj name="Equation" r:id="rId6" imgW="183574" imgH="134843" progId="Equation.DSMT4">
                  <p:embed/>
                  <p:pic>
                    <p:nvPicPr>
                      <p:cNvPr id="0" name=""/>
                      <p:cNvPicPr/>
                      <p:nvPr/>
                    </p:nvPicPr>
                    <p:blipFill>
                      <a:blip r:embed="rId7"/>
                      <a:stretch>
                        <a:fillRect/>
                      </a:stretch>
                    </p:blipFill>
                    <p:spPr>
                      <a:xfrm>
                        <a:off x="11180746" y="1490949"/>
                        <a:ext cx="549910" cy="402950"/>
                      </a:xfrm>
                      <a:prstGeom prst="rect">
                        <a:avLst/>
                      </a:prstGeom>
                    </p:spPr>
                  </p:pic>
                </p:oleObj>
              </mc:Fallback>
            </mc:AlternateContent>
          </a:graphicData>
        </a:graphic>
      </p:graphicFrame>
      <p:graphicFrame>
        <p:nvGraphicFramePr>
          <p:cNvPr id="30" name="Object 29">
            <a:extLst>
              <a:ext uri="{FF2B5EF4-FFF2-40B4-BE49-F238E27FC236}">
                <a16:creationId xmlns:a16="http://schemas.microsoft.com/office/drawing/2014/main" id="{686E80A6-CFAC-23ED-C54E-13DCCA411521}"/>
              </a:ext>
            </a:extLst>
          </p:cNvPr>
          <p:cNvGraphicFramePr>
            <a:graphicFrameLocks noChangeAspect="1"/>
          </p:cNvGraphicFramePr>
          <p:nvPr>
            <p:extLst>
              <p:ext uri="{D42A27DB-BD31-4B8C-83A1-F6EECF244321}">
                <p14:modId xmlns:p14="http://schemas.microsoft.com/office/powerpoint/2010/main" val="475804862"/>
              </p:ext>
            </p:extLst>
          </p:nvPr>
        </p:nvGraphicFramePr>
        <p:xfrm>
          <a:off x="5036937" y="1878659"/>
          <a:ext cx="413537" cy="509431"/>
        </p:xfrm>
        <a:graphic>
          <a:graphicData uri="http://schemas.openxmlformats.org/presentationml/2006/ole">
            <mc:AlternateContent xmlns:mc="http://schemas.openxmlformats.org/markup-compatibility/2006">
              <mc:Choice xmlns:v="urn:schemas-microsoft-com:vml" Requires="v">
                <p:oleObj name="Equation" r:id="rId8" imgW="110006" imgH="134843" progId="Equation.DSMT4">
                  <p:embed/>
                </p:oleObj>
              </mc:Choice>
              <mc:Fallback>
                <p:oleObj name="Equation" r:id="rId8" imgW="110006" imgH="134843" progId="Equation.DSMT4">
                  <p:embed/>
                  <p:pic>
                    <p:nvPicPr>
                      <p:cNvPr id="0" name=""/>
                      <p:cNvPicPr/>
                      <p:nvPr/>
                    </p:nvPicPr>
                    <p:blipFill>
                      <a:blip r:embed="rId9"/>
                      <a:stretch>
                        <a:fillRect/>
                      </a:stretch>
                    </p:blipFill>
                    <p:spPr>
                      <a:xfrm>
                        <a:off x="5036937" y="1878659"/>
                        <a:ext cx="413537" cy="509431"/>
                      </a:xfrm>
                      <a:prstGeom prst="rect">
                        <a:avLst/>
                      </a:prstGeom>
                    </p:spPr>
                  </p:pic>
                </p:oleObj>
              </mc:Fallback>
            </mc:AlternateContent>
          </a:graphicData>
        </a:graphic>
      </p:graphicFrame>
      <p:graphicFrame>
        <p:nvGraphicFramePr>
          <p:cNvPr id="31" name="Object 30">
            <a:extLst>
              <a:ext uri="{FF2B5EF4-FFF2-40B4-BE49-F238E27FC236}">
                <a16:creationId xmlns:a16="http://schemas.microsoft.com/office/drawing/2014/main" id="{A18B0E6A-D475-6CDE-A131-53C6140EA07F}"/>
              </a:ext>
            </a:extLst>
          </p:cNvPr>
          <p:cNvGraphicFramePr>
            <a:graphicFrameLocks noChangeAspect="1"/>
          </p:cNvGraphicFramePr>
          <p:nvPr>
            <p:extLst>
              <p:ext uri="{D42A27DB-BD31-4B8C-83A1-F6EECF244321}">
                <p14:modId xmlns:p14="http://schemas.microsoft.com/office/powerpoint/2010/main" val="3602906843"/>
              </p:ext>
            </p:extLst>
          </p:nvPr>
        </p:nvGraphicFramePr>
        <p:xfrm>
          <a:off x="2772070" y="4308444"/>
          <a:ext cx="949317" cy="1250864"/>
        </p:xfrm>
        <a:graphic>
          <a:graphicData uri="http://schemas.openxmlformats.org/presentationml/2006/ole">
            <mc:AlternateContent xmlns:mc="http://schemas.openxmlformats.org/markup-compatibility/2006">
              <mc:Choice xmlns:v="urn:schemas-microsoft-com:vml" Requires="v">
                <p:oleObj name="Equation" r:id="rId10" imgW="269288" imgH="355527" progId="Equation.DSMT4">
                  <p:embed/>
                </p:oleObj>
              </mc:Choice>
              <mc:Fallback>
                <p:oleObj name="Equation" r:id="rId10" imgW="269288" imgH="355527" progId="Equation.DSMT4">
                  <p:embed/>
                  <p:pic>
                    <p:nvPicPr>
                      <p:cNvPr id="0" name=""/>
                      <p:cNvPicPr/>
                      <p:nvPr/>
                    </p:nvPicPr>
                    <p:blipFill>
                      <a:blip r:embed="rId11"/>
                      <a:stretch>
                        <a:fillRect/>
                      </a:stretch>
                    </p:blipFill>
                    <p:spPr>
                      <a:xfrm>
                        <a:off x="2772070" y="4308444"/>
                        <a:ext cx="949317" cy="1250864"/>
                      </a:xfrm>
                      <a:prstGeom prst="rect">
                        <a:avLst/>
                      </a:prstGeom>
                    </p:spPr>
                  </p:pic>
                </p:oleObj>
              </mc:Fallback>
            </mc:AlternateContent>
          </a:graphicData>
        </a:graphic>
      </p:graphicFrame>
      <p:graphicFrame>
        <p:nvGraphicFramePr>
          <p:cNvPr id="32" name="Object 31">
            <a:extLst>
              <a:ext uri="{FF2B5EF4-FFF2-40B4-BE49-F238E27FC236}">
                <a16:creationId xmlns:a16="http://schemas.microsoft.com/office/drawing/2014/main" id="{AC5DB216-DFEA-3D49-7A34-8FFA8F800E29}"/>
              </a:ext>
            </a:extLst>
          </p:cNvPr>
          <p:cNvGraphicFramePr>
            <a:graphicFrameLocks noChangeAspect="1"/>
          </p:cNvGraphicFramePr>
          <p:nvPr>
            <p:extLst>
              <p:ext uri="{D42A27DB-BD31-4B8C-83A1-F6EECF244321}">
                <p14:modId xmlns:p14="http://schemas.microsoft.com/office/powerpoint/2010/main" val="992700829"/>
              </p:ext>
            </p:extLst>
          </p:nvPr>
        </p:nvGraphicFramePr>
        <p:xfrm>
          <a:off x="6409446" y="3255072"/>
          <a:ext cx="809335" cy="979954"/>
        </p:xfrm>
        <a:graphic>
          <a:graphicData uri="http://schemas.openxmlformats.org/presentationml/2006/ole">
            <mc:AlternateContent xmlns:mc="http://schemas.openxmlformats.org/markup-compatibility/2006">
              <mc:Choice xmlns:v="urn:schemas-microsoft-com:vml" Requires="v">
                <p:oleObj name="Equation" r:id="rId12" imgW="293580" imgH="355527" progId="Equation.DSMT4">
                  <p:embed/>
                </p:oleObj>
              </mc:Choice>
              <mc:Fallback>
                <p:oleObj name="Equation" r:id="rId12" imgW="293580" imgH="355527" progId="Equation.DSMT4">
                  <p:embed/>
                  <p:pic>
                    <p:nvPicPr>
                      <p:cNvPr id="0" name=""/>
                      <p:cNvPicPr/>
                      <p:nvPr/>
                    </p:nvPicPr>
                    <p:blipFill>
                      <a:blip r:embed="rId13"/>
                      <a:stretch>
                        <a:fillRect/>
                      </a:stretch>
                    </p:blipFill>
                    <p:spPr>
                      <a:xfrm>
                        <a:off x="6409446" y="3255072"/>
                        <a:ext cx="809335" cy="979954"/>
                      </a:xfrm>
                      <a:prstGeom prst="rect">
                        <a:avLst/>
                      </a:prstGeom>
                    </p:spPr>
                  </p:pic>
                </p:oleObj>
              </mc:Fallback>
            </mc:AlternateContent>
          </a:graphicData>
        </a:graphic>
      </p:graphicFrame>
      <p:graphicFrame>
        <p:nvGraphicFramePr>
          <p:cNvPr id="33" name="Object 32">
            <a:extLst>
              <a:ext uri="{FF2B5EF4-FFF2-40B4-BE49-F238E27FC236}">
                <a16:creationId xmlns:a16="http://schemas.microsoft.com/office/drawing/2014/main" id="{ADFD6689-691F-25A7-09AA-ECE7D07849D8}"/>
              </a:ext>
            </a:extLst>
          </p:cNvPr>
          <p:cNvGraphicFramePr>
            <a:graphicFrameLocks noChangeAspect="1"/>
          </p:cNvGraphicFramePr>
          <p:nvPr>
            <p:extLst>
              <p:ext uri="{D42A27DB-BD31-4B8C-83A1-F6EECF244321}">
                <p14:modId xmlns:p14="http://schemas.microsoft.com/office/powerpoint/2010/main" val="1192107597"/>
              </p:ext>
            </p:extLst>
          </p:nvPr>
        </p:nvGraphicFramePr>
        <p:xfrm>
          <a:off x="2701984" y="3181655"/>
          <a:ext cx="1002190" cy="1126789"/>
        </p:xfrm>
        <a:graphic>
          <a:graphicData uri="http://schemas.openxmlformats.org/presentationml/2006/ole">
            <mc:AlternateContent xmlns:mc="http://schemas.openxmlformats.org/markup-compatibility/2006">
              <mc:Choice xmlns:v="urn:schemas-microsoft-com:vml" Requires="v">
                <p:oleObj name="Equation" r:id="rId14" imgW="293580" imgH="330852" progId="Equation.DSMT4">
                  <p:embed/>
                </p:oleObj>
              </mc:Choice>
              <mc:Fallback>
                <p:oleObj name="Equation" r:id="rId14" imgW="293580" imgH="330852" progId="Equation.DSMT4">
                  <p:embed/>
                  <p:pic>
                    <p:nvPicPr>
                      <p:cNvPr id="0" name=""/>
                      <p:cNvPicPr/>
                      <p:nvPr/>
                    </p:nvPicPr>
                    <p:blipFill>
                      <a:blip r:embed="rId15"/>
                      <a:stretch>
                        <a:fillRect/>
                      </a:stretch>
                    </p:blipFill>
                    <p:spPr>
                      <a:xfrm>
                        <a:off x="2701984" y="3181655"/>
                        <a:ext cx="1002190" cy="1126789"/>
                      </a:xfrm>
                      <a:prstGeom prst="rect">
                        <a:avLst/>
                      </a:prstGeom>
                    </p:spPr>
                  </p:pic>
                </p:oleObj>
              </mc:Fallback>
            </mc:AlternateContent>
          </a:graphicData>
        </a:graphic>
      </p:graphicFrame>
      <p:graphicFrame>
        <p:nvGraphicFramePr>
          <p:cNvPr id="34" name="Object 33">
            <a:extLst>
              <a:ext uri="{FF2B5EF4-FFF2-40B4-BE49-F238E27FC236}">
                <a16:creationId xmlns:a16="http://schemas.microsoft.com/office/drawing/2014/main" id="{EBB0E7B5-6F92-3D65-7981-91C247F7B733}"/>
              </a:ext>
            </a:extLst>
          </p:cNvPr>
          <p:cNvGraphicFramePr>
            <a:graphicFrameLocks noChangeAspect="1"/>
          </p:cNvGraphicFramePr>
          <p:nvPr>
            <p:extLst>
              <p:ext uri="{D42A27DB-BD31-4B8C-83A1-F6EECF244321}">
                <p14:modId xmlns:p14="http://schemas.microsoft.com/office/powerpoint/2010/main" val="2322764166"/>
              </p:ext>
            </p:extLst>
          </p:nvPr>
        </p:nvGraphicFramePr>
        <p:xfrm>
          <a:off x="6409446" y="4432520"/>
          <a:ext cx="958851" cy="1126788"/>
        </p:xfrm>
        <a:graphic>
          <a:graphicData uri="http://schemas.openxmlformats.org/presentationml/2006/ole">
            <mc:AlternateContent xmlns:mc="http://schemas.openxmlformats.org/markup-compatibility/2006">
              <mc:Choice xmlns:v="urn:schemas-microsoft-com:vml" Requires="v">
                <p:oleObj name="Equation" r:id="rId16" imgW="281434" imgH="330852" progId="Equation.DSMT4">
                  <p:embed/>
                </p:oleObj>
              </mc:Choice>
              <mc:Fallback>
                <p:oleObj name="Equation" r:id="rId16" imgW="281434" imgH="330852" progId="Equation.DSMT4">
                  <p:embed/>
                  <p:pic>
                    <p:nvPicPr>
                      <p:cNvPr id="0" name=""/>
                      <p:cNvPicPr/>
                      <p:nvPr/>
                    </p:nvPicPr>
                    <p:blipFill>
                      <a:blip r:embed="rId17"/>
                      <a:stretch>
                        <a:fillRect/>
                      </a:stretch>
                    </p:blipFill>
                    <p:spPr>
                      <a:xfrm>
                        <a:off x="6409446" y="4432520"/>
                        <a:ext cx="958851" cy="1126788"/>
                      </a:xfrm>
                      <a:prstGeom prst="rect">
                        <a:avLst/>
                      </a:prstGeom>
                    </p:spPr>
                  </p:pic>
                </p:oleObj>
              </mc:Fallback>
            </mc:AlternateContent>
          </a:graphicData>
        </a:graphic>
      </p:graphicFrame>
    </p:spTree>
    <p:extLst>
      <p:ext uri="{BB962C8B-B14F-4D97-AF65-F5344CB8AC3E}">
        <p14:creationId xmlns:p14="http://schemas.microsoft.com/office/powerpoint/2010/main" val="1579054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3A699D-24AE-62DD-7E7B-A00001F270CF}"/>
              </a:ext>
            </a:extLst>
          </p:cNvPr>
          <p:cNvSpPr txBox="1"/>
          <p:nvPr/>
        </p:nvSpPr>
        <p:spPr>
          <a:xfrm>
            <a:off x="1163628" y="1089900"/>
            <a:ext cx="9957792" cy="3028806"/>
          </a:xfrm>
          <a:prstGeom prst="rect">
            <a:avLst/>
          </a:prstGeom>
          <a:noFill/>
        </p:spPr>
        <p:txBody>
          <a:bodyPr wrap="square" rtlCol="0">
            <a:spAutoFit/>
          </a:bodyPr>
          <a:lstStyle/>
          <a:p>
            <a:pPr lvl="0" algn="just" defTabSz="722313"/>
            <a:r>
              <a:rPr lang="en-US" sz="2728" b="1" dirty="0">
                <a:solidFill>
                  <a:schemeClr val="bg1"/>
                </a:solidFill>
              </a:rPr>
              <a:t>CW</a:t>
            </a:r>
            <a:r>
              <a:rPr lang="en-US" sz="2728" dirty="0">
                <a:solidFill>
                  <a:schemeClr val="bg1"/>
                </a:solidFill>
              </a:rPr>
              <a:t>.	A steel tape gives correct measurement at 20</a:t>
            </a:r>
            <a:r>
              <a:rPr lang="en-US" sz="2728" baseline="30000" dirty="0">
                <a:solidFill>
                  <a:schemeClr val="bg1"/>
                </a:solidFill>
              </a:rPr>
              <a:t>o</a:t>
            </a:r>
            <a:r>
              <a:rPr lang="en-US" sz="2728" dirty="0">
                <a:solidFill>
                  <a:schemeClr val="bg1"/>
                </a:solidFill>
              </a:rPr>
              <a:t>C. A piece of 	wood is being measured with the steel tape at 0</a:t>
            </a:r>
            <a:r>
              <a:rPr lang="en-US" sz="2728" baseline="30000" dirty="0">
                <a:solidFill>
                  <a:schemeClr val="bg1"/>
                </a:solidFill>
              </a:rPr>
              <a:t>o</a:t>
            </a:r>
            <a:r>
              <a:rPr lang="en-US" sz="2728" dirty="0">
                <a:solidFill>
                  <a:schemeClr val="bg1"/>
                </a:solidFill>
              </a:rPr>
              <a:t>C. The reading 	is 25 cm on the tape, the real length of the given piece of wood 	must be</a:t>
            </a:r>
          </a:p>
          <a:p>
            <a:pPr lvl="0"/>
            <a:r>
              <a:rPr lang="en-US" sz="2728" dirty="0">
                <a:solidFill>
                  <a:schemeClr val="bg1"/>
                </a:solidFill>
              </a:rPr>
              <a:t> 	   1. 25 cm						2. &lt;25 cm</a:t>
            </a:r>
          </a:p>
          <a:p>
            <a:r>
              <a:rPr lang="en-US" sz="2728" dirty="0">
                <a:solidFill>
                  <a:schemeClr val="bg1"/>
                </a:solidFill>
              </a:rPr>
              <a:t>	   3. &gt;25 cm						4. Can not say</a:t>
            </a:r>
          </a:p>
          <a:p>
            <a:endParaRPr lang="en-US" sz="2728" dirty="0">
              <a:solidFill>
                <a:schemeClr val="bg1"/>
              </a:solidFill>
            </a:endParaRPr>
          </a:p>
        </p:txBody>
      </p:sp>
    </p:spTree>
    <p:extLst>
      <p:ext uri="{BB962C8B-B14F-4D97-AF65-F5344CB8AC3E}">
        <p14:creationId xmlns:p14="http://schemas.microsoft.com/office/powerpoint/2010/main" val="18149474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D9B2661-F7BD-972F-2956-0434EA7A3AB8}"/>
              </a:ext>
            </a:extLst>
          </p:cNvPr>
          <p:cNvSpPr txBox="1"/>
          <p:nvPr/>
        </p:nvSpPr>
        <p:spPr>
          <a:xfrm>
            <a:off x="1131230" y="1015655"/>
            <a:ext cx="9673499" cy="3450688"/>
          </a:xfrm>
          <a:prstGeom prst="rect">
            <a:avLst/>
          </a:prstGeom>
          <a:noFill/>
        </p:spPr>
        <p:txBody>
          <a:bodyPr wrap="square" rtlCol="0">
            <a:spAutoFit/>
          </a:bodyPr>
          <a:lstStyle/>
          <a:p>
            <a:pPr lvl="0" algn="just" defTabSz="722313"/>
            <a:r>
              <a:rPr lang="en-US" sz="2728" b="1" dirty="0">
                <a:solidFill>
                  <a:schemeClr val="bg1"/>
                </a:solidFill>
              </a:rPr>
              <a:t>CW</a:t>
            </a:r>
            <a:r>
              <a:rPr lang="en-US" sz="2728" dirty="0">
                <a:solidFill>
                  <a:schemeClr val="bg1"/>
                </a:solidFill>
              </a:rPr>
              <a:t>.	A sphere of diameter 7 cm and mass 266.5 gm floats in a 	bath of a liquid. As the temperature is raised, the sphere just 	begins to sink at a temperature 35</a:t>
            </a:r>
            <a:r>
              <a:rPr lang="en-US" sz="2728" baseline="30000" dirty="0">
                <a:solidFill>
                  <a:schemeClr val="bg1"/>
                </a:solidFill>
              </a:rPr>
              <a:t>o</a:t>
            </a:r>
            <a:r>
              <a:rPr lang="en-US" sz="2728" dirty="0">
                <a:solidFill>
                  <a:schemeClr val="bg1"/>
                </a:solidFill>
              </a:rPr>
              <a:t>C. If the density of a liquid 	at 0</a:t>
            </a:r>
            <a:r>
              <a:rPr lang="en-US" sz="2728" baseline="30000" dirty="0">
                <a:solidFill>
                  <a:schemeClr val="bg1"/>
                </a:solidFill>
              </a:rPr>
              <a:t>o</a:t>
            </a:r>
            <a:r>
              <a:rPr lang="en-US" sz="2728" dirty="0">
                <a:solidFill>
                  <a:schemeClr val="bg1"/>
                </a:solidFill>
              </a:rPr>
              <a:t>C is 1.527 gm/cc, then neglecting the expansion of the 	sphere the coefficient of cubical expansion of the liquid is f</a:t>
            </a:r>
          </a:p>
          <a:p>
            <a:r>
              <a:rPr lang="en-US" sz="2728" dirty="0">
                <a:solidFill>
                  <a:schemeClr val="bg1"/>
                </a:solidFill>
              </a:rPr>
              <a:t>	   1.  8.486 x 10</a:t>
            </a:r>
            <a:r>
              <a:rPr lang="en-US" sz="2728" baseline="30000" dirty="0">
                <a:solidFill>
                  <a:schemeClr val="bg1"/>
                </a:solidFill>
              </a:rPr>
              <a:t>-4</a:t>
            </a:r>
            <a:r>
              <a:rPr lang="en-US" sz="2728" dirty="0">
                <a:solidFill>
                  <a:schemeClr val="bg1"/>
                </a:solidFill>
              </a:rPr>
              <a:t> per </a:t>
            </a:r>
            <a:r>
              <a:rPr lang="en-US" sz="2728" baseline="30000" dirty="0" err="1">
                <a:solidFill>
                  <a:schemeClr val="bg1"/>
                </a:solidFill>
              </a:rPr>
              <a:t>o</a:t>
            </a:r>
            <a:r>
              <a:rPr lang="en-US" sz="2728" dirty="0" err="1">
                <a:solidFill>
                  <a:schemeClr val="bg1"/>
                </a:solidFill>
              </a:rPr>
              <a:t>C</a:t>
            </a:r>
            <a:r>
              <a:rPr lang="en-US" sz="2728" dirty="0">
                <a:solidFill>
                  <a:schemeClr val="bg1"/>
                </a:solidFill>
              </a:rPr>
              <a:t>			2.  8.486 10</a:t>
            </a:r>
            <a:r>
              <a:rPr lang="en-US" sz="2728" baseline="30000" dirty="0">
                <a:solidFill>
                  <a:schemeClr val="bg1"/>
                </a:solidFill>
              </a:rPr>
              <a:t>-5</a:t>
            </a:r>
            <a:r>
              <a:rPr lang="en-US" sz="2728" dirty="0">
                <a:solidFill>
                  <a:schemeClr val="bg1"/>
                </a:solidFill>
              </a:rPr>
              <a:t> per </a:t>
            </a:r>
            <a:r>
              <a:rPr lang="en-US" sz="2728" baseline="30000" dirty="0" err="1">
                <a:solidFill>
                  <a:schemeClr val="bg1"/>
                </a:solidFill>
              </a:rPr>
              <a:t>o</a:t>
            </a:r>
            <a:r>
              <a:rPr lang="en-US" sz="2728" dirty="0" err="1">
                <a:solidFill>
                  <a:schemeClr val="bg1"/>
                </a:solidFill>
              </a:rPr>
              <a:t>C</a:t>
            </a:r>
            <a:endParaRPr lang="en-US" sz="2728" dirty="0">
              <a:solidFill>
                <a:schemeClr val="bg1"/>
              </a:solidFill>
            </a:endParaRPr>
          </a:p>
          <a:p>
            <a:r>
              <a:rPr lang="en-US" sz="2728" dirty="0">
                <a:solidFill>
                  <a:schemeClr val="bg1"/>
                </a:solidFill>
              </a:rPr>
              <a:t> 	   3. 8.486 X 10</a:t>
            </a:r>
            <a:r>
              <a:rPr lang="en-US" sz="2728" baseline="30000" dirty="0">
                <a:solidFill>
                  <a:schemeClr val="bg1"/>
                </a:solidFill>
              </a:rPr>
              <a:t>-6</a:t>
            </a:r>
            <a:r>
              <a:rPr lang="en-US" sz="2728" dirty="0">
                <a:solidFill>
                  <a:schemeClr val="bg1"/>
                </a:solidFill>
              </a:rPr>
              <a:t> per </a:t>
            </a:r>
            <a:r>
              <a:rPr lang="en-US" sz="2728" baseline="30000" dirty="0" err="1">
                <a:solidFill>
                  <a:schemeClr val="bg1"/>
                </a:solidFill>
              </a:rPr>
              <a:t>o</a:t>
            </a:r>
            <a:r>
              <a:rPr lang="en-US" sz="2728" dirty="0" err="1">
                <a:solidFill>
                  <a:schemeClr val="bg1"/>
                </a:solidFill>
              </a:rPr>
              <a:t>C</a:t>
            </a:r>
            <a:r>
              <a:rPr lang="en-US" sz="2728" dirty="0">
                <a:solidFill>
                  <a:schemeClr val="bg1"/>
                </a:solidFill>
              </a:rPr>
              <a:t>				4.  8.486 x 10</a:t>
            </a:r>
            <a:r>
              <a:rPr lang="en-US" sz="2728" baseline="30000" dirty="0">
                <a:solidFill>
                  <a:schemeClr val="bg1"/>
                </a:solidFill>
              </a:rPr>
              <a:t>-3</a:t>
            </a:r>
            <a:r>
              <a:rPr lang="en-US" sz="2728" dirty="0">
                <a:solidFill>
                  <a:schemeClr val="bg1"/>
                </a:solidFill>
              </a:rPr>
              <a:t>per </a:t>
            </a:r>
            <a:r>
              <a:rPr lang="en-US" sz="2728" baseline="30000" dirty="0" err="1">
                <a:solidFill>
                  <a:schemeClr val="bg1"/>
                </a:solidFill>
              </a:rPr>
              <a:t>o</a:t>
            </a:r>
            <a:r>
              <a:rPr lang="en-US" sz="2728" dirty="0" err="1">
                <a:solidFill>
                  <a:schemeClr val="bg1"/>
                </a:solidFill>
              </a:rPr>
              <a:t>C</a:t>
            </a:r>
            <a:endParaRPr lang="en-US" sz="2728" dirty="0">
              <a:solidFill>
                <a:schemeClr val="bg1"/>
              </a:solidFill>
            </a:endParaRPr>
          </a:p>
          <a:p>
            <a:endParaRPr lang="en-US" sz="2728" dirty="0">
              <a:solidFill>
                <a:schemeClr val="bg1"/>
              </a:solidFill>
            </a:endParaRPr>
          </a:p>
        </p:txBody>
      </p:sp>
    </p:spTree>
    <p:extLst>
      <p:ext uri="{BB962C8B-B14F-4D97-AF65-F5344CB8AC3E}">
        <p14:creationId xmlns:p14="http://schemas.microsoft.com/office/powerpoint/2010/main" val="8016756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F0E3DB-3EEC-4B09-5270-093886A5E2AD}"/>
              </a:ext>
            </a:extLst>
          </p:cNvPr>
          <p:cNvSpPr txBox="1"/>
          <p:nvPr/>
        </p:nvSpPr>
        <p:spPr>
          <a:xfrm>
            <a:off x="742454" y="1041303"/>
            <a:ext cx="10109252" cy="3028806"/>
          </a:xfrm>
          <a:prstGeom prst="rect">
            <a:avLst/>
          </a:prstGeom>
          <a:noFill/>
        </p:spPr>
        <p:txBody>
          <a:bodyPr wrap="square" rtlCol="0">
            <a:spAutoFit/>
          </a:bodyPr>
          <a:lstStyle/>
          <a:p>
            <a:pPr lvl="0"/>
            <a:r>
              <a:rPr lang="en-US" sz="2728" b="1" dirty="0">
                <a:solidFill>
                  <a:schemeClr val="bg1"/>
                </a:solidFill>
              </a:rPr>
              <a:t>CW</a:t>
            </a:r>
            <a:r>
              <a:rPr lang="en-US" sz="2728" dirty="0">
                <a:solidFill>
                  <a:schemeClr val="bg1"/>
                </a:solidFill>
              </a:rPr>
              <a:t>. A liquid with coefficient of volume expansion     </a:t>
            </a:r>
            <a:r>
              <a:rPr lang="en-IN" sz="2728" dirty="0">
                <a:solidFill>
                  <a:schemeClr val="bg1"/>
                </a:solidFill>
              </a:rPr>
              <a:t>is filled in a container of a material having the coefficient of linear expansion </a:t>
            </a:r>
            <a:r>
              <a:rPr lang="en-IN" sz="2728" dirty="0">
                <a:solidFill>
                  <a:schemeClr val="bg1"/>
                </a:solidFill>
                <a:sym typeface="Symbol" panose="05050102010706020507" pitchFamily="18" charset="2"/>
              </a:rPr>
              <a:t></a:t>
            </a:r>
            <a:r>
              <a:rPr lang="en-IN" sz="2728" dirty="0">
                <a:solidFill>
                  <a:schemeClr val="bg1"/>
                </a:solidFill>
              </a:rPr>
              <a:t>. If the liquid overflows on heating, then </a:t>
            </a:r>
          </a:p>
          <a:p>
            <a:pPr lvl="0"/>
            <a:endParaRPr lang="en-US" sz="2728" dirty="0">
              <a:solidFill>
                <a:schemeClr val="bg1"/>
              </a:solidFill>
            </a:endParaRPr>
          </a:p>
          <a:p>
            <a:r>
              <a:rPr lang="en-US" sz="2728" dirty="0">
                <a:solidFill>
                  <a:schemeClr val="bg1"/>
                </a:solidFill>
              </a:rPr>
              <a:t>		1. </a:t>
            </a:r>
            <a:r>
              <a:rPr lang="en-IN" sz="2728" dirty="0">
                <a:solidFill>
                  <a:schemeClr val="bg1"/>
                </a:solidFill>
              </a:rPr>
              <a:t>									2. </a:t>
            </a:r>
          </a:p>
          <a:p>
            <a:r>
              <a:rPr lang="en-IN" sz="2728" dirty="0">
                <a:solidFill>
                  <a:schemeClr val="bg1"/>
                </a:solidFill>
              </a:rPr>
              <a:t>	</a:t>
            </a:r>
            <a:endParaRPr lang="en-US" sz="2728" dirty="0">
              <a:solidFill>
                <a:schemeClr val="bg1"/>
              </a:solidFill>
            </a:endParaRPr>
          </a:p>
          <a:p>
            <a:r>
              <a:rPr lang="en-IN" sz="2728" dirty="0">
                <a:solidFill>
                  <a:schemeClr val="bg1"/>
                </a:solidFill>
              </a:rPr>
              <a:t>		3. 									4. None of these   </a:t>
            </a:r>
            <a:endParaRPr lang="en-US" sz="2728" dirty="0">
              <a:solidFill>
                <a:schemeClr val="bg1"/>
              </a:solidFill>
            </a:endParaRPr>
          </a:p>
        </p:txBody>
      </p:sp>
      <p:graphicFrame>
        <p:nvGraphicFramePr>
          <p:cNvPr id="5" name="Object 4">
            <a:extLst>
              <a:ext uri="{FF2B5EF4-FFF2-40B4-BE49-F238E27FC236}">
                <a16:creationId xmlns:a16="http://schemas.microsoft.com/office/drawing/2014/main" id="{F5D3467E-596F-A46B-0B90-B8571C836BB1}"/>
              </a:ext>
            </a:extLst>
          </p:cNvPr>
          <p:cNvGraphicFramePr>
            <a:graphicFrameLocks noChangeAspect="1"/>
          </p:cNvGraphicFramePr>
          <p:nvPr>
            <p:extLst>
              <p:ext uri="{D42A27DB-BD31-4B8C-83A1-F6EECF244321}">
                <p14:modId xmlns:p14="http://schemas.microsoft.com/office/powerpoint/2010/main" val="2858353576"/>
              </p:ext>
            </p:extLst>
          </p:nvPr>
        </p:nvGraphicFramePr>
        <p:xfrm>
          <a:off x="7796934" y="972771"/>
          <a:ext cx="457093" cy="626657"/>
        </p:xfrm>
        <a:graphic>
          <a:graphicData uri="http://schemas.openxmlformats.org/presentationml/2006/ole">
            <mc:AlternateContent xmlns:mc="http://schemas.openxmlformats.org/markup-compatibility/2006">
              <mc:Choice xmlns:v="urn:schemas-microsoft-com:vml" Requires="v">
                <p:oleObj name="Equation" r:id="rId2" imgW="97860" imgH="134843" progId="Equation.DSMT4">
                  <p:embed/>
                </p:oleObj>
              </mc:Choice>
              <mc:Fallback>
                <p:oleObj name="Equation" r:id="rId2" imgW="97860" imgH="134843" progId="Equation.DSMT4">
                  <p:embed/>
                  <p:pic>
                    <p:nvPicPr>
                      <p:cNvPr id="0" name=""/>
                      <p:cNvPicPr/>
                      <p:nvPr/>
                    </p:nvPicPr>
                    <p:blipFill>
                      <a:blip r:embed="rId3"/>
                      <a:stretch>
                        <a:fillRect/>
                      </a:stretch>
                    </p:blipFill>
                    <p:spPr>
                      <a:xfrm>
                        <a:off x="7796934" y="972771"/>
                        <a:ext cx="457093" cy="626657"/>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DEAFC3BF-0E28-C02B-4F1C-41BD98DF3F77}"/>
              </a:ext>
            </a:extLst>
          </p:cNvPr>
          <p:cNvGraphicFramePr>
            <a:graphicFrameLocks noChangeAspect="1"/>
          </p:cNvGraphicFramePr>
          <p:nvPr>
            <p:extLst>
              <p:ext uri="{D42A27DB-BD31-4B8C-83A1-F6EECF244321}">
                <p14:modId xmlns:p14="http://schemas.microsoft.com/office/powerpoint/2010/main" val="2901757778"/>
              </p:ext>
            </p:extLst>
          </p:nvPr>
        </p:nvGraphicFramePr>
        <p:xfrm>
          <a:off x="2316265" y="2583120"/>
          <a:ext cx="1473759" cy="657928"/>
        </p:xfrm>
        <a:graphic>
          <a:graphicData uri="http://schemas.openxmlformats.org/presentationml/2006/ole">
            <mc:AlternateContent xmlns:mc="http://schemas.openxmlformats.org/markup-compatibility/2006">
              <mc:Choice xmlns:v="urn:schemas-microsoft-com:vml" Requires="v">
                <p:oleObj name="Equation" r:id="rId4" imgW="355002" imgH="159170" progId="Equation.DSMT4">
                  <p:embed/>
                </p:oleObj>
              </mc:Choice>
              <mc:Fallback>
                <p:oleObj name="Equation" r:id="rId4" imgW="355002" imgH="159170" progId="Equation.DSMT4">
                  <p:embed/>
                  <p:pic>
                    <p:nvPicPr>
                      <p:cNvPr id="0" name=""/>
                      <p:cNvPicPr/>
                      <p:nvPr/>
                    </p:nvPicPr>
                    <p:blipFill>
                      <a:blip r:embed="rId5"/>
                      <a:stretch>
                        <a:fillRect/>
                      </a:stretch>
                    </p:blipFill>
                    <p:spPr>
                      <a:xfrm>
                        <a:off x="2316265" y="2583120"/>
                        <a:ext cx="1473759" cy="657928"/>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DE98B3EA-6505-9F7F-726A-0F8C6455C9B7}"/>
              </a:ext>
            </a:extLst>
          </p:cNvPr>
          <p:cNvGraphicFramePr>
            <a:graphicFrameLocks noChangeAspect="1"/>
          </p:cNvGraphicFramePr>
          <p:nvPr>
            <p:extLst>
              <p:ext uri="{D42A27DB-BD31-4B8C-83A1-F6EECF244321}">
                <p14:modId xmlns:p14="http://schemas.microsoft.com/office/powerpoint/2010/main" val="2542521609"/>
              </p:ext>
            </p:extLst>
          </p:nvPr>
        </p:nvGraphicFramePr>
        <p:xfrm>
          <a:off x="6365503" y="2602016"/>
          <a:ext cx="1431431" cy="639032"/>
        </p:xfrm>
        <a:graphic>
          <a:graphicData uri="http://schemas.openxmlformats.org/presentationml/2006/ole">
            <mc:AlternateContent xmlns:mc="http://schemas.openxmlformats.org/markup-compatibility/2006">
              <mc:Choice xmlns:v="urn:schemas-microsoft-com:vml" Requires="v">
                <p:oleObj name="Equation" r:id="rId6" imgW="355002" imgH="159170" progId="Equation.DSMT4">
                  <p:embed/>
                </p:oleObj>
              </mc:Choice>
              <mc:Fallback>
                <p:oleObj name="Equation" r:id="rId6" imgW="355002" imgH="159170" progId="Equation.DSMT4">
                  <p:embed/>
                  <p:pic>
                    <p:nvPicPr>
                      <p:cNvPr id="0" name=""/>
                      <p:cNvPicPr/>
                      <p:nvPr/>
                    </p:nvPicPr>
                    <p:blipFill>
                      <a:blip r:embed="rId7"/>
                      <a:stretch>
                        <a:fillRect/>
                      </a:stretch>
                    </p:blipFill>
                    <p:spPr>
                      <a:xfrm>
                        <a:off x="6365503" y="2602016"/>
                        <a:ext cx="1431431" cy="639032"/>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B8EAE621-BF36-9FF5-6B76-30E09AA5C402}"/>
              </a:ext>
            </a:extLst>
          </p:cNvPr>
          <p:cNvGraphicFramePr>
            <a:graphicFrameLocks noChangeAspect="1"/>
          </p:cNvGraphicFramePr>
          <p:nvPr>
            <p:extLst>
              <p:ext uri="{D42A27DB-BD31-4B8C-83A1-F6EECF244321}">
                <p14:modId xmlns:p14="http://schemas.microsoft.com/office/powerpoint/2010/main" val="1673769697"/>
              </p:ext>
            </p:extLst>
          </p:nvPr>
        </p:nvGraphicFramePr>
        <p:xfrm>
          <a:off x="2358593" y="3431077"/>
          <a:ext cx="1431431" cy="639032"/>
        </p:xfrm>
        <a:graphic>
          <a:graphicData uri="http://schemas.openxmlformats.org/presentationml/2006/ole">
            <mc:AlternateContent xmlns:mc="http://schemas.openxmlformats.org/markup-compatibility/2006">
              <mc:Choice xmlns:v="urn:schemas-microsoft-com:vml" Requires="v">
                <p:oleObj name="Equation" r:id="rId8" imgW="355002" imgH="159170" progId="Equation.DSMT4">
                  <p:embed/>
                </p:oleObj>
              </mc:Choice>
              <mc:Fallback>
                <p:oleObj name="Equation" r:id="rId8" imgW="355002" imgH="159170" progId="Equation.DSMT4">
                  <p:embed/>
                  <p:pic>
                    <p:nvPicPr>
                      <p:cNvPr id="0" name=""/>
                      <p:cNvPicPr/>
                      <p:nvPr/>
                    </p:nvPicPr>
                    <p:blipFill>
                      <a:blip r:embed="rId9"/>
                      <a:stretch>
                        <a:fillRect/>
                      </a:stretch>
                    </p:blipFill>
                    <p:spPr>
                      <a:xfrm>
                        <a:off x="2358593" y="3431077"/>
                        <a:ext cx="1431431" cy="639032"/>
                      </a:xfrm>
                      <a:prstGeom prst="rect">
                        <a:avLst/>
                      </a:prstGeom>
                    </p:spPr>
                  </p:pic>
                </p:oleObj>
              </mc:Fallback>
            </mc:AlternateContent>
          </a:graphicData>
        </a:graphic>
      </p:graphicFrame>
    </p:spTree>
    <p:extLst>
      <p:ext uri="{BB962C8B-B14F-4D97-AF65-F5344CB8AC3E}">
        <p14:creationId xmlns:p14="http://schemas.microsoft.com/office/powerpoint/2010/main" val="82646120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603680-CB7A-C722-A424-7376AA39C220}"/>
              </a:ext>
            </a:extLst>
          </p:cNvPr>
          <p:cNvSpPr txBox="1"/>
          <p:nvPr/>
        </p:nvSpPr>
        <p:spPr>
          <a:xfrm>
            <a:off x="742454" y="967057"/>
            <a:ext cx="10209312" cy="4708144"/>
          </a:xfrm>
          <a:prstGeom prst="rect">
            <a:avLst/>
          </a:prstGeom>
          <a:noFill/>
        </p:spPr>
        <p:txBody>
          <a:bodyPr wrap="square" rtlCol="0">
            <a:spAutoFit/>
          </a:bodyPr>
          <a:lstStyle/>
          <a:p>
            <a:pPr lvl="0" algn="just" defTabSz="722313"/>
            <a:r>
              <a:rPr lang="en-US" sz="2728" b="1" dirty="0">
                <a:solidFill>
                  <a:schemeClr val="bg1"/>
                </a:solidFill>
              </a:rPr>
              <a:t>CW</a:t>
            </a:r>
            <a:r>
              <a:rPr lang="en-US" sz="2728" dirty="0">
                <a:solidFill>
                  <a:schemeClr val="bg1"/>
                </a:solidFill>
              </a:rPr>
              <a:t>.	Two rods having length l</a:t>
            </a:r>
            <a:r>
              <a:rPr lang="en-US" sz="2728" baseline="-25000" dirty="0">
                <a:solidFill>
                  <a:schemeClr val="bg1"/>
                </a:solidFill>
              </a:rPr>
              <a:t>1</a:t>
            </a:r>
            <a:r>
              <a:rPr lang="en-US" sz="2728" dirty="0">
                <a:solidFill>
                  <a:schemeClr val="bg1"/>
                </a:solidFill>
              </a:rPr>
              <a:t> and l</a:t>
            </a:r>
            <a:r>
              <a:rPr lang="en-US" sz="2728" baseline="-25000" dirty="0">
                <a:solidFill>
                  <a:schemeClr val="bg1"/>
                </a:solidFill>
              </a:rPr>
              <a:t>2</a:t>
            </a:r>
            <a:r>
              <a:rPr lang="en-US" sz="2728" dirty="0">
                <a:solidFill>
                  <a:schemeClr val="bg1"/>
                </a:solidFill>
              </a:rPr>
              <a:t> made of materials with the 	linear coefficient of expansion </a:t>
            </a:r>
            <a:r>
              <a:rPr lang="en-US" sz="2728" dirty="0">
                <a:solidFill>
                  <a:schemeClr val="bg1"/>
                </a:solidFill>
                <a:sym typeface="Symbol" panose="05050102010706020507" pitchFamily="18" charset="2"/>
              </a:rPr>
              <a:t></a:t>
            </a:r>
            <a:r>
              <a:rPr lang="en-US" sz="2728" baseline="-25000" dirty="0">
                <a:solidFill>
                  <a:schemeClr val="bg1"/>
                </a:solidFill>
                <a:sym typeface="Symbol" panose="05050102010706020507" pitchFamily="18" charset="2"/>
              </a:rPr>
              <a:t>1</a:t>
            </a:r>
            <a:r>
              <a:rPr lang="en-IN" sz="2728" dirty="0">
                <a:solidFill>
                  <a:schemeClr val="bg1"/>
                </a:solidFill>
              </a:rPr>
              <a:t>and </a:t>
            </a:r>
            <a:r>
              <a:rPr lang="en-IN" sz="2728" dirty="0">
                <a:solidFill>
                  <a:schemeClr val="bg1"/>
                </a:solidFill>
                <a:sym typeface="Symbol" panose="05050102010706020507" pitchFamily="18" charset="2"/>
              </a:rPr>
              <a:t></a:t>
            </a:r>
            <a:r>
              <a:rPr lang="en-IN" sz="2728" baseline="-25000" dirty="0">
                <a:solidFill>
                  <a:schemeClr val="bg1"/>
                </a:solidFill>
                <a:sym typeface="Symbol" panose="05050102010706020507" pitchFamily="18" charset="2"/>
              </a:rPr>
              <a:t>2</a:t>
            </a:r>
            <a:r>
              <a:rPr lang="en-IN" sz="2728" dirty="0">
                <a:solidFill>
                  <a:schemeClr val="bg1"/>
                </a:solidFill>
              </a:rPr>
              <a:t>, were welded together. 	The equivalent coefficients of linear expansion for the obtained 	rod</a:t>
            </a:r>
          </a:p>
          <a:p>
            <a:pPr lvl="0"/>
            <a:endParaRPr lang="en-IN" sz="2728" dirty="0">
              <a:solidFill>
                <a:schemeClr val="bg1"/>
              </a:solidFill>
            </a:endParaRPr>
          </a:p>
          <a:p>
            <a:pPr lvl="0"/>
            <a:endParaRPr lang="en-IN" sz="2728" dirty="0">
              <a:solidFill>
                <a:schemeClr val="bg1"/>
              </a:solidFill>
            </a:endParaRPr>
          </a:p>
          <a:p>
            <a:pPr lvl="0"/>
            <a:endParaRPr lang="en-IN" sz="2728" dirty="0">
              <a:solidFill>
                <a:schemeClr val="bg1"/>
              </a:solidFill>
            </a:endParaRPr>
          </a:p>
          <a:p>
            <a:pPr lvl="0"/>
            <a:endParaRPr lang="en-US" sz="2728" dirty="0">
              <a:solidFill>
                <a:schemeClr val="bg1"/>
              </a:solidFill>
            </a:endParaRPr>
          </a:p>
          <a:p>
            <a:r>
              <a:rPr lang="en-US" sz="2728" dirty="0">
                <a:solidFill>
                  <a:schemeClr val="bg1"/>
                </a:solidFill>
              </a:rPr>
              <a:t>	    1. </a:t>
            </a:r>
            <a:r>
              <a:rPr lang="en-IN" sz="2728" dirty="0">
                <a:solidFill>
                  <a:schemeClr val="bg1"/>
                </a:solidFill>
              </a:rPr>
              <a:t>									2. </a:t>
            </a:r>
          </a:p>
          <a:p>
            <a:endParaRPr lang="en-IN" sz="2728" dirty="0">
              <a:solidFill>
                <a:schemeClr val="bg1"/>
              </a:solidFill>
            </a:endParaRPr>
          </a:p>
          <a:p>
            <a:r>
              <a:rPr lang="en-IN" sz="2728" dirty="0">
                <a:solidFill>
                  <a:schemeClr val="bg1"/>
                </a:solidFill>
              </a:rPr>
              <a:t>	    3. 									4. </a:t>
            </a:r>
            <a:endParaRPr lang="en-US" sz="2728" dirty="0">
              <a:solidFill>
                <a:schemeClr val="bg1"/>
              </a:solidFill>
            </a:endParaRPr>
          </a:p>
        </p:txBody>
      </p:sp>
      <p:pic>
        <p:nvPicPr>
          <p:cNvPr id="5" name="Picture 4">
            <a:extLst>
              <a:ext uri="{FF2B5EF4-FFF2-40B4-BE49-F238E27FC236}">
                <a16:creationId xmlns:a16="http://schemas.microsoft.com/office/drawing/2014/main" id="{D75CC54D-25B0-B1AA-A7C5-6542F392B25C}"/>
              </a:ext>
            </a:extLst>
          </p:cNvPr>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l="5455" t="777" r="4344" b="4357"/>
          <a:stretch/>
        </p:blipFill>
        <p:spPr bwMode="auto">
          <a:xfrm>
            <a:off x="2935371" y="2669572"/>
            <a:ext cx="5288734" cy="1067112"/>
          </a:xfrm>
          <a:prstGeom prst="rect">
            <a:avLst/>
          </a:prstGeom>
          <a:ln>
            <a:noFill/>
          </a:ln>
          <a:extLst>
            <a:ext uri="{53640926-AAD7-44D8-BBD7-CCE9431645EC}">
              <a14:shadowObscured xmlns:a14="http://schemas.microsoft.com/office/drawing/2010/main"/>
            </a:ext>
          </a:extLst>
        </p:spPr>
      </p:pic>
      <p:graphicFrame>
        <p:nvGraphicFramePr>
          <p:cNvPr id="6" name="Object 5">
            <a:extLst>
              <a:ext uri="{FF2B5EF4-FFF2-40B4-BE49-F238E27FC236}">
                <a16:creationId xmlns:a16="http://schemas.microsoft.com/office/drawing/2014/main" id="{D867DFEA-B7BB-C2F1-7B99-911605F5C4AB}"/>
              </a:ext>
            </a:extLst>
          </p:cNvPr>
          <p:cNvGraphicFramePr>
            <a:graphicFrameLocks noChangeAspect="1"/>
          </p:cNvGraphicFramePr>
          <p:nvPr>
            <p:extLst>
              <p:ext uri="{D42A27DB-BD31-4B8C-83A1-F6EECF244321}">
                <p14:modId xmlns:p14="http://schemas.microsoft.com/office/powerpoint/2010/main" val="2657626814"/>
              </p:ext>
            </p:extLst>
          </p:nvPr>
        </p:nvGraphicFramePr>
        <p:xfrm>
          <a:off x="2168490" y="4128186"/>
          <a:ext cx="1601594" cy="934984"/>
        </p:xfrm>
        <a:graphic>
          <a:graphicData uri="http://schemas.openxmlformats.org/presentationml/2006/ole">
            <mc:AlternateContent xmlns:mc="http://schemas.openxmlformats.org/markup-compatibility/2006">
              <mc:Choice xmlns:v="urn:schemas-microsoft-com:vml" Requires="v">
                <p:oleObj name="Equation" r:id="rId4" imgW="587506" imgH="343016" progId="Equation.DSMT4">
                  <p:embed/>
                </p:oleObj>
              </mc:Choice>
              <mc:Fallback>
                <p:oleObj name="Equation" r:id="rId4" imgW="587506" imgH="343016" progId="Equation.DSMT4">
                  <p:embed/>
                  <p:pic>
                    <p:nvPicPr>
                      <p:cNvPr id="0" name=""/>
                      <p:cNvPicPr/>
                      <p:nvPr/>
                    </p:nvPicPr>
                    <p:blipFill>
                      <a:blip r:embed="rId5"/>
                      <a:stretch>
                        <a:fillRect/>
                      </a:stretch>
                    </p:blipFill>
                    <p:spPr>
                      <a:xfrm>
                        <a:off x="2168490" y="4128186"/>
                        <a:ext cx="1601594" cy="934984"/>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7F129D9-6A49-4562-00F5-E9D0EC676707}"/>
              </a:ext>
            </a:extLst>
          </p:cNvPr>
          <p:cNvGraphicFramePr>
            <a:graphicFrameLocks noChangeAspect="1"/>
          </p:cNvGraphicFramePr>
          <p:nvPr>
            <p:extLst>
              <p:ext uri="{D42A27DB-BD31-4B8C-83A1-F6EECF244321}">
                <p14:modId xmlns:p14="http://schemas.microsoft.com/office/powerpoint/2010/main" val="287664911"/>
              </p:ext>
            </p:extLst>
          </p:nvPr>
        </p:nvGraphicFramePr>
        <p:xfrm>
          <a:off x="6453196" y="4051453"/>
          <a:ext cx="1655984" cy="966736"/>
        </p:xfrm>
        <a:graphic>
          <a:graphicData uri="http://schemas.openxmlformats.org/presentationml/2006/ole">
            <mc:AlternateContent xmlns:mc="http://schemas.openxmlformats.org/markup-compatibility/2006">
              <mc:Choice xmlns:v="urn:schemas-microsoft-com:vml" Requires="v">
                <p:oleObj name="Equation" r:id="rId6" imgW="587506" imgH="343016" progId="Equation.DSMT4">
                  <p:embed/>
                </p:oleObj>
              </mc:Choice>
              <mc:Fallback>
                <p:oleObj name="Equation" r:id="rId6" imgW="587506" imgH="343016" progId="Equation.DSMT4">
                  <p:embed/>
                  <p:pic>
                    <p:nvPicPr>
                      <p:cNvPr id="0" name=""/>
                      <p:cNvPicPr/>
                      <p:nvPr/>
                    </p:nvPicPr>
                    <p:blipFill>
                      <a:blip r:embed="rId7"/>
                      <a:stretch>
                        <a:fillRect/>
                      </a:stretch>
                    </p:blipFill>
                    <p:spPr>
                      <a:xfrm>
                        <a:off x="6453196" y="4051453"/>
                        <a:ext cx="1655984" cy="966736"/>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3123E663-A062-9CC3-863E-CCCE09B2001F}"/>
              </a:ext>
            </a:extLst>
          </p:cNvPr>
          <p:cNvGraphicFramePr>
            <a:graphicFrameLocks noChangeAspect="1"/>
          </p:cNvGraphicFramePr>
          <p:nvPr>
            <p:extLst>
              <p:ext uri="{D42A27DB-BD31-4B8C-83A1-F6EECF244321}">
                <p14:modId xmlns:p14="http://schemas.microsoft.com/office/powerpoint/2010/main" val="2061607661"/>
              </p:ext>
            </p:extLst>
          </p:nvPr>
        </p:nvGraphicFramePr>
        <p:xfrm>
          <a:off x="2168490" y="5063170"/>
          <a:ext cx="1601594" cy="934985"/>
        </p:xfrm>
        <a:graphic>
          <a:graphicData uri="http://schemas.openxmlformats.org/presentationml/2006/ole">
            <mc:AlternateContent xmlns:mc="http://schemas.openxmlformats.org/markup-compatibility/2006">
              <mc:Choice xmlns:v="urn:schemas-microsoft-com:vml" Requires="v">
                <p:oleObj name="Equation" r:id="rId8" imgW="587506" imgH="343016" progId="Equation.DSMT4">
                  <p:embed/>
                </p:oleObj>
              </mc:Choice>
              <mc:Fallback>
                <p:oleObj name="Equation" r:id="rId8" imgW="587506" imgH="343016" progId="Equation.DSMT4">
                  <p:embed/>
                  <p:pic>
                    <p:nvPicPr>
                      <p:cNvPr id="0" name=""/>
                      <p:cNvPicPr/>
                      <p:nvPr/>
                    </p:nvPicPr>
                    <p:blipFill>
                      <a:blip r:embed="rId9"/>
                      <a:stretch>
                        <a:fillRect/>
                      </a:stretch>
                    </p:blipFill>
                    <p:spPr>
                      <a:xfrm>
                        <a:off x="2168490" y="5063170"/>
                        <a:ext cx="1601594" cy="93498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CD7C2F32-C2F8-8834-1286-874D81535087}"/>
              </a:ext>
            </a:extLst>
          </p:cNvPr>
          <p:cNvGraphicFramePr>
            <a:graphicFrameLocks noChangeAspect="1"/>
          </p:cNvGraphicFramePr>
          <p:nvPr>
            <p:extLst>
              <p:ext uri="{D42A27DB-BD31-4B8C-83A1-F6EECF244321}">
                <p14:modId xmlns:p14="http://schemas.microsoft.com/office/powerpoint/2010/main" val="2604660133"/>
              </p:ext>
            </p:extLst>
          </p:nvPr>
        </p:nvGraphicFramePr>
        <p:xfrm>
          <a:off x="6507587" y="5094922"/>
          <a:ext cx="1601593" cy="934984"/>
        </p:xfrm>
        <a:graphic>
          <a:graphicData uri="http://schemas.openxmlformats.org/presentationml/2006/ole">
            <mc:AlternateContent xmlns:mc="http://schemas.openxmlformats.org/markup-compatibility/2006">
              <mc:Choice xmlns:v="urn:schemas-microsoft-com:vml" Requires="v">
                <p:oleObj name="Equation" r:id="rId10" imgW="587506" imgH="343016" progId="Equation.DSMT4">
                  <p:embed/>
                </p:oleObj>
              </mc:Choice>
              <mc:Fallback>
                <p:oleObj name="Equation" r:id="rId10" imgW="587506" imgH="343016" progId="Equation.DSMT4">
                  <p:embed/>
                  <p:pic>
                    <p:nvPicPr>
                      <p:cNvPr id="0" name=""/>
                      <p:cNvPicPr/>
                      <p:nvPr/>
                    </p:nvPicPr>
                    <p:blipFill>
                      <a:blip r:embed="rId11"/>
                      <a:stretch>
                        <a:fillRect/>
                      </a:stretch>
                    </p:blipFill>
                    <p:spPr>
                      <a:xfrm>
                        <a:off x="6507587" y="5094922"/>
                        <a:ext cx="1601593" cy="934984"/>
                      </a:xfrm>
                      <a:prstGeom prst="rect">
                        <a:avLst/>
                      </a:prstGeom>
                    </p:spPr>
                  </p:pic>
                </p:oleObj>
              </mc:Fallback>
            </mc:AlternateContent>
          </a:graphicData>
        </a:graphic>
      </p:graphicFrame>
    </p:spTree>
    <p:extLst>
      <p:ext uri="{BB962C8B-B14F-4D97-AF65-F5344CB8AC3E}">
        <p14:creationId xmlns:p14="http://schemas.microsoft.com/office/powerpoint/2010/main" val="8294338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440EC7-F5A9-84DC-4784-E1D98C3EB727}"/>
              </a:ext>
            </a:extLst>
          </p:cNvPr>
          <p:cNvSpPr txBox="1"/>
          <p:nvPr/>
        </p:nvSpPr>
        <p:spPr>
          <a:xfrm>
            <a:off x="816699" y="1115548"/>
            <a:ext cx="10248834" cy="3868475"/>
          </a:xfrm>
          <a:prstGeom prst="rect">
            <a:avLst/>
          </a:prstGeom>
          <a:noFill/>
        </p:spPr>
        <p:txBody>
          <a:bodyPr wrap="square" rtlCol="0">
            <a:spAutoFit/>
          </a:bodyPr>
          <a:lstStyle/>
          <a:p>
            <a:pPr lvl="0" algn="just" defTabSz="722313"/>
            <a:r>
              <a:rPr lang="en-US" sz="2728" b="1" dirty="0">
                <a:solidFill>
                  <a:schemeClr val="bg1"/>
                </a:solidFill>
              </a:rPr>
              <a:t>CW</a:t>
            </a:r>
            <a:r>
              <a:rPr lang="en-US" sz="2728" dirty="0">
                <a:solidFill>
                  <a:schemeClr val="bg1"/>
                </a:solidFill>
              </a:rPr>
              <a:t>.	An open vessel is filled completely with oil which has same 	coefficient of volume expansion as that of the vessel. On heating 	both oil and vessel,</a:t>
            </a:r>
          </a:p>
          <a:p>
            <a:pPr defTabSz="722313"/>
            <a:r>
              <a:rPr lang="en-US" sz="2728" dirty="0">
                <a:solidFill>
                  <a:schemeClr val="bg1"/>
                </a:solidFill>
              </a:rPr>
              <a:t>	1.	the vessel can contain more volume and more mass of oil</a:t>
            </a:r>
          </a:p>
          <a:p>
            <a:pPr defTabSz="722313"/>
            <a:r>
              <a:rPr lang="en-US" sz="2728" dirty="0">
                <a:solidFill>
                  <a:schemeClr val="bg1"/>
                </a:solidFill>
              </a:rPr>
              <a:t>	2.	the vessel can contain same volume and same mass of oil </a:t>
            </a:r>
          </a:p>
          <a:p>
            <a:pPr defTabSz="722313"/>
            <a:r>
              <a:rPr lang="en-US" sz="2728" dirty="0">
                <a:solidFill>
                  <a:schemeClr val="bg1"/>
                </a:solidFill>
              </a:rPr>
              <a:t>	3.	the vessel can contain same volume but more mass of oil</a:t>
            </a:r>
          </a:p>
          <a:p>
            <a:pPr defTabSz="722313"/>
            <a:r>
              <a:rPr lang="en-US" sz="2728" dirty="0">
                <a:solidFill>
                  <a:schemeClr val="bg1"/>
                </a:solidFill>
              </a:rPr>
              <a:t>	4.	the vessel can contain more volume but same mass of oil</a:t>
            </a:r>
          </a:p>
          <a:p>
            <a:r>
              <a:rPr lang="en-US" sz="2728" dirty="0">
                <a:solidFill>
                  <a:schemeClr val="bg1"/>
                </a:solidFill>
              </a:rPr>
              <a:t> </a:t>
            </a:r>
          </a:p>
          <a:p>
            <a:endParaRPr lang="en-US" sz="2728" dirty="0">
              <a:solidFill>
                <a:schemeClr val="bg1"/>
              </a:solidFill>
            </a:endParaRPr>
          </a:p>
        </p:txBody>
      </p:sp>
    </p:spTree>
    <p:extLst>
      <p:ext uri="{BB962C8B-B14F-4D97-AF65-F5344CB8AC3E}">
        <p14:creationId xmlns:p14="http://schemas.microsoft.com/office/powerpoint/2010/main" val="95489795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15E2BC-6D79-AD4D-D6AA-FFE222F25844}"/>
              </a:ext>
            </a:extLst>
          </p:cNvPr>
          <p:cNvSpPr txBox="1"/>
          <p:nvPr/>
        </p:nvSpPr>
        <p:spPr>
          <a:xfrm>
            <a:off x="918599" y="1067130"/>
            <a:ext cx="10553787" cy="2608971"/>
          </a:xfrm>
          <a:prstGeom prst="rect">
            <a:avLst/>
          </a:prstGeom>
          <a:noFill/>
        </p:spPr>
        <p:txBody>
          <a:bodyPr wrap="square">
            <a:spAutoFit/>
          </a:bodyPr>
          <a:lstStyle/>
          <a:p>
            <a:pPr algn="just" defTabSz="625475"/>
            <a:r>
              <a:rPr lang="en-US" sz="2728" b="1" dirty="0">
                <a:solidFill>
                  <a:schemeClr val="bg1"/>
                </a:solidFill>
              </a:rPr>
              <a:t>CW</a:t>
            </a:r>
            <a:r>
              <a:rPr lang="en-US" sz="2728" dirty="0">
                <a:solidFill>
                  <a:schemeClr val="bg1"/>
                </a:solidFill>
              </a:rPr>
              <a:t>.	A metal ball immersed in Alcohol weights W</a:t>
            </a:r>
            <a:r>
              <a:rPr lang="en-US" sz="2728" baseline="-25000" dirty="0">
                <a:solidFill>
                  <a:schemeClr val="bg1"/>
                </a:solidFill>
              </a:rPr>
              <a:t>1</a:t>
            </a:r>
            <a:r>
              <a:rPr lang="en-US" sz="2728" dirty="0">
                <a:solidFill>
                  <a:schemeClr val="bg1"/>
                </a:solidFill>
              </a:rPr>
              <a:t> at 0</a:t>
            </a:r>
            <a:r>
              <a:rPr lang="en-US" sz="2728" baseline="30000" dirty="0">
                <a:solidFill>
                  <a:schemeClr val="bg1"/>
                </a:solidFill>
              </a:rPr>
              <a:t>o</a:t>
            </a:r>
            <a:r>
              <a:rPr lang="en-US" sz="2728" dirty="0">
                <a:solidFill>
                  <a:schemeClr val="bg1"/>
                </a:solidFill>
              </a:rPr>
              <a:t>C and W</a:t>
            </a:r>
            <a:r>
              <a:rPr lang="en-US" sz="2728" baseline="-25000" dirty="0">
                <a:solidFill>
                  <a:schemeClr val="bg1"/>
                </a:solidFill>
              </a:rPr>
              <a:t>2</a:t>
            </a:r>
            <a:r>
              <a:rPr lang="en-US" sz="2728" dirty="0">
                <a:solidFill>
                  <a:schemeClr val="bg1"/>
                </a:solidFill>
              </a:rPr>
              <a:t> at 	50</a:t>
            </a:r>
            <a:r>
              <a:rPr lang="en-US" sz="2728" baseline="30000" dirty="0">
                <a:solidFill>
                  <a:schemeClr val="bg1"/>
                </a:solidFill>
              </a:rPr>
              <a:t>o</a:t>
            </a:r>
            <a:r>
              <a:rPr lang="en-US" sz="2728" dirty="0">
                <a:solidFill>
                  <a:schemeClr val="bg1"/>
                </a:solidFill>
              </a:rPr>
              <a:t>C. The coefficient of cubical expansion of the metal (    </a:t>
            </a:r>
            <a:r>
              <a:rPr lang="en-IN" sz="2728" dirty="0">
                <a:solidFill>
                  <a:schemeClr val="bg1"/>
                </a:solidFill>
              </a:rPr>
              <a:t>)</a:t>
            </a:r>
            <a:r>
              <a:rPr lang="en-IN" sz="2728" baseline="-25000" dirty="0">
                <a:solidFill>
                  <a:schemeClr val="bg1"/>
                </a:solidFill>
              </a:rPr>
              <a:t>Al</a:t>
            </a:r>
            <a:r>
              <a:rPr lang="en-IN" sz="2728" dirty="0">
                <a:solidFill>
                  <a:schemeClr val="bg1"/>
                </a:solidFill>
              </a:rPr>
              <a:t>. 	Assuming that density of metal is large compared to that of 	alcohol, it can be shown that </a:t>
            </a:r>
          </a:p>
          <a:p>
            <a:r>
              <a:rPr lang="en-US" sz="2728" dirty="0">
                <a:solidFill>
                  <a:schemeClr val="bg1"/>
                </a:solidFill>
              </a:rPr>
              <a:t>	  1. W</a:t>
            </a:r>
            <a:r>
              <a:rPr lang="en-US" sz="2728" baseline="-25000" dirty="0">
                <a:solidFill>
                  <a:schemeClr val="bg1"/>
                </a:solidFill>
              </a:rPr>
              <a:t>1</a:t>
            </a:r>
            <a:r>
              <a:rPr lang="en-US" sz="2728" dirty="0">
                <a:solidFill>
                  <a:schemeClr val="bg1"/>
                </a:solidFill>
              </a:rPr>
              <a:t>&gt;W</a:t>
            </a:r>
            <a:r>
              <a:rPr lang="en-US" sz="2728" baseline="-25000" dirty="0">
                <a:solidFill>
                  <a:schemeClr val="bg1"/>
                </a:solidFill>
              </a:rPr>
              <a:t>2		</a:t>
            </a:r>
            <a:r>
              <a:rPr lang="en-US" sz="2728" dirty="0">
                <a:solidFill>
                  <a:schemeClr val="bg1"/>
                </a:solidFill>
              </a:rPr>
              <a:t>					2. W</a:t>
            </a:r>
            <a:r>
              <a:rPr lang="en-US" sz="2728" baseline="-25000" dirty="0">
                <a:solidFill>
                  <a:schemeClr val="bg1"/>
                </a:solidFill>
              </a:rPr>
              <a:t>1</a:t>
            </a:r>
            <a:r>
              <a:rPr lang="en-US" sz="2728" dirty="0">
                <a:solidFill>
                  <a:schemeClr val="bg1"/>
                </a:solidFill>
              </a:rPr>
              <a:t> = W</a:t>
            </a:r>
            <a:r>
              <a:rPr lang="en-US" sz="2728" baseline="-25000" dirty="0">
                <a:solidFill>
                  <a:schemeClr val="bg1"/>
                </a:solidFill>
              </a:rPr>
              <a:t>2</a:t>
            </a:r>
          </a:p>
          <a:p>
            <a:r>
              <a:rPr lang="en-US" sz="2728" dirty="0">
                <a:solidFill>
                  <a:schemeClr val="bg1"/>
                </a:solidFill>
              </a:rPr>
              <a:t>	  3. W</a:t>
            </a:r>
            <a:r>
              <a:rPr lang="en-US" sz="2728" baseline="-25000" dirty="0">
                <a:solidFill>
                  <a:schemeClr val="bg1"/>
                </a:solidFill>
              </a:rPr>
              <a:t>1</a:t>
            </a:r>
            <a:r>
              <a:rPr lang="en-US" sz="2728" dirty="0">
                <a:solidFill>
                  <a:schemeClr val="bg1"/>
                </a:solidFill>
              </a:rPr>
              <a:t>&lt;W</a:t>
            </a:r>
            <a:r>
              <a:rPr lang="en-US" sz="2728" baseline="-25000" dirty="0">
                <a:solidFill>
                  <a:schemeClr val="bg1"/>
                </a:solidFill>
              </a:rPr>
              <a:t>2</a:t>
            </a:r>
            <a:r>
              <a:rPr lang="en-US" sz="2728" dirty="0">
                <a:solidFill>
                  <a:schemeClr val="bg1"/>
                </a:solidFill>
              </a:rPr>
              <a:t>							4. any of (1), (2) or (3)</a:t>
            </a:r>
          </a:p>
        </p:txBody>
      </p:sp>
      <p:graphicFrame>
        <p:nvGraphicFramePr>
          <p:cNvPr id="6" name="Object 5">
            <a:extLst>
              <a:ext uri="{FF2B5EF4-FFF2-40B4-BE49-F238E27FC236}">
                <a16:creationId xmlns:a16="http://schemas.microsoft.com/office/drawing/2014/main" id="{DA59C0FA-41BB-ADF4-5524-5F8E7C5EB000}"/>
              </a:ext>
            </a:extLst>
          </p:cNvPr>
          <p:cNvGraphicFramePr>
            <a:graphicFrameLocks noChangeAspect="1"/>
          </p:cNvGraphicFramePr>
          <p:nvPr>
            <p:extLst>
              <p:ext uri="{D42A27DB-BD31-4B8C-83A1-F6EECF244321}">
                <p14:modId xmlns:p14="http://schemas.microsoft.com/office/powerpoint/2010/main" val="3765223789"/>
              </p:ext>
            </p:extLst>
          </p:nvPr>
        </p:nvGraphicFramePr>
        <p:xfrm>
          <a:off x="10501094" y="1488360"/>
          <a:ext cx="427172" cy="585637"/>
        </p:xfrm>
        <a:graphic>
          <a:graphicData uri="http://schemas.openxmlformats.org/presentationml/2006/ole">
            <mc:AlternateContent xmlns:mc="http://schemas.openxmlformats.org/markup-compatibility/2006">
              <mc:Choice xmlns:v="urn:schemas-microsoft-com:vml" Requires="v">
                <p:oleObj name="Equation" r:id="rId2" imgW="97860" imgH="134843" progId="Equation.DSMT4">
                  <p:embed/>
                </p:oleObj>
              </mc:Choice>
              <mc:Fallback>
                <p:oleObj name="Equation" r:id="rId2" imgW="97860" imgH="134843" progId="Equation.DSMT4">
                  <p:embed/>
                  <p:pic>
                    <p:nvPicPr>
                      <p:cNvPr id="0" name=""/>
                      <p:cNvPicPr/>
                      <p:nvPr/>
                    </p:nvPicPr>
                    <p:blipFill>
                      <a:blip r:embed="rId3"/>
                      <a:stretch>
                        <a:fillRect/>
                      </a:stretch>
                    </p:blipFill>
                    <p:spPr>
                      <a:xfrm>
                        <a:off x="10501094" y="1488360"/>
                        <a:ext cx="427172" cy="585637"/>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28EFFD85-4BAE-7271-1B46-960AA62B5FC6}"/>
              </a:ext>
            </a:extLst>
          </p:cNvPr>
          <p:cNvSpPr txBox="1"/>
          <p:nvPr/>
        </p:nvSpPr>
        <p:spPr>
          <a:xfrm>
            <a:off x="650361" y="3991426"/>
            <a:ext cx="10064319" cy="1349468"/>
          </a:xfrm>
          <a:prstGeom prst="rect">
            <a:avLst/>
          </a:prstGeom>
          <a:noFill/>
        </p:spPr>
        <p:txBody>
          <a:bodyPr wrap="square">
            <a:spAutoFit/>
          </a:bodyPr>
          <a:lstStyle/>
          <a:p>
            <a:pPr lvl="0" algn="just" defTabSz="808038"/>
            <a:r>
              <a:rPr lang="en-US" sz="2728" b="1" dirty="0">
                <a:solidFill>
                  <a:schemeClr val="bg1"/>
                </a:solidFill>
              </a:rPr>
              <a:t>CW</a:t>
            </a:r>
            <a:r>
              <a:rPr lang="en-US" sz="2728" dirty="0">
                <a:solidFill>
                  <a:schemeClr val="bg1"/>
                </a:solidFill>
              </a:rPr>
              <a:t>. 	The volume thermal expansion coefficient of an ideal gas at 	constant pressure is</a:t>
            </a:r>
          </a:p>
          <a:p>
            <a:r>
              <a:rPr lang="en-US" sz="2728" dirty="0">
                <a:solidFill>
                  <a:schemeClr val="bg1"/>
                </a:solidFill>
              </a:rPr>
              <a:t>	     1. T		     2. T</a:t>
            </a:r>
            <a:r>
              <a:rPr lang="en-US" sz="2728" baseline="30000" dirty="0">
                <a:solidFill>
                  <a:schemeClr val="bg1"/>
                </a:solidFill>
              </a:rPr>
              <a:t>2</a:t>
            </a:r>
            <a:r>
              <a:rPr lang="en-US" sz="2728" dirty="0">
                <a:solidFill>
                  <a:schemeClr val="bg1"/>
                </a:solidFill>
              </a:rPr>
              <a:t>						3. </a:t>
            </a:r>
            <a:r>
              <a:rPr lang="en-IN" sz="2728" dirty="0">
                <a:solidFill>
                  <a:schemeClr val="bg1"/>
                </a:solidFill>
              </a:rPr>
              <a:t>		                  4. </a:t>
            </a:r>
            <a:endParaRPr lang="en-US" sz="2728" dirty="0">
              <a:solidFill>
                <a:schemeClr val="bg1"/>
              </a:solidFill>
            </a:endParaRPr>
          </a:p>
        </p:txBody>
      </p:sp>
      <p:graphicFrame>
        <p:nvGraphicFramePr>
          <p:cNvPr id="9" name="Object 8">
            <a:extLst>
              <a:ext uri="{FF2B5EF4-FFF2-40B4-BE49-F238E27FC236}">
                <a16:creationId xmlns:a16="http://schemas.microsoft.com/office/drawing/2014/main" id="{0C2D4556-EA46-477E-B65B-F69E92B5F702}"/>
              </a:ext>
            </a:extLst>
          </p:cNvPr>
          <p:cNvGraphicFramePr>
            <a:graphicFrameLocks noChangeAspect="1"/>
          </p:cNvGraphicFramePr>
          <p:nvPr>
            <p:extLst>
              <p:ext uri="{D42A27DB-BD31-4B8C-83A1-F6EECF244321}">
                <p14:modId xmlns:p14="http://schemas.microsoft.com/office/powerpoint/2010/main" val="3882877405"/>
              </p:ext>
            </p:extLst>
          </p:nvPr>
        </p:nvGraphicFramePr>
        <p:xfrm>
          <a:off x="6851160" y="4574312"/>
          <a:ext cx="511722" cy="1118000"/>
        </p:xfrm>
        <a:graphic>
          <a:graphicData uri="http://schemas.openxmlformats.org/presentationml/2006/ole">
            <mc:AlternateContent xmlns:mc="http://schemas.openxmlformats.org/markup-compatibility/2006">
              <mc:Choice xmlns:v="urn:schemas-microsoft-com:vml" Requires="v">
                <p:oleObj name="Equation" r:id="rId4" imgW="146790" imgH="318688" progId="Equation.DSMT4">
                  <p:embed/>
                </p:oleObj>
              </mc:Choice>
              <mc:Fallback>
                <p:oleObj name="Equation" r:id="rId4" imgW="146790" imgH="318688" progId="Equation.DSMT4">
                  <p:embed/>
                  <p:pic>
                    <p:nvPicPr>
                      <p:cNvPr id="0" name=""/>
                      <p:cNvPicPr/>
                      <p:nvPr/>
                    </p:nvPicPr>
                    <p:blipFill>
                      <a:blip r:embed="rId5"/>
                      <a:stretch>
                        <a:fillRect/>
                      </a:stretch>
                    </p:blipFill>
                    <p:spPr>
                      <a:xfrm>
                        <a:off x="6851160" y="4574312"/>
                        <a:ext cx="511722" cy="111800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D5521EE-A75F-B587-EADB-53CA30CC60B8}"/>
              </a:ext>
            </a:extLst>
          </p:cNvPr>
          <p:cNvGraphicFramePr>
            <a:graphicFrameLocks noChangeAspect="1"/>
          </p:cNvGraphicFramePr>
          <p:nvPr>
            <p:extLst>
              <p:ext uri="{D42A27DB-BD31-4B8C-83A1-F6EECF244321}">
                <p14:modId xmlns:p14="http://schemas.microsoft.com/office/powerpoint/2010/main" val="3788373761"/>
              </p:ext>
            </p:extLst>
          </p:nvPr>
        </p:nvGraphicFramePr>
        <p:xfrm>
          <a:off x="8966032" y="4538552"/>
          <a:ext cx="660832" cy="1145060"/>
        </p:xfrm>
        <a:graphic>
          <a:graphicData uri="http://schemas.openxmlformats.org/presentationml/2006/ole">
            <mc:AlternateContent xmlns:mc="http://schemas.openxmlformats.org/markup-compatibility/2006">
              <mc:Choice xmlns:v="urn:schemas-microsoft-com:vml" Requires="v">
                <p:oleObj name="Equation" r:id="rId6" imgW="183574" imgH="318688" progId="Equation.DSMT4">
                  <p:embed/>
                </p:oleObj>
              </mc:Choice>
              <mc:Fallback>
                <p:oleObj name="Equation" r:id="rId6" imgW="183574" imgH="318688" progId="Equation.DSMT4">
                  <p:embed/>
                  <p:pic>
                    <p:nvPicPr>
                      <p:cNvPr id="0" name=""/>
                      <p:cNvPicPr/>
                      <p:nvPr/>
                    </p:nvPicPr>
                    <p:blipFill>
                      <a:blip r:embed="rId7"/>
                      <a:stretch>
                        <a:fillRect/>
                      </a:stretch>
                    </p:blipFill>
                    <p:spPr>
                      <a:xfrm>
                        <a:off x="8966032" y="4538552"/>
                        <a:ext cx="660832" cy="1145060"/>
                      </a:xfrm>
                      <a:prstGeom prst="rect">
                        <a:avLst/>
                      </a:prstGeom>
                    </p:spPr>
                  </p:pic>
                </p:oleObj>
              </mc:Fallback>
            </mc:AlternateContent>
          </a:graphicData>
        </a:graphic>
      </p:graphicFrame>
    </p:spTree>
    <p:extLst>
      <p:ext uri="{BB962C8B-B14F-4D97-AF65-F5344CB8AC3E}">
        <p14:creationId xmlns:p14="http://schemas.microsoft.com/office/powerpoint/2010/main" val="192839711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11AA4E-FF48-3257-3B97-7495C595D6D2}"/>
              </a:ext>
            </a:extLst>
          </p:cNvPr>
          <p:cNvSpPr txBox="1"/>
          <p:nvPr/>
        </p:nvSpPr>
        <p:spPr>
          <a:xfrm>
            <a:off x="1302670" y="1066951"/>
            <a:ext cx="9469661" cy="2758912"/>
          </a:xfrm>
          <a:prstGeom prst="rect">
            <a:avLst/>
          </a:prstGeom>
          <a:noFill/>
        </p:spPr>
        <p:txBody>
          <a:bodyPr wrap="square" rtlCol="0">
            <a:spAutoFit/>
          </a:bodyPr>
          <a:lstStyle/>
          <a:p>
            <a:pPr lvl="0" algn="just" defTabSz="722313"/>
            <a:r>
              <a:rPr lang="en-US" sz="2728" b="1" dirty="0">
                <a:solidFill>
                  <a:schemeClr val="bg1"/>
                </a:solidFill>
              </a:rPr>
              <a:t>CW</a:t>
            </a:r>
            <a:r>
              <a:rPr lang="en-US" sz="2728" dirty="0">
                <a:solidFill>
                  <a:schemeClr val="bg1"/>
                </a:solidFill>
              </a:rPr>
              <a:t>. 	A thin copper wire of length L increase in length by 1% 	when heated from temperature T</a:t>
            </a:r>
            <a:r>
              <a:rPr lang="en-US" sz="2728" baseline="-25000" dirty="0">
                <a:solidFill>
                  <a:schemeClr val="bg1"/>
                </a:solidFill>
              </a:rPr>
              <a:t>1</a:t>
            </a:r>
            <a:r>
              <a:rPr lang="en-US" sz="2728" dirty="0">
                <a:solidFill>
                  <a:schemeClr val="bg1"/>
                </a:solidFill>
              </a:rPr>
              <a:t> to T</a:t>
            </a:r>
            <a:r>
              <a:rPr lang="en-US" sz="2728" baseline="-25000" dirty="0">
                <a:solidFill>
                  <a:schemeClr val="bg1"/>
                </a:solidFill>
              </a:rPr>
              <a:t>2</a:t>
            </a:r>
            <a:r>
              <a:rPr lang="en-US" sz="2728" dirty="0">
                <a:solidFill>
                  <a:schemeClr val="bg1"/>
                </a:solidFill>
              </a:rPr>
              <a:t>. What is the 	percentage change in area when a thin copper plate having 	dimensions 2L x L is heated from T</a:t>
            </a:r>
            <a:r>
              <a:rPr lang="en-US" sz="2728" baseline="-25000" dirty="0">
                <a:solidFill>
                  <a:schemeClr val="bg1"/>
                </a:solidFill>
              </a:rPr>
              <a:t>1</a:t>
            </a:r>
            <a:r>
              <a:rPr lang="en-US" sz="2728" dirty="0">
                <a:solidFill>
                  <a:schemeClr val="bg1"/>
                </a:solidFill>
              </a:rPr>
              <a:t> t T</a:t>
            </a:r>
            <a:r>
              <a:rPr lang="en-US" sz="2728" baseline="-25000" dirty="0">
                <a:solidFill>
                  <a:schemeClr val="bg1"/>
                </a:solidFill>
              </a:rPr>
              <a:t>2</a:t>
            </a:r>
            <a:r>
              <a:rPr lang="en-US" sz="2728" dirty="0">
                <a:solidFill>
                  <a:schemeClr val="bg1"/>
                </a:solidFill>
              </a:rPr>
              <a:t> ?</a:t>
            </a:r>
          </a:p>
          <a:p>
            <a:endParaRPr lang="en-US" sz="974" dirty="0">
              <a:solidFill>
                <a:schemeClr val="bg1"/>
              </a:solidFill>
            </a:endParaRPr>
          </a:p>
          <a:p>
            <a:r>
              <a:rPr lang="en-US" sz="2728" dirty="0">
                <a:solidFill>
                  <a:schemeClr val="bg1"/>
                </a:solidFill>
              </a:rPr>
              <a:t>	    1. 1%		     2. 2%			3. 3%	  	     4. 4%</a:t>
            </a:r>
          </a:p>
          <a:p>
            <a:endParaRPr lang="en-US" sz="2728" dirty="0">
              <a:solidFill>
                <a:schemeClr val="bg1"/>
              </a:solidFill>
            </a:endParaRPr>
          </a:p>
        </p:txBody>
      </p:sp>
    </p:spTree>
    <p:extLst>
      <p:ext uri="{BB962C8B-B14F-4D97-AF65-F5344CB8AC3E}">
        <p14:creationId xmlns:p14="http://schemas.microsoft.com/office/powerpoint/2010/main" val="32580826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8ABDB2E-EFEC-43D7-BAC7-F9053E4FD09B}"/>
              </a:ext>
            </a:extLst>
          </p:cNvPr>
          <p:cNvSpPr txBox="1"/>
          <p:nvPr/>
        </p:nvSpPr>
        <p:spPr>
          <a:xfrm>
            <a:off x="1170107" y="602506"/>
            <a:ext cx="9392176" cy="2189137"/>
          </a:xfrm>
          <a:prstGeom prst="rect">
            <a:avLst/>
          </a:prstGeom>
          <a:noFill/>
        </p:spPr>
        <p:txBody>
          <a:bodyPr wrap="square">
            <a:spAutoFit/>
          </a:bodyPr>
          <a:lstStyle/>
          <a:p>
            <a:pPr lvl="0" algn="just" defTabSz="722313"/>
            <a:r>
              <a:rPr lang="en-US" sz="2728" b="1" dirty="0">
                <a:solidFill>
                  <a:schemeClr val="bg1"/>
                </a:solidFill>
              </a:rPr>
              <a:t>CW</a:t>
            </a:r>
            <a:r>
              <a:rPr lang="en-US" sz="2728" dirty="0">
                <a:solidFill>
                  <a:schemeClr val="bg1"/>
                </a:solidFill>
              </a:rPr>
              <a:t>.	If two rods of length L and 2L having coefficients of linear 	expansion </a:t>
            </a:r>
            <a:r>
              <a:rPr lang="en-US" sz="2728" dirty="0">
                <a:solidFill>
                  <a:schemeClr val="bg1"/>
                </a:solidFill>
                <a:sym typeface="Symbol" panose="05050102010706020507" pitchFamily="18" charset="2"/>
              </a:rPr>
              <a:t></a:t>
            </a:r>
            <a:r>
              <a:rPr lang="en-US" sz="2728" dirty="0">
                <a:solidFill>
                  <a:schemeClr val="bg1"/>
                </a:solidFill>
              </a:rPr>
              <a:t> </a:t>
            </a:r>
            <a:r>
              <a:rPr lang="en-IN" sz="2728" dirty="0">
                <a:solidFill>
                  <a:schemeClr val="bg1"/>
                </a:solidFill>
              </a:rPr>
              <a:t>and 2</a:t>
            </a:r>
            <a:r>
              <a:rPr lang="en-IN" sz="2728" dirty="0">
                <a:solidFill>
                  <a:schemeClr val="bg1"/>
                </a:solidFill>
                <a:sym typeface="Symbol" panose="05050102010706020507" pitchFamily="18" charset="2"/>
              </a:rPr>
              <a:t></a:t>
            </a:r>
            <a:r>
              <a:rPr lang="en-IN" sz="2728" dirty="0">
                <a:solidFill>
                  <a:schemeClr val="bg1"/>
                </a:solidFill>
              </a:rPr>
              <a:t> respectively are connected so that 	total length becomes 3L, the average coefficient of linear 	expansion of the composition rod equals</a:t>
            </a:r>
          </a:p>
          <a:p>
            <a:pPr lvl="0"/>
            <a:r>
              <a:rPr lang="en-IN" sz="2728" dirty="0">
                <a:solidFill>
                  <a:schemeClr val="bg1"/>
                </a:solidFill>
              </a:rPr>
              <a:t>	   1.		             2.		    		3.      	      		4. None of these </a:t>
            </a:r>
          </a:p>
        </p:txBody>
      </p:sp>
      <p:graphicFrame>
        <p:nvGraphicFramePr>
          <p:cNvPr id="6" name="Object 5">
            <a:extLst>
              <a:ext uri="{FF2B5EF4-FFF2-40B4-BE49-F238E27FC236}">
                <a16:creationId xmlns:a16="http://schemas.microsoft.com/office/drawing/2014/main" id="{68E6B68F-67E9-3EE7-5A3C-227112B0577F}"/>
              </a:ext>
            </a:extLst>
          </p:cNvPr>
          <p:cNvGraphicFramePr>
            <a:graphicFrameLocks noChangeAspect="1"/>
          </p:cNvGraphicFramePr>
          <p:nvPr>
            <p:extLst>
              <p:ext uri="{D42A27DB-BD31-4B8C-83A1-F6EECF244321}">
                <p14:modId xmlns:p14="http://schemas.microsoft.com/office/powerpoint/2010/main" val="3249448305"/>
              </p:ext>
            </p:extLst>
          </p:nvPr>
        </p:nvGraphicFramePr>
        <p:xfrm>
          <a:off x="2350678" y="2097409"/>
          <a:ext cx="604672" cy="927776"/>
        </p:xfrm>
        <a:graphic>
          <a:graphicData uri="http://schemas.openxmlformats.org/presentationml/2006/ole">
            <mc:AlternateContent xmlns:mc="http://schemas.openxmlformats.org/markup-compatibility/2006">
              <mc:Choice xmlns:v="urn:schemas-microsoft-com:vml" Requires="v">
                <p:oleObj name="Equation" r:id="rId2" imgW="207866" imgH="318688" progId="Equation.DSMT4">
                  <p:embed/>
                </p:oleObj>
              </mc:Choice>
              <mc:Fallback>
                <p:oleObj name="Equation" r:id="rId2" imgW="207866" imgH="318688" progId="Equation.DSMT4">
                  <p:embed/>
                  <p:pic>
                    <p:nvPicPr>
                      <p:cNvPr id="0" name=""/>
                      <p:cNvPicPr/>
                      <p:nvPr/>
                    </p:nvPicPr>
                    <p:blipFill>
                      <a:blip r:embed="rId3"/>
                      <a:stretch>
                        <a:fillRect/>
                      </a:stretch>
                    </p:blipFill>
                    <p:spPr>
                      <a:xfrm>
                        <a:off x="2350678" y="2097409"/>
                        <a:ext cx="604672" cy="927776"/>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DD800505-AB9B-A31F-3F99-2F80A6059BD3}"/>
              </a:ext>
            </a:extLst>
          </p:cNvPr>
          <p:cNvGraphicFramePr>
            <a:graphicFrameLocks noChangeAspect="1"/>
          </p:cNvGraphicFramePr>
          <p:nvPr>
            <p:extLst>
              <p:ext uri="{D42A27DB-BD31-4B8C-83A1-F6EECF244321}">
                <p14:modId xmlns:p14="http://schemas.microsoft.com/office/powerpoint/2010/main" val="3029718858"/>
              </p:ext>
            </p:extLst>
          </p:nvPr>
        </p:nvGraphicFramePr>
        <p:xfrm>
          <a:off x="4486994" y="2102436"/>
          <a:ext cx="577518" cy="886112"/>
        </p:xfrm>
        <a:graphic>
          <a:graphicData uri="http://schemas.openxmlformats.org/presentationml/2006/ole">
            <mc:AlternateContent xmlns:mc="http://schemas.openxmlformats.org/markup-compatibility/2006">
              <mc:Choice xmlns:v="urn:schemas-microsoft-com:vml" Requires="v">
                <p:oleObj name="Equation" r:id="rId4" imgW="207866" imgH="318688" progId="Equation.DSMT4">
                  <p:embed/>
                </p:oleObj>
              </mc:Choice>
              <mc:Fallback>
                <p:oleObj name="Equation" r:id="rId4" imgW="207866" imgH="318688" progId="Equation.DSMT4">
                  <p:embed/>
                  <p:pic>
                    <p:nvPicPr>
                      <p:cNvPr id="0" name=""/>
                      <p:cNvPicPr/>
                      <p:nvPr/>
                    </p:nvPicPr>
                    <p:blipFill>
                      <a:blip r:embed="rId5"/>
                      <a:stretch>
                        <a:fillRect/>
                      </a:stretch>
                    </p:blipFill>
                    <p:spPr>
                      <a:xfrm>
                        <a:off x="4486994" y="2102436"/>
                        <a:ext cx="577518" cy="886112"/>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661ED101-C5AF-FF65-B6D2-DB99BC7BF7E0}"/>
              </a:ext>
            </a:extLst>
          </p:cNvPr>
          <p:cNvGraphicFramePr>
            <a:graphicFrameLocks noChangeAspect="1"/>
          </p:cNvGraphicFramePr>
          <p:nvPr>
            <p:extLst>
              <p:ext uri="{D42A27DB-BD31-4B8C-83A1-F6EECF244321}">
                <p14:modId xmlns:p14="http://schemas.microsoft.com/office/powerpoint/2010/main" val="3052206606"/>
              </p:ext>
            </p:extLst>
          </p:nvPr>
        </p:nvGraphicFramePr>
        <p:xfrm>
          <a:off x="6237299" y="2147949"/>
          <a:ext cx="577519" cy="886114"/>
        </p:xfrm>
        <a:graphic>
          <a:graphicData uri="http://schemas.openxmlformats.org/presentationml/2006/ole">
            <mc:AlternateContent xmlns:mc="http://schemas.openxmlformats.org/markup-compatibility/2006">
              <mc:Choice xmlns:v="urn:schemas-microsoft-com:vml" Requires="v">
                <p:oleObj name="Equation" r:id="rId6" imgW="207866" imgH="318688" progId="Equation.DSMT4">
                  <p:embed/>
                </p:oleObj>
              </mc:Choice>
              <mc:Fallback>
                <p:oleObj name="Equation" r:id="rId6" imgW="207866" imgH="318688" progId="Equation.DSMT4">
                  <p:embed/>
                  <p:pic>
                    <p:nvPicPr>
                      <p:cNvPr id="0" name=""/>
                      <p:cNvPicPr/>
                      <p:nvPr/>
                    </p:nvPicPr>
                    <p:blipFill>
                      <a:blip r:embed="rId7"/>
                      <a:stretch>
                        <a:fillRect/>
                      </a:stretch>
                    </p:blipFill>
                    <p:spPr>
                      <a:xfrm>
                        <a:off x="6237299" y="2147949"/>
                        <a:ext cx="577519" cy="886114"/>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C0612197-9A07-761D-2DB7-D2363157D34A}"/>
              </a:ext>
            </a:extLst>
          </p:cNvPr>
          <p:cNvSpPr txBox="1"/>
          <p:nvPr/>
        </p:nvSpPr>
        <p:spPr>
          <a:xfrm>
            <a:off x="1243543" y="3185453"/>
            <a:ext cx="9392176" cy="3448640"/>
          </a:xfrm>
          <a:prstGeom prst="rect">
            <a:avLst/>
          </a:prstGeom>
          <a:noFill/>
        </p:spPr>
        <p:txBody>
          <a:bodyPr wrap="square">
            <a:spAutoFit/>
          </a:bodyPr>
          <a:lstStyle/>
          <a:p>
            <a:pPr lvl="0" algn="just" defTabSz="625475"/>
            <a:r>
              <a:rPr lang="en-US" sz="2728" b="1" dirty="0">
                <a:solidFill>
                  <a:schemeClr val="bg1"/>
                </a:solidFill>
              </a:rPr>
              <a:t>CW</a:t>
            </a:r>
            <a:r>
              <a:rPr lang="en-US" sz="2728" dirty="0">
                <a:solidFill>
                  <a:schemeClr val="bg1"/>
                </a:solidFill>
              </a:rPr>
              <a:t>.	Two large holes are cut in a metal sheet. If this is heated, 	distances AB and BC, (as shown)</a:t>
            </a:r>
          </a:p>
          <a:p>
            <a:pPr lvl="0"/>
            <a:endParaRPr lang="en-US" sz="2728" dirty="0">
              <a:solidFill>
                <a:schemeClr val="bg1"/>
              </a:solidFill>
            </a:endParaRPr>
          </a:p>
          <a:p>
            <a:pPr lvl="0"/>
            <a:endParaRPr lang="en-US" sz="2728" dirty="0">
              <a:solidFill>
                <a:schemeClr val="bg1"/>
              </a:solidFill>
            </a:endParaRPr>
          </a:p>
          <a:p>
            <a:pPr lvl="0"/>
            <a:endParaRPr lang="en-US" sz="2728" dirty="0">
              <a:solidFill>
                <a:schemeClr val="bg1"/>
              </a:solidFill>
            </a:endParaRPr>
          </a:p>
          <a:p>
            <a:r>
              <a:rPr lang="en-US" sz="2728" dirty="0">
                <a:solidFill>
                  <a:schemeClr val="bg1"/>
                </a:solidFill>
              </a:rPr>
              <a:t>	1.  Both will increase		2. Both will decrease</a:t>
            </a:r>
          </a:p>
          <a:p>
            <a:r>
              <a:rPr lang="en-US" sz="2728" dirty="0">
                <a:solidFill>
                  <a:schemeClr val="bg1"/>
                </a:solidFill>
              </a:rPr>
              <a:t>	3.  AB increases, BC decreases	</a:t>
            </a:r>
          </a:p>
          <a:p>
            <a:r>
              <a:rPr lang="en-US" sz="2728" dirty="0">
                <a:solidFill>
                  <a:schemeClr val="bg1"/>
                </a:solidFill>
              </a:rPr>
              <a:t>	4.  AB decreases, BC increases  </a:t>
            </a:r>
          </a:p>
        </p:txBody>
      </p:sp>
      <p:pic>
        <p:nvPicPr>
          <p:cNvPr id="11" name="Picture 10">
            <a:extLst>
              <a:ext uri="{FF2B5EF4-FFF2-40B4-BE49-F238E27FC236}">
                <a16:creationId xmlns:a16="http://schemas.microsoft.com/office/drawing/2014/main" id="{7D15BACE-2F6A-8FEB-1473-D6D7B798FFC5}"/>
              </a:ext>
            </a:extLst>
          </p:cNvPr>
          <p:cNvPicPr>
            <a:picLocks noChangeAspect="1"/>
          </p:cNvPicPr>
          <p:nvPr/>
        </p:nvPicPr>
        <p:blipFill rotWithShape="1">
          <a:blip r:embed="rId8">
            <a:extLst>
              <a:ext uri="{BEBA8EAE-BF5A-486C-A8C5-ECC9F3942E4B}">
                <a14:imgProps xmlns:a14="http://schemas.microsoft.com/office/drawing/2010/main">
                  <a14:imgLayer r:embed="rId9">
                    <a14:imgEffect>
                      <a14:brightnessContrast contrast="40000"/>
                    </a14:imgEffect>
                  </a14:imgLayer>
                </a14:imgProps>
              </a:ext>
            </a:extLst>
          </a:blip>
          <a:srcRect l="11100" t="8616" r="11867" b="13163"/>
          <a:stretch/>
        </p:blipFill>
        <p:spPr bwMode="auto">
          <a:xfrm>
            <a:off x="4547513" y="4040886"/>
            <a:ext cx="2372966" cy="122225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5473183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B3BED5-733A-5509-2C4D-741C2A3F2383}"/>
              </a:ext>
            </a:extLst>
          </p:cNvPr>
          <p:cNvSpPr txBox="1"/>
          <p:nvPr/>
        </p:nvSpPr>
        <p:spPr>
          <a:xfrm>
            <a:off x="588023" y="2518612"/>
            <a:ext cx="10486419" cy="116953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r>
              <a:rPr lang="en-US" sz="7015"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THERMAL STRESS</a:t>
            </a:r>
          </a:p>
        </p:txBody>
      </p:sp>
    </p:spTree>
    <p:extLst>
      <p:ext uri="{BB962C8B-B14F-4D97-AF65-F5344CB8AC3E}">
        <p14:creationId xmlns:p14="http://schemas.microsoft.com/office/powerpoint/2010/main" val="16796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6D342A-7EC9-4E2B-9D12-64C5C98A94DB}"/>
              </a:ext>
            </a:extLst>
          </p:cNvPr>
          <p:cNvSpPr txBox="1"/>
          <p:nvPr/>
        </p:nvSpPr>
        <p:spPr>
          <a:xfrm>
            <a:off x="519718" y="431105"/>
            <a:ext cx="2425689" cy="496503"/>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Thermal Stress:</a:t>
            </a:r>
          </a:p>
        </p:txBody>
      </p:sp>
      <p:sp>
        <p:nvSpPr>
          <p:cNvPr id="5" name="TextBox 4">
            <a:extLst>
              <a:ext uri="{FF2B5EF4-FFF2-40B4-BE49-F238E27FC236}">
                <a16:creationId xmlns:a16="http://schemas.microsoft.com/office/drawing/2014/main" id="{51CBAAA1-A988-B90F-121A-79B72236F5AB}"/>
              </a:ext>
            </a:extLst>
          </p:cNvPr>
          <p:cNvSpPr txBox="1"/>
          <p:nvPr/>
        </p:nvSpPr>
        <p:spPr>
          <a:xfrm>
            <a:off x="637991" y="1156526"/>
            <a:ext cx="10289041" cy="1336172"/>
          </a:xfrm>
          <a:prstGeom prst="rect">
            <a:avLst/>
          </a:prstGeom>
          <a:noFill/>
        </p:spPr>
        <p:txBody>
          <a:bodyPr wrap="square" lIns="75926" tIns="37964" rIns="75926" bIns="37964" rtlCol="0">
            <a:spAutoFit/>
          </a:bodyPr>
          <a:lstStyle>
            <a:defPPr>
              <a:defRPr lang="en-US"/>
            </a:defPPr>
          </a:lstStyle>
          <a:p>
            <a:pPr marL="445450" indent="-445450" algn="just">
              <a:buFont typeface="Wingdings" pitchFamily="2" charset="2"/>
              <a:buChar char="Ø"/>
              <a:tabLst>
                <a:tab pos="428382" algn="l"/>
              </a:tabLst>
            </a:pPr>
            <a:r>
              <a:rPr lang="en-US" sz="2728" b="1" dirty="0">
                <a:solidFill>
                  <a:schemeClr val="bg1"/>
                </a:solidFill>
                <a:ea typeface="Cambria Math" pitchFamily="18" charset="0"/>
                <a:sym typeface="Wingdings"/>
              </a:rPr>
              <a:t>A metal rod is rigidly fixed at its ends so as to prevent it from expansion and contraction. When it is heated, thermal stress is developed in the rod. </a:t>
            </a:r>
            <a:endParaRPr lang="en-US" sz="2728" b="1" dirty="0">
              <a:solidFill>
                <a:schemeClr val="bg1"/>
              </a:solidFill>
              <a:ea typeface="Cambria Math" pitchFamily="18" charset="0"/>
            </a:endParaRPr>
          </a:p>
        </p:txBody>
      </p:sp>
      <p:sp>
        <p:nvSpPr>
          <p:cNvPr id="6" name="TextBox 5">
            <a:extLst>
              <a:ext uri="{FF2B5EF4-FFF2-40B4-BE49-F238E27FC236}">
                <a16:creationId xmlns:a16="http://schemas.microsoft.com/office/drawing/2014/main" id="{85F82C6E-D2D5-99FF-7ACA-904586507A24}"/>
              </a:ext>
            </a:extLst>
          </p:cNvPr>
          <p:cNvSpPr txBox="1"/>
          <p:nvPr/>
        </p:nvSpPr>
        <p:spPr>
          <a:xfrm>
            <a:off x="637991" y="2574805"/>
            <a:ext cx="7402380" cy="496503"/>
          </a:xfrm>
          <a:prstGeom prst="rect">
            <a:avLst/>
          </a:prstGeom>
          <a:noFill/>
        </p:spPr>
        <p:txBody>
          <a:bodyPr wrap="square" lIns="75926" tIns="37964" rIns="75926" bIns="37964" rtlCol="0">
            <a:spAutoFit/>
          </a:bodyPr>
          <a:lstStyle>
            <a:defPPr>
              <a:defRPr lang="en-US"/>
            </a:defPPr>
          </a:lstStyle>
          <a:p>
            <a:pPr marL="445450" indent="-445450" algn="just">
              <a:buFont typeface="Wingdings" pitchFamily="2" charset="2"/>
              <a:buChar char="Ø"/>
              <a:tabLst>
                <a:tab pos="428382" algn="l"/>
              </a:tabLst>
            </a:pPr>
            <a:r>
              <a:rPr lang="en-US" sz="2728" b="1" dirty="0">
                <a:solidFill>
                  <a:schemeClr val="bg1"/>
                </a:solidFill>
                <a:latin typeface="Bookman Old Style" panose="02050604050505020204" pitchFamily="18" charset="0"/>
                <a:ea typeface="Cambria Math" pitchFamily="18" charset="0"/>
                <a:sym typeface="Wingdings"/>
              </a:rPr>
              <a:t>Tension on the rod or thermal force,</a:t>
            </a:r>
            <a:endParaRPr lang="en-US" sz="2728" b="1" dirty="0">
              <a:solidFill>
                <a:schemeClr val="bg1"/>
              </a:solidFill>
              <a:latin typeface="Bookman Old Style" panose="02050604050505020204" pitchFamily="18" charset="0"/>
              <a:ea typeface="Cambria Math" pitchFamily="18" charset="0"/>
            </a:endParaRPr>
          </a:p>
        </p:txBody>
      </p:sp>
      <p:sp>
        <p:nvSpPr>
          <p:cNvPr id="7" name="TextBox 6">
            <a:extLst>
              <a:ext uri="{FF2B5EF4-FFF2-40B4-BE49-F238E27FC236}">
                <a16:creationId xmlns:a16="http://schemas.microsoft.com/office/drawing/2014/main" id="{71E03D2E-4769-B66D-5624-874FCAFB5362}"/>
              </a:ext>
            </a:extLst>
          </p:cNvPr>
          <p:cNvSpPr txBox="1"/>
          <p:nvPr/>
        </p:nvSpPr>
        <p:spPr>
          <a:xfrm>
            <a:off x="745744" y="3743574"/>
            <a:ext cx="6827150" cy="496503"/>
          </a:xfrm>
          <a:prstGeom prst="rect">
            <a:avLst/>
          </a:prstGeom>
          <a:noFill/>
        </p:spPr>
        <p:txBody>
          <a:bodyPr wrap="square" lIns="75926" tIns="37964" rIns="75926" bIns="37964" rtlCol="0">
            <a:spAutoFit/>
          </a:bodyPr>
          <a:lstStyle>
            <a:defPPr>
              <a:defRPr lang="en-US"/>
            </a:defPPr>
          </a:lstStyle>
          <a:p>
            <a:pPr marL="445450" indent="-445450" algn="just">
              <a:buFont typeface="Wingdings" pitchFamily="2" charset="2"/>
              <a:buChar char="Ø"/>
              <a:tabLst>
                <a:tab pos="428382" algn="l"/>
              </a:tabLst>
            </a:pPr>
            <a:r>
              <a:rPr lang="en-US" sz="2728" b="1" dirty="0">
                <a:solidFill>
                  <a:schemeClr val="bg1"/>
                </a:solidFill>
                <a:ea typeface="Cambria Math" pitchFamily="18" charset="0"/>
                <a:sym typeface="Wingdings"/>
              </a:rPr>
              <a:t>Thermal Stress=Y</a:t>
            </a:r>
            <a:r>
              <a:rPr lang="en-US" sz="2728" b="1" dirty="0">
                <a:solidFill>
                  <a:schemeClr val="bg1"/>
                </a:solidFill>
                <a:ea typeface="Cambria Math" pitchFamily="18" charset="0"/>
                <a:sym typeface="Symbol"/>
              </a:rPr>
              <a:t></a:t>
            </a:r>
            <a:r>
              <a:rPr lang="en-US" sz="2728" b="1" dirty="0">
                <a:solidFill>
                  <a:schemeClr val="bg1"/>
                </a:solidFill>
                <a:ea typeface="Cambria Math" pitchFamily="18" charset="0"/>
                <a:sym typeface="Wingdings"/>
              </a:rPr>
              <a:t>(t</a:t>
            </a:r>
            <a:r>
              <a:rPr lang="en-US" sz="2728" b="1" baseline="-25000" dirty="0">
                <a:solidFill>
                  <a:schemeClr val="bg1"/>
                </a:solidFill>
                <a:ea typeface="Cambria Math" pitchFamily="18" charset="0"/>
                <a:sym typeface="Wingdings"/>
              </a:rPr>
              <a:t>2</a:t>
            </a:r>
            <a:r>
              <a:rPr lang="en-US" sz="2728" b="1" dirty="0">
                <a:solidFill>
                  <a:schemeClr val="bg1"/>
                </a:solidFill>
                <a:ea typeface="Cambria Math" pitchFamily="18" charset="0"/>
                <a:sym typeface="Wingdings"/>
              </a:rPr>
              <a:t>-t</a:t>
            </a:r>
            <a:r>
              <a:rPr lang="en-US" sz="2728" b="1" baseline="-25000" dirty="0">
                <a:solidFill>
                  <a:schemeClr val="bg1"/>
                </a:solidFill>
                <a:ea typeface="Cambria Math" pitchFamily="18" charset="0"/>
                <a:sym typeface="Wingdings"/>
              </a:rPr>
              <a:t>1</a:t>
            </a:r>
            <a:r>
              <a:rPr lang="en-US" sz="2728" b="1" dirty="0">
                <a:solidFill>
                  <a:schemeClr val="bg1"/>
                </a:solidFill>
                <a:ea typeface="Cambria Math" pitchFamily="18" charset="0"/>
                <a:sym typeface="Wingdings"/>
              </a:rPr>
              <a:t>)  		             where</a:t>
            </a:r>
            <a:endParaRPr lang="en-US" sz="2728" b="1" dirty="0">
              <a:solidFill>
                <a:schemeClr val="bg1"/>
              </a:solidFill>
              <a:ea typeface="Cambria Math" pitchFamily="18" charset="0"/>
            </a:endParaRPr>
          </a:p>
        </p:txBody>
      </p:sp>
      <p:sp>
        <p:nvSpPr>
          <p:cNvPr id="8" name="TextBox 7">
            <a:extLst>
              <a:ext uri="{FF2B5EF4-FFF2-40B4-BE49-F238E27FC236}">
                <a16:creationId xmlns:a16="http://schemas.microsoft.com/office/drawing/2014/main" id="{552AE792-84E1-FE2E-20FA-8BED723AF1F1}"/>
              </a:ext>
            </a:extLst>
          </p:cNvPr>
          <p:cNvSpPr txBox="1"/>
          <p:nvPr/>
        </p:nvSpPr>
        <p:spPr>
          <a:xfrm>
            <a:off x="3068855" y="3152190"/>
            <a:ext cx="2437148" cy="509504"/>
          </a:xfrm>
          <a:prstGeom prst="rect">
            <a:avLst/>
          </a:prstGeom>
          <a:noFill/>
        </p:spPr>
        <p:txBody>
          <a:bodyPr wrap="square" rtlCol="0">
            <a:spAutoFit/>
          </a:bodyPr>
          <a:lstStyle>
            <a:defPPr>
              <a:defRPr lang="en-US"/>
            </a:defPPr>
          </a:lstStyle>
          <a:p>
            <a:r>
              <a:rPr lang="en-US" sz="2728" b="1" dirty="0">
                <a:solidFill>
                  <a:srgbClr val="FFFF00"/>
                </a:solidFill>
                <a:cs typeface="Times New Roman" pitchFamily="18" charset="0"/>
              </a:rPr>
              <a:t>F = YA</a:t>
            </a:r>
            <a:r>
              <a:rPr lang="en-US" sz="2728" b="1" dirty="0">
                <a:solidFill>
                  <a:srgbClr val="FFFF00"/>
                </a:solidFill>
                <a:cs typeface="Times New Roman" pitchFamily="18" charset="0"/>
                <a:sym typeface="Symbol"/>
              </a:rPr>
              <a:t></a:t>
            </a:r>
            <a:r>
              <a:rPr lang="en-US" sz="2728" b="1" dirty="0">
                <a:solidFill>
                  <a:srgbClr val="FFFF00"/>
                </a:solidFill>
                <a:cs typeface="Times New Roman" pitchFamily="18" charset="0"/>
              </a:rPr>
              <a:t>(t</a:t>
            </a:r>
            <a:r>
              <a:rPr lang="en-US" sz="2728" b="1" baseline="-25000" dirty="0">
                <a:solidFill>
                  <a:srgbClr val="FFFF00"/>
                </a:solidFill>
                <a:cs typeface="Times New Roman" pitchFamily="18" charset="0"/>
              </a:rPr>
              <a:t>2</a:t>
            </a:r>
            <a:r>
              <a:rPr lang="en-US" sz="2728" b="1" dirty="0">
                <a:solidFill>
                  <a:srgbClr val="FFFF00"/>
                </a:solidFill>
                <a:cs typeface="Times New Roman" pitchFamily="18" charset="0"/>
              </a:rPr>
              <a:t> - t</a:t>
            </a:r>
            <a:r>
              <a:rPr lang="en-US" sz="2728" b="1" baseline="-25000" dirty="0">
                <a:solidFill>
                  <a:srgbClr val="FFFF00"/>
                </a:solidFill>
                <a:cs typeface="Times New Roman" pitchFamily="18" charset="0"/>
              </a:rPr>
              <a:t>1</a:t>
            </a:r>
            <a:r>
              <a:rPr lang="en-US" sz="2728" b="1" dirty="0">
                <a:solidFill>
                  <a:srgbClr val="FFFF00"/>
                </a:solidFill>
                <a:cs typeface="Times New Roman" pitchFamily="18" charset="0"/>
              </a:rPr>
              <a:t>)</a:t>
            </a:r>
          </a:p>
        </p:txBody>
      </p:sp>
      <p:sp>
        <p:nvSpPr>
          <p:cNvPr id="9" name="Cloud 8">
            <a:extLst>
              <a:ext uri="{FF2B5EF4-FFF2-40B4-BE49-F238E27FC236}">
                <a16:creationId xmlns:a16="http://schemas.microsoft.com/office/drawing/2014/main" id="{08FB28AE-E153-0973-FC34-B8E8FDC3B29E}"/>
              </a:ext>
            </a:extLst>
          </p:cNvPr>
          <p:cNvSpPr/>
          <p:nvPr/>
        </p:nvSpPr>
        <p:spPr>
          <a:xfrm>
            <a:off x="674156" y="4409961"/>
            <a:ext cx="4789399" cy="2154251"/>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Bookman Old Style" panose="02050604050505020204" pitchFamily="18" charset="0"/>
                <a:ea typeface="Cambria Math" pitchFamily="18" charset="0"/>
                <a:sym typeface="Symbol"/>
              </a:rPr>
              <a:t> </a:t>
            </a:r>
            <a:r>
              <a:rPr lang="en-US" sz="2728" b="1" dirty="0">
                <a:solidFill>
                  <a:schemeClr val="tx1"/>
                </a:solidFill>
                <a:latin typeface="Bookman Old Style" panose="02050604050505020204" pitchFamily="18" charset="0"/>
                <a:ea typeface="Cambria Math" pitchFamily="18" charset="0"/>
              </a:rPr>
              <a:t> is coefficient of linear expansion of metal rod.</a:t>
            </a:r>
            <a:endParaRPr lang="en-US" sz="2728" dirty="0">
              <a:solidFill>
                <a:schemeClr val="tx1"/>
              </a:solidFill>
            </a:endParaRPr>
          </a:p>
        </p:txBody>
      </p:sp>
      <p:sp>
        <p:nvSpPr>
          <p:cNvPr id="10" name="Cloud 9">
            <a:extLst>
              <a:ext uri="{FF2B5EF4-FFF2-40B4-BE49-F238E27FC236}">
                <a16:creationId xmlns:a16="http://schemas.microsoft.com/office/drawing/2014/main" id="{D21E655E-0ED4-7ABB-D0A9-4245BDB369C4}"/>
              </a:ext>
            </a:extLst>
          </p:cNvPr>
          <p:cNvSpPr/>
          <p:nvPr/>
        </p:nvSpPr>
        <p:spPr>
          <a:xfrm>
            <a:off x="5550967" y="4692517"/>
            <a:ext cx="3474228" cy="1589137"/>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ea typeface="Cambria Math" pitchFamily="18" charset="0"/>
              </a:rPr>
              <a:t>(t</a:t>
            </a:r>
            <a:r>
              <a:rPr lang="en-US" sz="2728" b="1" baseline="-25000" dirty="0">
                <a:latin typeface="+mn-lt"/>
                <a:ea typeface="Cambria Math" pitchFamily="18" charset="0"/>
              </a:rPr>
              <a:t>2</a:t>
            </a:r>
            <a:r>
              <a:rPr lang="en-US" sz="2728" b="1" dirty="0">
                <a:latin typeface="+mn-lt"/>
                <a:ea typeface="Cambria Math" pitchFamily="18" charset="0"/>
              </a:rPr>
              <a:t>-t</a:t>
            </a:r>
            <a:r>
              <a:rPr lang="en-US" sz="2728" b="1" baseline="-25000" dirty="0">
                <a:latin typeface="+mn-lt"/>
                <a:ea typeface="Cambria Math" pitchFamily="18" charset="0"/>
              </a:rPr>
              <a:t>1</a:t>
            </a:r>
            <a:r>
              <a:rPr lang="en-US" sz="2728" b="1" dirty="0">
                <a:latin typeface="+mn-lt"/>
                <a:ea typeface="Cambria Math" pitchFamily="18" charset="0"/>
              </a:rPr>
              <a:t>) is rise in temperature.</a:t>
            </a:r>
            <a:endParaRPr lang="en-US" sz="2728" dirty="0">
              <a:latin typeface="+mn-lt"/>
            </a:endParaRPr>
          </a:p>
        </p:txBody>
      </p:sp>
      <p:sp>
        <p:nvSpPr>
          <p:cNvPr id="11" name="Cloud 10">
            <a:extLst>
              <a:ext uri="{FF2B5EF4-FFF2-40B4-BE49-F238E27FC236}">
                <a16:creationId xmlns:a16="http://schemas.microsoft.com/office/drawing/2014/main" id="{A7F2D9F3-B48F-7181-0B54-FA7C9862263E}"/>
              </a:ext>
            </a:extLst>
          </p:cNvPr>
          <p:cNvSpPr/>
          <p:nvPr/>
        </p:nvSpPr>
        <p:spPr>
          <a:xfrm>
            <a:off x="7992372" y="2847628"/>
            <a:ext cx="3292975" cy="1679599"/>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A is area of cross-section of metal rod.</a:t>
            </a:r>
            <a:endParaRPr lang="en-US" sz="2728" dirty="0">
              <a:solidFill>
                <a:schemeClr val="tx1"/>
              </a:solidFill>
              <a:latin typeface="+mn-lt"/>
            </a:endParaRPr>
          </a:p>
        </p:txBody>
      </p:sp>
      <p:sp>
        <p:nvSpPr>
          <p:cNvPr id="12" name="Rectangle 11">
            <a:extLst>
              <a:ext uri="{FF2B5EF4-FFF2-40B4-BE49-F238E27FC236}">
                <a16:creationId xmlns:a16="http://schemas.microsoft.com/office/drawing/2014/main" id="{5D8C07FF-EE04-B6B0-7C4D-F3303FA5044C}"/>
              </a:ext>
            </a:extLst>
          </p:cNvPr>
          <p:cNvSpPr/>
          <p:nvPr/>
        </p:nvSpPr>
        <p:spPr>
          <a:xfrm>
            <a:off x="4804446" y="3731299"/>
            <a:ext cx="1627796" cy="509799"/>
          </a:xfrm>
          <a:prstGeom prst="rect">
            <a:avLst/>
          </a:prstGeom>
        </p:spPr>
        <p:txBody>
          <a:bodyPr wrap="none">
            <a:spAutoFit/>
          </a:bodyPr>
          <a:lstStyle>
            <a:defPPr>
              <a:defRPr lang="en-US"/>
            </a:defPPr>
          </a:lstStyle>
          <a:p>
            <a:r>
              <a:rPr lang="en-US" sz="2728" b="1" dirty="0">
                <a:solidFill>
                  <a:srgbClr val="FF0000"/>
                </a:solidFill>
                <a:latin typeface="Bookman Old Style" panose="02050604050505020204" pitchFamily="18" charset="0"/>
                <a:ea typeface="Cambria Math" pitchFamily="18" charset="0"/>
                <a:sym typeface="Wingdings"/>
              </a:rPr>
              <a:t>Y</a:t>
            </a:r>
            <a:r>
              <a:rPr lang="en-US" sz="2728" b="1" dirty="0">
                <a:solidFill>
                  <a:srgbClr val="FF0000"/>
                </a:solidFill>
                <a:latin typeface="Bookman Old Style" panose="02050604050505020204" pitchFamily="18" charset="0"/>
                <a:ea typeface="Cambria Math" pitchFamily="18" charset="0"/>
                <a:sym typeface="Symbol"/>
              </a:rPr>
              <a:t></a:t>
            </a:r>
            <a:r>
              <a:rPr lang="en-US" sz="2728" b="1" dirty="0">
                <a:solidFill>
                  <a:srgbClr val="FF0000"/>
                </a:solidFill>
                <a:latin typeface="Bookman Old Style" panose="02050604050505020204" pitchFamily="18" charset="0"/>
                <a:ea typeface="Cambria Math" pitchFamily="18" charset="0"/>
                <a:sym typeface="Wingdings"/>
              </a:rPr>
              <a:t>(t</a:t>
            </a:r>
            <a:r>
              <a:rPr lang="en-US" sz="2728" b="1" baseline="-25000" dirty="0">
                <a:solidFill>
                  <a:srgbClr val="FF0000"/>
                </a:solidFill>
                <a:latin typeface="Bookman Old Style" panose="02050604050505020204" pitchFamily="18" charset="0"/>
                <a:ea typeface="Cambria Math" pitchFamily="18" charset="0"/>
                <a:sym typeface="Wingdings"/>
              </a:rPr>
              <a:t>2</a:t>
            </a:r>
            <a:r>
              <a:rPr lang="en-US" sz="2728" b="1" dirty="0">
                <a:solidFill>
                  <a:srgbClr val="FF0000"/>
                </a:solidFill>
                <a:latin typeface="Bookman Old Style" panose="02050604050505020204" pitchFamily="18" charset="0"/>
                <a:ea typeface="Cambria Math" pitchFamily="18" charset="0"/>
                <a:sym typeface="Wingdings"/>
              </a:rPr>
              <a:t>-t</a:t>
            </a:r>
            <a:r>
              <a:rPr lang="en-US" sz="2728" b="1" baseline="-25000" dirty="0">
                <a:solidFill>
                  <a:srgbClr val="FF0000"/>
                </a:solidFill>
                <a:latin typeface="Bookman Old Style" panose="02050604050505020204" pitchFamily="18" charset="0"/>
                <a:ea typeface="Cambria Math" pitchFamily="18" charset="0"/>
                <a:sym typeface="Wingdings"/>
              </a:rPr>
              <a:t>1</a:t>
            </a:r>
            <a:r>
              <a:rPr lang="en-US" sz="2728" b="1" dirty="0">
                <a:solidFill>
                  <a:srgbClr val="FF0000"/>
                </a:solidFill>
                <a:latin typeface="Bookman Old Style" panose="02050604050505020204" pitchFamily="18" charset="0"/>
                <a:ea typeface="Cambria Math" pitchFamily="18" charset="0"/>
                <a:sym typeface="Wingdings"/>
              </a:rPr>
              <a:t>)</a:t>
            </a:r>
            <a:endParaRPr lang="en-US" sz="2728" dirty="0">
              <a:solidFill>
                <a:srgbClr val="FF0000"/>
              </a:solidFill>
            </a:endParaRPr>
          </a:p>
        </p:txBody>
      </p:sp>
    </p:spTree>
    <p:extLst>
      <p:ext uri="{BB962C8B-B14F-4D97-AF65-F5344CB8AC3E}">
        <p14:creationId xmlns:p14="http://schemas.microsoft.com/office/powerpoint/2010/main" val="240583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iterate type="lt">
                                    <p:tmPct val="0"/>
                                  </p:iterate>
                                  <p:childTnLst>
                                    <p:animEffect transition="out" filter="fade">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iterate type="lt">
                                    <p:tmPct val="10000"/>
                                  </p:iterate>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iterate type="lt">
                                    <p:tmPct val="0"/>
                                  </p:iterate>
                                  <p:childTnLst>
                                    <p:animEffect transition="out" filter="fade">
                                      <p:cBhvr>
                                        <p:cTn id="46" dur="500"/>
                                        <p:tgtEl>
                                          <p:spTgt spid="10"/>
                                        </p:tgtEl>
                                      </p:cBhvr>
                                    </p:animEffect>
                                    <p:set>
                                      <p:cBhvr>
                                        <p:cTn id="47" dur="1" fill="hold">
                                          <p:stCondLst>
                                            <p:cond delay="499"/>
                                          </p:stCondLst>
                                        </p:cTn>
                                        <p:tgtEl>
                                          <p:spTgt spid="10"/>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iterate type="lt">
                                    <p:tmPct val="10000"/>
                                  </p:iterate>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nodeType="clickEffect">
                                  <p:stCondLst>
                                    <p:cond delay="0"/>
                                  </p:stCondLst>
                                  <p:iterate type="lt">
                                    <p:tmPct val="0"/>
                                  </p:iterate>
                                  <p:childTnLst>
                                    <p:animEffect transition="out" filter="fade">
                                      <p:cBhvr>
                                        <p:cTn id="56" dur="500"/>
                                        <p:tgtEl>
                                          <p:spTgt spid="11"/>
                                        </p:tgtEl>
                                      </p:cBhvr>
                                    </p:animEffect>
                                    <p:set>
                                      <p:cBhvr>
                                        <p:cTn id="57" dur="1" fill="hold">
                                          <p:stCondLst>
                                            <p:cond delay="499"/>
                                          </p:stCondLst>
                                        </p:cTn>
                                        <p:tgtEl>
                                          <p:spTgt spid="11"/>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12">
                                            <p:txEl>
                                              <p:pRg st="0" end="0"/>
                                            </p:txEl>
                                          </p:spTgt>
                                        </p:tgtEl>
                                        <p:attrNameLst>
                                          <p:attrName>style.visibility</p:attrName>
                                        </p:attrNameLst>
                                      </p:cBhvr>
                                      <p:to>
                                        <p:strVal val="visible"/>
                                      </p:to>
                                    </p:set>
                                  </p:childTnLst>
                                </p:cTn>
                              </p:par>
                              <p:par>
                                <p:cTn id="62" presetID="35" presetClass="emph" presetSubtype="0" repeatCount="indefinite" fill="hold" nodeType="withEffect">
                                  <p:stCondLst>
                                    <p:cond delay="0"/>
                                  </p:stCondLst>
                                  <p:childTnLst>
                                    <p:anim calcmode="discrete" valueType="str">
                                      <p:cBhvr>
                                        <p:cTn id="63" dur="1000" fill="hold"/>
                                        <p:tgtEl>
                                          <p:spTgt spid="1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9" grpId="1"/>
      <p:bldP spid="10" grpId="0"/>
      <p:bldP spid="10" grpId="1"/>
      <p:bldP spid="11" grpId="0"/>
      <p:bldP spid="11" grpId="1"/>
      <p:bldP spid="12" grpId="0" build="allAtOnce"/>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B32EA51-788E-48F4-610A-CA60F24BF711}"/>
              </a:ext>
            </a:extLst>
          </p:cNvPr>
          <p:cNvSpPr txBox="1"/>
          <p:nvPr/>
        </p:nvSpPr>
        <p:spPr>
          <a:xfrm>
            <a:off x="964485" y="927906"/>
            <a:ext cx="9950293"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For same rise of temperature, if same thermal stress is developed in two different rods then </a:t>
            </a:r>
            <a:r>
              <a:rPr lang="en-US" sz="2728" b="1" dirty="0">
                <a:solidFill>
                  <a:srgbClr val="FFFF00"/>
                </a:solidFill>
                <a:ea typeface="Cambria Math" pitchFamily="18" charset="0"/>
                <a:sym typeface="Wingdings"/>
              </a:rPr>
              <a:t>Y</a:t>
            </a:r>
            <a:r>
              <a:rPr lang="en-US" sz="2728" b="1" baseline="-25000" dirty="0">
                <a:solidFill>
                  <a:srgbClr val="FFFF00"/>
                </a:solidFill>
                <a:ea typeface="Cambria Math" pitchFamily="18" charset="0"/>
                <a:sym typeface="Wingdings"/>
              </a:rPr>
              <a:t>1</a:t>
            </a:r>
            <a:r>
              <a:rPr lang="en-US" sz="2728" b="1" dirty="0">
                <a:solidFill>
                  <a:srgbClr val="FFFF00"/>
                </a:solidFill>
                <a:ea typeface="Cambria Math" pitchFamily="18" charset="0"/>
                <a:sym typeface="Symbol"/>
              </a:rPr>
              <a:t></a:t>
            </a:r>
            <a:r>
              <a:rPr lang="en-US" sz="2728" b="1" baseline="-25000" dirty="0">
                <a:solidFill>
                  <a:srgbClr val="FFFF00"/>
                </a:solidFill>
                <a:ea typeface="Cambria Math" pitchFamily="18" charset="0"/>
                <a:sym typeface="Wingdings"/>
              </a:rPr>
              <a:t>1</a:t>
            </a:r>
            <a:r>
              <a:rPr lang="en-US" sz="2728" b="1" dirty="0">
                <a:solidFill>
                  <a:srgbClr val="FFFF00"/>
                </a:solidFill>
                <a:ea typeface="Cambria Math" pitchFamily="18" charset="0"/>
                <a:sym typeface="Wingdings"/>
              </a:rPr>
              <a:t> = Y</a:t>
            </a:r>
            <a:r>
              <a:rPr lang="en-US" sz="2728" b="1" baseline="-25000" dirty="0">
                <a:solidFill>
                  <a:srgbClr val="FFFF00"/>
                </a:solidFill>
                <a:ea typeface="Cambria Math" pitchFamily="18" charset="0"/>
                <a:sym typeface="Wingdings"/>
              </a:rPr>
              <a:t>2</a:t>
            </a:r>
            <a:r>
              <a:rPr lang="en-US" sz="2728" b="1" dirty="0">
                <a:solidFill>
                  <a:srgbClr val="FFFF00"/>
                </a:solidFill>
                <a:ea typeface="Cambria Math" pitchFamily="18" charset="0"/>
                <a:sym typeface="Symbol"/>
              </a:rPr>
              <a:t></a:t>
            </a:r>
            <a:r>
              <a:rPr lang="en-US" sz="2728" b="1" baseline="-25000" dirty="0">
                <a:solidFill>
                  <a:srgbClr val="FFFF00"/>
                </a:solidFill>
                <a:ea typeface="Cambria Math" pitchFamily="18" charset="0"/>
                <a:sym typeface="Wingdings"/>
              </a:rPr>
              <a:t>2</a:t>
            </a:r>
            <a:r>
              <a:rPr lang="en-US" sz="2728" b="1" dirty="0">
                <a:solidFill>
                  <a:srgbClr val="FFFF00"/>
                </a:solidFill>
                <a:ea typeface="Cambria Math" pitchFamily="18" charset="0"/>
                <a:sym typeface="Wingdings"/>
              </a:rPr>
              <a:t>.</a:t>
            </a:r>
            <a:endParaRPr lang="en-US" sz="2728" b="1" dirty="0">
              <a:solidFill>
                <a:srgbClr val="FFFF00"/>
              </a:solidFill>
              <a:ea typeface="Cambria Math" pitchFamily="18" charset="0"/>
            </a:endParaRPr>
          </a:p>
        </p:txBody>
      </p:sp>
      <p:sp>
        <p:nvSpPr>
          <p:cNvPr id="5" name="TextBox 4">
            <a:extLst>
              <a:ext uri="{FF2B5EF4-FFF2-40B4-BE49-F238E27FC236}">
                <a16:creationId xmlns:a16="http://schemas.microsoft.com/office/drawing/2014/main" id="{1E1C1E7D-0352-DBF4-F34A-03401B1A8AD4}"/>
              </a:ext>
            </a:extLst>
          </p:cNvPr>
          <p:cNvSpPr txBox="1"/>
          <p:nvPr/>
        </p:nvSpPr>
        <p:spPr>
          <a:xfrm>
            <a:off x="962541" y="2040091"/>
            <a:ext cx="9950293" cy="916337"/>
          </a:xfrm>
          <a:prstGeom prst="rect">
            <a:avLst/>
          </a:prstGeom>
          <a:noFill/>
        </p:spPr>
        <p:txBody>
          <a:bodyPr wrap="square" lIns="75926" tIns="37964" rIns="75926" bIns="37964" rtlCol="0">
            <a:spAutoFit/>
          </a:bodyPr>
          <a:lstStyle>
            <a:defPPr>
              <a:defRPr lang="en-US"/>
            </a:defPPr>
          </a:lstStyle>
          <a:p>
            <a:pPr marL="428382" indent="-428382" algn="just">
              <a:buFont typeface="Wingdings" pitchFamily="2" charset="2"/>
              <a:buChar char="Ø"/>
              <a:tabLst>
                <a:tab pos="428382" algn="l"/>
              </a:tabLst>
            </a:pPr>
            <a:r>
              <a:rPr lang="en-US" sz="2728" b="1" dirty="0">
                <a:solidFill>
                  <a:schemeClr val="bg1"/>
                </a:solidFill>
                <a:ea typeface="Cambria Math" pitchFamily="18" charset="0"/>
                <a:sym typeface="Wingdings"/>
              </a:rPr>
              <a:t>If a cube of coefficient of cubical expansion </a:t>
            </a:r>
            <a:r>
              <a:rPr lang="el-GR" sz="2728" b="1" dirty="0">
                <a:solidFill>
                  <a:schemeClr val="bg1"/>
                </a:solidFill>
                <a:ea typeface="Cambria Math" pitchFamily="18" charset="0"/>
                <a:sym typeface="Wingdings"/>
              </a:rPr>
              <a:t>γ</a:t>
            </a:r>
            <a:r>
              <a:rPr lang="en-US" sz="2728" b="1" dirty="0">
                <a:solidFill>
                  <a:schemeClr val="bg1"/>
                </a:solidFill>
                <a:ea typeface="Cambria Math" pitchFamily="18" charset="0"/>
                <a:sym typeface="Wingdings"/>
              </a:rPr>
              <a:t> is heated, then the pressure to be applied to prevent its expansion is given by,</a:t>
            </a:r>
            <a:endParaRPr lang="en-US" sz="2728" b="1" dirty="0">
              <a:solidFill>
                <a:schemeClr val="bg1"/>
              </a:solidFill>
              <a:ea typeface="Cambria Math" pitchFamily="18" charset="0"/>
            </a:endParaRPr>
          </a:p>
        </p:txBody>
      </p:sp>
      <p:sp>
        <p:nvSpPr>
          <p:cNvPr id="6" name="TextBox 5">
            <a:extLst>
              <a:ext uri="{FF2B5EF4-FFF2-40B4-BE49-F238E27FC236}">
                <a16:creationId xmlns:a16="http://schemas.microsoft.com/office/drawing/2014/main" id="{D0764BF4-05DC-032C-3216-642D3CE3F41B}"/>
              </a:ext>
            </a:extLst>
          </p:cNvPr>
          <p:cNvSpPr txBox="1"/>
          <p:nvPr/>
        </p:nvSpPr>
        <p:spPr>
          <a:xfrm>
            <a:off x="1374755" y="3255063"/>
            <a:ext cx="4843716"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P= K</a:t>
            </a:r>
            <a:r>
              <a:rPr lang="en-US" sz="2728" b="1" dirty="0">
                <a:solidFill>
                  <a:schemeClr val="bg1"/>
                </a:solidFill>
                <a:cs typeface="Times New Roman" pitchFamily="18" charset="0"/>
                <a:sym typeface="Symbol"/>
              </a:rPr>
              <a:t> (t</a:t>
            </a:r>
            <a:r>
              <a:rPr lang="en-US" sz="2728" b="1" baseline="-25000" dirty="0">
                <a:solidFill>
                  <a:schemeClr val="bg1"/>
                </a:solidFill>
                <a:cs typeface="Times New Roman" pitchFamily="18" charset="0"/>
                <a:sym typeface="Symbol"/>
              </a:rPr>
              <a:t>2 </a:t>
            </a:r>
            <a:r>
              <a:rPr lang="en-US" sz="2728" b="1" dirty="0">
                <a:solidFill>
                  <a:schemeClr val="bg1"/>
                </a:solidFill>
                <a:cs typeface="Times New Roman" pitchFamily="18" charset="0"/>
                <a:sym typeface="Symbol"/>
              </a:rPr>
              <a:t>- t</a:t>
            </a:r>
            <a:r>
              <a:rPr lang="en-US" sz="2728" b="1" baseline="-25000" dirty="0">
                <a:solidFill>
                  <a:schemeClr val="bg1"/>
                </a:solidFill>
                <a:cs typeface="Times New Roman" pitchFamily="18" charset="0"/>
                <a:sym typeface="Symbol"/>
              </a:rPr>
              <a:t>1</a:t>
            </a:r>
            <a:r>
              <a:rPr lang="en-US" sz="2728" b="1" dirty="0">
                <a:solidFill>
                  <a:schemeClr val="bg1"/>
                </a:solidFill>
                <a:cs typeface="Times New Roman" pitchFamily="18" charset="0"/>
                <a:sym typeface="Symbol"/>
              </a:rPr>
              <a:t>)  or  P = 3K  (t</a:t>
            </a:r>
            <a:r>
              <a:rPr lang="en-US" sz="2728" b="1" baseline="-25000" dirty="0">
                <a:solidFill>
                  <a:schemeClr val="bg1"/>
                </a:solidFill>
                <a:cs typeface="Times New Roman" pitchFamily="18" charset="0"/>
                <a:sym typeface="Symbol"/>
              </a:rPr>
              <a:t>2</a:t>
            </a:r>
            <a:r>
              <a:rPr lang="en-US" sz="2728" b="1" dirty="0">
                <a:solidFill>
                  <a:schemeClr val="bg1"/>
                </a:solidFill>
                <a:cs typeface="Times New Roman" pitchFamily="18" charset="0"/>
                <a:sym typeface="Symbol"/>
              </a:rPr>
              <a:t> - t</a:t>
            </a:r>
            <a:r>
              <a:rPr lang="en-US" sz="2728" b="1" baseline="-25000" dirty="0">
                <a:solidFill>
                  <a:schemeClr val="bg1"/>
                </a:solidFill>
                <a:cs typeface="Times New Roman" pitchFamily="18" charset="0"/>
                <a:sym typeface="Symbol"/>
              </a:rPr>
              <a:t>1</a:t>
            </a:r>
            <a:r>
              <a:rPr lang="en-US" sz="2728" b="1" dirty="0">
                <a:solidFill>
                  <a:schemeClr val="bg1"/>
                </a:solidFill>
                <a:cs typeface="Times New Roman" pitchFamily="18" charset="0"/>
                <a:sym typeface="Symbol"/>
              </a:rPr>
              <a:t>)</a:t>
            </a:r>
            <a:endParaRPr lang="en-US" sz="2728" b="1" dirty="0">
              <a:solidFill>
                <a:schemeClr val="bg1"/>
              </a:solidFill>
              <a:cs typeface="Times New Roman" pitchFamily="18" charset="0"/>
            </a:endParaRPr>
          </a:p>
        </p:txBody>
      </p:sp>
      <p:sp>
        <p:nvSpPr>
          <p:cNvPr id="7" name="Cloud 6">
            <a:extLst>
              <a:ext uri="{FF2B5EF4-FFF2-40B4-BE49-F238E27FC236}">
                <a16:creationId xmlns:a16="http://schemas.microsoft.com/office/drawing/2014/main" id="{E22860FF-0FA5-08DE-0377-54F245386CB6}"/>
              </a:ext>
            </a:extLst>
          </p:cNvPr>
          <p:cNvSpPr/>
          <p:nvPr/>
        </p:nvSpPr>
        <p:spPr>
          <a:xfrm>
            <a:off x="3520198" y="4063497"/>
            <a:ext cx="4222111" cy="203754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l-GR" sz="2728" b="1" dirty="0">
                <a:latin typeface="Bookman Old Style" panose="02050604050505020204" pitchFamily="18" charset="0"/>
                <a:ea typeface="Cambria Math" pitchFamily="18" charset="0"/>
                <a:sym typeface="Symbol"/>
              </a:rPr>
              <a:t></a:t>
            </a:r>
            <a:r>
              <a:rPr lang="en-US" sz="2728" b="1" dirty="0">
                <a:latin typeface="Bookman Old Style" panose="02050604050505020204" pitchFamily="18" charset="0"/>
                <a:ea typeface="Cambria Math" pitchFamily="18" charset="0"/>
              </a:rPr>
              <a:t> is coefficient of linear expansion</a:t>
            </a:r>
            <a:endParaRPr lang="en-US" sz="2728" dirty="0"/>
          </a:p>
        </p:txBody>
      </p:sp>
    </p:spTree>
    <p:extLst>
      <p:ext uri="{BB962C8B-B14F-4D97-AF65-F5344CB8AC3E}">
        <p14:creationId xmlns:p14="http://schemas.microsoft.com/office/powerpoint/2010/main" val="2772960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iterate type="lt">
                                    <p:tmPct val="0"/>
                                  </p:iterate>
                                  <p:childTnLst>
                                    <p:animEffect transition="out" filter="fade">
                                      <p:cBhvr>
                                        <p:cTn id="26" dur="500"/>
                                        <p:tgtEl>
                                          <p:spTgt spid="7"/>
                                        </p:tgtEl>
                                      </p:cBhvr>
                                    </p:animEffect>
                                    <p:set>
                                      <p:cBhvr>
                                        <p:cTn id="2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7" grpId="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2A070C7-999F-938D-D87A-C2F3DE7FD081}"/>
              </a:ext>
            </a:extLst>
          </p:cNvPr>
          <p:cNvSpPr txBox="1"/>
          <p:nvPr/>
        </p:nvSpPr>
        <p:spPr>
          <a:xfrm>
            <a:off x="737884" y="869865"/>
            <a:ext cx="10585213" cy="4710072"/>
          </a:xfrm>
          <a:prstGeom prst="rect">
            <a:avLst/>
          </a:prstGeom>
          <a:noFill/>
        </p:spPr>
        <p:txBody>
          <a:bodyPr wrap="square" rtlCol="0">
            <a:spAutoFit/>
          </a:bodyPr>
          <a:lstStyle/>
          <a:p>
            <a:pPr algn="just" defTabSz="895350"/>
            <a:r>
              <a:rPr lang="en-US" sz="2728" b="1" dirty="0">
                <a:solidFill>
                  <a:schemeClr val="bg1"/>
                </a:solidFill>
              </a:rPr>
              <a:t>CW1</a:t>
            </a:r>
            <a:r>
              <a:rPr lang="en-US" sz="2728" dirty="0">
                <a:solidFill>
                  <a:schemeClr val="bg1"/>
                </a:solidFill>
              </a:rPr>
              <a:t>.	A force of 200 N is applied at one end of a wire of length 2 m and 	having area of cross- section 10</a:t>
            </a:r>
            <a:r>
              <a:rPr lang="en-US" sz="2728" baseline="30000" dirty="0">
                <a:solidFill>
                  <a:schemeClr val="bg1"/>
                </a:solidFill>
              </a:rPr>
              <a:t>-2</a:t>
            </a:r>
            <a:r>
              <a:rPr lang="en-US" sz="2728" dirty="0">
                <a:solidFill>
                  <a:schemeClr val="bg1"/>
                </a:solidFill>
              </a:rPr>
              <a:t> cm</a:t>
            </a:r>
            <a:r>
              <a:rPr lang="en-US" sz="2728" baseline="30000" dirty="0">
                <a:solidFill>
                  <a:schemeClr val="bg1"/>
                </a:solidFill>
              </a:rPr>
              <a:t>2</a:t>
            </a:r>
            <a:r>
              <a:rPr lang="en-US" sz="2728" dirty="0">
                <a:solidFill>
                  <a:schemeClr val="bg1"/>
                </a:solidFill>
              </a:rPr>
              <a:t>. The other end of the wire is 	rigidly fixed. If coefficient of linear expansion of the wire </a:t>
            </a:r>
            <a:r>
              <a:rPr lang="el-GR" sz="2728" dirty="0">
                <a:solidFill>
                  <a:schemeClr val="bg1"/>
                </a:solidFill>
              </a:rPr>
              <a:t>α</a:t>
            </a:r>
            <a:r>
              <a:rPr lang="en-US" sz="2728" dirty="0">
                <a:solidFill>
                  <a:schemeClr val="bg1"/>
                </a:solidFill>
              </a:rPr>
              <a:t> </a:t>
            </a:r>
            <a:r>
              <a:rPr lang="en-IN" sz="2728" dirty="0">
                <a:solidFill>
                  <a:schemeClr val="bg1"/>
                </a:solidFill>
              </a:rPr>
              <a:t>= 8x10</a:t>
            </a:r>
            <a:r>
              <a:rPr lang="en-IN" sz="2728" baseline="30000" dirty="0">
                <a:solidFill>
                  <a:schemeClr val="bg1"/>
                </a:solidFill>
              </a:rPr>
              <a:t>-6</a:t>
            </a:r>
            <a:r>
              <a:rPr lang="en-IN" sz="2728" dirty="0">
                <a:solidFill>
                  <a:schemeClr val="bg1"/>
                </a:solidFill>
              </a:rPr>
              <a:t> 	/ </a:t>
            </a:r>
            <a:r>
              <a:rPr lang="en-IN" sz="2728" baseline="30000" dirty="0" err="1">
                <a:solidFill>
                  <a:schemeClr val="bg1"/>
                </a:solidFill>
              </a:rPr>
              <a:t>o</a:t>
            </a:r>
            <a:r>
              <a:rPr lang="en-IN" sz="2728" dirty="0" err="1">
                <a:solidFill>
                  <a:schemeClr val="bg1"/>
                </a:solidFill>
              </a:rPr>
              <a:t>C</a:t>
            </a:r>
            <a:r>
              <a:rPr lang="en-IN" sz="2728" dirty="0">
                <a:solidFill>
                  <a:schemeClr val="bg1"/>
                </a:solidFill>
              </a:rPr>
              <a:t> and Young’s modulus Y -2.2 x 10</a:t>
            </a:r>
            <a:r>
              <a:rPr lang="en-IN" sz="2728" baseline="30000" dirty="0">
                <a:solidFill>
                  <a:schemeClr val="bg1"/>
                </a:solidFill>
              </a:rPr>
              <a:t>11</a:t>
            </a:r>
            <a:r>
              <a:rPr lang="en-IN" sz="2728" dirty="0">
                <a:solidFill>
                  <a:schemeClr val="bg1"/>
                </a:solidFill>
              </a:rPr>
              <a:t> N/m</a:t>
            </a:r>
            <a:r>
              <a:rPr lang="en-IN" sz="2728" baseline="30000" dirty="0">
                <a:solidFill>
                  <a:schemeClr val="bg1"/>
                </a:solidFill>
              </a:rPr>
              <a:t>2</a:t>
            </a:r>
            <a:r>
              <a:rPr lang="en-IN" sz="2728" dirty="0">
                <a:solidFill>
                  <a:schemeClr val="bg1"/>
                </a:solidFill>
              </a:rPr>
              <a:t> and its temperature 	is increased by 5</a:t>
            </a:r>
            <a:r>
              <a:rPr lang="en-IN" sz="2728" baseline="30000" dirty="0">
                <a:solidFill>
                  <a:schemeClr val="bg1"/>
                </a:solidFill>
              </a:rPr>
              <a:t>o</a:t>
            </a:r>
            <a:r>
              <a:rPr lang="en-IN" sz="2728" dirty="0">
                <a:solidFill>
                  <a:schemeClr val="bg1"/>
                </a:solidFill>
              </a:rPr>
              <a:t>C, then the increase in the tension of the wire 	will 	be </a:t>
            </a:r>
          </a:p>
          <a:p>
            <a:endParaRPr lang="en-US" sz="2728" dirty="0">
              <a:solidFill>
                <a:schemeClr val="bg1"/>
              </a:solidFill>
            </a:endParaRPr>
          </a:p>
          <a:p>
            <a:r>
              <a:rPr lang="en-US" sz="2728" dirty="0">
                <a:solidFill>
                  <a:schemeClr val="bg1"/>
                </a:solidFill>
              </a:rPr>
              <a:t>	     1.   4.2 N	       2. 4.4 N	   	 	3. 2.4 N                   4. 8.8 N</a:t>
            </a:r>
          </a:p>
          <a:p>
            <a:pPr marL="334087" indent="-334087">
              <a:buAutoNum type="arabicPeriod"/>
            </a:pPr>
            <a:endParaRPr lang="en-US" sz="2728" dirty="0">
              <a:solidFill>
                <a:schemeClr val="bg1"/>
              </a:solidFill>
            </a:endParaRPr>
          </a:p>
          <a:p>
            <a:pPr marL="334087" indent="-334087"/>
            <a:endParaRPr lang="en-US" sz="2728" dirty="0">
              <a:solidFill>
                <a:schemeClr val="bg1"/>
              </a:solidFill>
            </a:endParaRPr>
          </a:p>
          <a:p>
            <a:endParaRPr lang="en-US" sz="2728" dirty="0">
              <a:solidFill>
                <a:schemeClr val="bg1"/>
              </a:solidFill>
            </a:endParaRPr>
          </a:p>
        </p:txBody>
      </p:sp>
    </p:spTree>
    <p:extLst>
      <p:ext uri="{BB962C8B-B14F-4D97-AF65-F5344CB8AC3E}">
        <p14:creationId xmlns:p14="http://schemas.microsoft.com/office/powerpoint/2010/main" val="378708628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E117BA5-3345-6900-9F86-A1FF98974DB8}"/>
              </a:ext>
            </a:extLst>
          </p:cNvPr>
          <p:cNvSpPr txBox="1"/>
          <p:nvPr/>
        </p:nvSpPr>
        <p:spPr>
          <a:xfrm>
            <a:off x="1195485" y="910539"/>
            <a:ext cx="9960762" cy="2608971"/>
          </a:xfrm>
          <a:prstGeom prst="rect">
            <a:avLst/>
          </a:prstGeom>
          <a:noFill/>
        </p:spPr>
        <p:txBody>
          <a:bodyPr wrap="square">
            <a:spAutoFit/>
          </a:bodyPr>
          <a:lstStyle/>
          <a:p>
            <a:pPr algn="just" defTabSz="722313">
              <a:tabLst>
                <a:tab pos="895350" algn="l"/>
              </a:tabLst>
            </a:pPr>
            <a:r>
              <a:rPr lang="en-US" sz="2728" b="1" dirty="0">
                <a:solidFill>
                  <a:schemeClr val="bg1"/>
                </a:solidFill>
              </a:rPr>
              <a:t>CW2</a:t>
            </a:r>
            <a:r>
              <a:rPr lang="en-US" sz="2728" dirty="0">
                <a:solidFill>
                  <a:schemeClr val="bg1"/>
                </a:solidFill>
              </a:rPr>
              <a:t>.	A wire of cross-sectional area 3mm</a:t>
            </a:r>
            <a:r>
              <a:rPr lang="en-US" sz="2728" baseline="30000" dirty="0">
                <a:solidFill>
                  <a:schemeClr val="bg1"/>
                </a:solidFill>
              </a:rPr>
              <a:t>2</a:t>
            </a:r>
            <a:r>
              <a:rPr lang="en-US" sz="2728" dirty="0">
                <a:solidFill>
                  <a:schemeClr val="bg1"/>
                </a:solidFill>
              </a:rPr>
              <a:t> is first stretched between 	two fixed points at a temperature of 20</a:t>
            </a:r>
            <a:r>
              <a:rPr lang="en-US" sz="2728" baseline="30000" dirty="0">
                <a:solidFill>
                  <a:schemeClr val="bg1"/>
                </a:solidFill>
              </a:rPr>
              <a:t>o</a:t>
            </a:r>
            <a:r>
              <a:rPr lang="en-US" sz="2728" dirty="0">
                <a:solidFill>
                  <a:schemeClr val="bg1"/>
                </a:solidFill>
              </a:rPr>
              <a:t>C. Determine the 	tension when the temperature falls to 10</a:t>
            </a:r>
            <a:r>
              <a:rPr lang="en-US" sz="2728" baseline="30000" dirty="0">
                <a:solidFill>
                  <a:schemeClr val="bg1"/>
                </a:solidFill>
              </a:rPr>
              <a:t>o</a:t>
            </a:r>
            <a:r>
              <a:rPr lang="en-US" sz="2728" dirty="0">
                <a:solidFill>
                  <a:schemeClr val="bg1"/>
                </a:solidFill>
              </a:rPr>
              <a:t>C. Coefficient of 	linear expansion </a:t>
            </a:r>
            <a:r>
              <a:rPr lang="el-GR" sz="2728" dirty="0">
                <a:solidFill>
                  <a:schemeClr val="bg1"/>
                </a:solidFill>
              </a:rPr>
              <a:t>α</a:t>
            </a:r>
            <a:r>
              <a:rPr lang="en-IN" sz="2728" dirty="0">
                <a:solidFill>
                  <a:schemeClr val="bg1"/>
                </a:solidFill>
              </a:rPr>
              <a:t>=10</a:t>
            </a:r>
            <a:r>
              <a:rPr lang="en-IN" sz="2728" baseline="30000" dirty="0">
                <a:solidFill>
                  <a:schemeClr val="bg1"/>
                </a:solidFill>
              </a:rPr>
              <a:t>-5</a:t>
            </a:r>
            <a:r>
              <a:rPr lang="en-IN" sz="2728" dirty="0">
                <a:solidFill>
                  <a:schemeClr val="bg1"/>
                </a:solidFill>
              </a:rPr>
              <a:t>/</a:t>
            </a:r>
            <a:r>
              <a:rPr lang="en-IN" sz="2728" baseline="30000" dirty="0" err="1">
                <a:solidFill>
                  <a:schemeClr val="bg1"/>
                </a:solidFill>
              </a:rPr>
              <a:t>o</a:t>
            </a:r>
            <a:r>
              <a:rPr lang="en-IN" sz="2728" dirty="0" err="1">
                <a:solidFill>
                  <a:schemeClr val="bg1"/>
                </a:solidFill>
              </a:rPr>
              <a:t>C</a:t>
            </a:r>
            <a:r>
              <a:rPr lang="en-IN" sz="2728" dirty="0">
                <a:solidFill>
                  <a:schemeClr val="bg1"/>
                </a:solidFill>
              </a:rPr>
              <a:t> and Y = 2 x 10</a:t>
            </a:r>
            <a:r>
              <a:rPr lang="en-IN" sz="2728" baseline="30000" dirty="0">
                <a:solidFill>
                  <a:schemeClr val="bg1"/>
                </a:solidFill>
              </a:rPr>
              <a:t>11</a:t>
            </a:r>
            <a:r>
              <a:rPr lang="en-IN" sz="2728" dirty="0">
                <a:solidFill>
                  <a:schemeClr val="bg1"/>
                </a:solidFill>
              </a:rPr>
              <a:t> N/m</a:t>
            </a:r>
            <a:r>
              <a:rPr lang="en-IN" sz="2728" baseline="30000" dirty="0">
                <a:solidFill>
                  <a:schemeClr val="bg1"/>
                </a:solidFill>
              </a:rPr>
              <a:t>2</a:t>
            </a:r>
          </a:p>
          <a:p>
            <a:pPr algn="just"/>
            <a:endParaRPr lang="en-US" sz="2728" dirty="0">
              <a:solidFill>
                <a:schemeClr val="bg1"/>
              </a:solidFill>
            </a:endParaRPr>
          </a:p>
          <a:p>
            <a:pPr algn="just"/>
            <a:r>
              <a:rPr lang="en-US" sz="2728" dirty="0">
                <a:solidFill>
                  <a:schemeClr val="bg1"/>
                </a:solidFill>
              </a:rPr>
              <a:t>	     1.   20 N	        2.  30 N	  		3. 60 N  	       4. 120 N</a:t>
            </a:r>
          </a:p>
        </p:txBody>
      </p:sp>
    </p:spTree>
    <p:extLst>
      <p:ext uri="{BB962C8B-B14F-4D97-AF65-F5344CB8AC3E}">
        <p14:creationId xmlns:p14="http://schemas.microsoft.com/office/powerpoint/2010/main" val="144487775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98C40F-1207-EED1-05FD-232F93F46757}"/>
              </a:ext>
            </a:extLst>
          </p:cNvPr>
          <p:cNvSpPr txBox="1"/>
          <p:nvPr/>
        </p:nvSpPr>
        <p:spPr>
          <a:xfrm>
            <a:off x="1332368" y="911710"/>
            <a:ext cx="9439963" cy="3448640"/>
          </a:xfrm>
          <a:prstGeom prst="rect">
            <a:avLst/>
          </a:prstGeom>
          <a:noFill/>
        </p:spPr>
        <p:txBody>
          <a:bodyPr wrap="square" rtlCol="0">
            <a:spAutoFit/>
          </a:bodyPr>
          <a:lstStyle/>
          <a:p>
            <a:pPr lvl="0" algn="just" defTabSz="808038"/>
            <a:r>
              <a:rPr lang="en-US" sz="2728" b="1" dirty="0">
                <a:solidFill>
                  <a:schemeClr val="bg1"/>
                </a:solidFill>
              </a:rPr>
              <a:t>CW</a:t>
            </a:r>
            <a:r>
              <a:rPr lang="en-US" sz="2728" dirty="0">
                <a:solidFill>
                  <a:schemeClr val="bg1"/>
                </a:solidFill>
              </a:rPr>
              <a:t>.  	A rod is fixed between two points at 20</a:t>
            </a:r>
            <a:r>
              <a:rPr lang="en-US" sz="2728" baseline="30000" dirty="0">
                <a:solidFill>
                  <a:schemeClr val="bg1"/>
                </a:solidFill>
              </a:rPr>
              <a:t>o</a:t>
            </a:r>
            <a:r>
              <a:rPr lang="en-US" sz="2728" dirty="0">
                <a:solidFill>
                  <a:schemeClr val="bg1"/>
                </a:solidFill>
              </a:rPr>
              <a:t>C. The coefficient 	of linear expansion of material of rod is  = 1.1 x 10</a:t>
            </a:r>
            <a:r>
              <a:rPr lang="en-US" sz="2728" baseline="30000" dirty="0">
                <a:solidFill>
                  <a:schemeClr val="bg1"/>
                </a:solidFill>
              </a:rPr>
              <a:t>-5</a:t>
            </a:r>
            <a:r>
              <a:rPr lang="en-US" sz="2728" dirty="0">
                <a:solidFill>
                  <a:schemeClr val="bg1"/>
                </a:solidFill>
              </a:rPr>
              <a:t>/</a:t>
            </a:r>
            <a:r>
              <a:rPr lang="en-US" sz="2728" baseline="30000" dirty="0" err="1">
                <a:solidFill>
                  <a:schemeClr val="bg1"/>
                </a:solidFill>
              </a:rPr>
              <a:t>o</a:t>
            </a:r>
            <a:r>
              <a:rPr lang="en-US" sz="2728" dirty="0" err="1">
                <a:solidFill>
                  <a:schemeClr val="bg1"/>
                </a:solidFill>
              </a:rPr>
              <a:t>C</a:t>
            </a:r>
            <a:r>
              <a:rPr lang="en-US" sz="2728" dirty="0">
                <a:solidFill>
                  <a:schemeClr val="bg1"/>
                </a:solidFill>
              </a:rPr>
              <a:t> and 	Young’s modulus is 1.2 x 10</a:t>
            </a:r>
            <a:r>
              <a:rPr lang="en-US" sz="2728" baseline="30000" dirty="0">
                <a:solidFill>
                  <a:schemeClr val="bg1"/>
                </a:solidFill>
              </a:rPr>
              <a:t>11</a:t>
            </a:r>
            <a:r>
              <a:rPr lang="en-US" sz="2728" dirty="0">
                <a:solidFill>
                  <a:schemeClr val="bg1"/>
                </a:solidFill>
              </a:rPr>
              <a:t> N/m</a:t>
            </a:r>
            <a:r>
              <a:rPr lang="en-US" sz="2728" baseline="30000" dirty="0">
                <a:solidFill>
                  <a:schemeClr val="bg1"/>
                </a:solidFill>
              </a:rPr>
              <a:t>2</a:t>
            </a:r>
            <a:r>
              <a:rPr lang="en-US" sz="2728" dirty="0">
                <a:solidFill>
                  <a:schemeClr val="bg1"/>
                </a:solidFill>
              </a:rPr>
              <a:t> Find the stress 	developed in the rod if temperature of rod becomes 10</a:t>
            </a:r>
            <a:r>
              <a:rPr lang="en-US" sz="2728" baseline="30000" dirty="0">
                <a:solidFill>
                  <a:schemeClr val="bg1"/>
                </a:solidFill>
              </a:rPr>
              <a:t>o</a:t>
            </a:r>
            <a:r>
              <a:rPr lang="en-US" sz="2728" dirty="0">
                <a:solidFill>
                  <a:schemeClr val="bg1"/>
                </a:solidFill>
              </a:rPr>
              <a:t>C</a:t>
            </a:r>
          </a:p>
          <a:p>
            <a:pPr lvl="0"/>
            <a:endParaRPr lang="en-US" sz="2728" dirty="0">
              <a:solidFill>
                <a:schemeClr val="bg1"/>
              </a:solidFill>
            </a:endParaRPr>
          </a:p>
          <a:p>
            <a:r>
              <a:rPr lang="en-US" sz="2728" dirty="0">
                <a:solidFill>
                  <a:schemeClr val="bg1"/>
                </a:solidFill>
              </a:rPr>
              <a:t>		1.   1.32 x 10</a:t>
            </a:r>
            <a:r>
              <a:rPr lang="en-US" sz="2728" baseline="30000" dirty="0">
                <a:solidFill>
                  <a:schemeClr val="bg1"/>
                </a:solidFill>
              </a:rPr>
              <a:t>7</a:t>
            </a:r>
            <a:r>
              <a:rPr lang="en-US" sz="2728" dirty="0">
                <a:solidFill>
                  <a:schemeClr val="bg1"/>
                </a:solidFill>
              </a:rPr>
              <a:t> N/m</a:t>
            </a:r>
            <a:r>
              <a:rPr lang="en-US" sz="2728" baseline="30000" dirty="0">
                <a:solidFill>
                  <a:schemeClr val="bg1"/>
                </a:solidFill>
              </a:rPr>
              <a:t>2</a:t>
            </a:r>
            <a:r>
              <a:rPr lang="en-US" sz="2728" dirty="0">
                <a:solidFill>
                  <a:schemeClr val="bg1"/>
                </a:solidFill>
              </a:rPr>
              <a:t>			2.  1.10 x 10</a:t>
            </a:r>
            <a:r>
              <a:rPr lang="en-US" sz="2728" baseline="30000" dirty="0">
                <a:solidFill>
                  <a:schemeClr val="bg1"/>
                </a:solidFill>
              </a:rPr>
              <a:t>15</a:t>
            </a:r>
            <a:r>
              <a:rPr lang="en-US" sz="2728" dirty="0">
                <a:solidFill>
                  <a:schemeClr val="bg1"/>
                </a:solidFill>
              </a:rPr>
              <a:t> N/m</a:t>
            </a:r>
            <a:r>
              <a:rPr lang="en-US" sz="2728" baseline="30000" dirty="0">
                <a:solidFill>
                  <a:schemeClr val="bg1"/>
                </a:solidFill>
              </a:rPr>
              <a:t>2</a:t>
            </a:r>
          </a:p>
          <a:p>
            <a:r>
              <a:rPr lang="en-US" sz="2728" dirty="0">
                <a:solidFill>
                  <a:schemeClr val="bg1"/>
                </a:solidFill>
              </a:rPr>
              <a:t>		3.   1.32 x 10</a:t>
            </a:r>
            <a:r>
              <a:rPr lang="en-US" sz="2728" baseline="30000" dirty="0">
                <a:solidFill>
                  <a:schemeClr val="bg1"/>
                </a:solidFill>
              </a:rPr>
              <a:t>8</a:t>
            </a:r>
            <a:r>
              <a:rPr lang="en-US" sz="2728" dirty="0">
                <a:solidFill>
                  <a:schemeClr val="bg1"/>
                </a:solidFill>
              </a:rPr>
              <a:t> N/m</a:t>
            </a:r>
            <a:r>
              <a:rPr lang="en-US" sz="2728" baseline="30000" dirty="0">
                <a:solidFill>
                  <a:schemeClr val="bg1"/>
                </a:solidFill>
              </a:rPr>
              <a:t>2</a:t>
            </a:r>
            <a:r>
              <a:rPr lang="en-US" sz="2728" dirty="0">
                <a:solidFill>
                  <a:schemeClr val="bg1"/>
                </a:solidFill>
              </a:rPr>
              <a:t>			4.  1.10 x 10</a:t>
            </a:r>
            <a:r>
              <a:rPr lang="en-US" sz="2728" baseline="30000" dirty="0">
                <a:solidFill>
                  <a:schemeClr val="bg1"/>
                </a:solidFill>
              </a:rPr>
              <a:t>6</a:t>
            </a:r>
            <a:r>
              <a:rPr lang="en-US" sz="2728" dirty="0">
                <a:solidFill>
                  <a:schemeClr val="bg1"/>
                </a:solidFill>
              </a:rPr>
              <a:t> N/m</a:t>
            </a:r>
          </a:p>
          <a:p>
            <a:endParaRPr lang="en-US" sz="2728" dirty="0">
              <a:solidFill>
                <a:schemeClr val="bg1"/>
              </a:solidFill>
            </a:endParaRPr>
          </a:p>
        </p:txBody>
      </p:sp>
    </p:spTree>
    <p:extLst>
      <p:ext uri="{BB962C8B-B14F-4D97-AF65-F5344CB8AC3E}">
        <p14:creationId xmlns:p14="http://schemas.microsoft.com/office/powerpoint/2010/main" val="6188753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572A5F-379C-CE96-46C9-032B4089E825}"/>
              </a:ext>
            </a:extLst>
          </p:cNvPr>
          <p:cNvSpPr txBox="1"/>
          <p:nvPr/>
        </p:nvSpPr>
        <p:spPr>
          <a:xfrm>
            <a:off x="1258121" y="969757"/>
            <a:ext cx="9546608" cy="3868475"/>
          </a:xfrm>
          <a:prstGeom prst="rect">
            <a:avLst/>
          </a:prstGeom>
          <a:noFill/>
        </p:spPr>
        <p:txBody>
          <a:bodyPr wrap="square" rtlCol="0">
            <a:spAutoFit/>
          </a:bodyPr>
          <a:lstStyle/>
          <a:p>
            <a:pPr lvl="0" algn="just" defTabSz="722313"/>
            <a:r>
              <a:rPr lang="en-US" sz="2728" b="1" dirty="0">
                <a:solidFill>
                  <a:schemeClr val="bg1"/>
                </a:solidFill>
              </a:rPr>
              <a:t>CW</a:t>
            </a:r>
            <a:r>
              <a:rPr lang="en-US" sz="2728" dirty="0">
                <a:solidFill>
                  <a:schemeClr val="bg1"/>
                </a:solidFill>
              </a:rPr>
              <a:t>.	Two rods of different materials having coefficients of 	thermal expansion </a:t>
            </a:r>
            <a:r>
              <a:rPr lang="en-US" sz="2728" dirty="0">
                <a:solidFill>
                  <a:schemeClr val="bg1"/>
                </a:solidFill>
                <a:sym typeface="Symbol" panose="05050102010706020507" pitchFamily="18" charset="2"/>
              </a:rPr>
              <a:t></a:t>
            </a:r>
            <a:r>
              <a:rPr lang="en-US" sz="2728" baseline="-25000" dirty="0">
                <a:solidFill>
                  <a:schemeClr val="bg1"/>
                </a:solidFill>
                <a:sym typeface="Symbol" panose="05050102010706020507" pitchFamily="18" charset="2"/>
              </a:rPr>
              <a:t>1</a:t>
            </a:r>
            <a:r>
              <a:rPr lang="en-IN" sz="2728" dirty="0">
                <a:solidFill>
                  <a:schemeClr val="bg1"/>
                </a:solidFill>
              </a:rPr>
              <a:t>, </a:t>
            </a:r>
            <a:r>
              <a:rPr lang="en-IN" sz="2728" dirty="0">
                <a:solidFill>
                  <a:schemeClr val="bg1"/>
                </a:solidFill>
                <a:sym typeface="Symbol" panose="05050102010706020507" pitchFamily="18" charset="2"/>
              </a:rPr>
              <a:t></a:t>
            </a:r>
            <a:r>
              <a:rPr lang="en-IN" sz="2728" baseline="-25000" dirty="0">
                <a:solidFill>
                  <a:schemeClr val="bg1"/>
                </a:solidFill>
                <a:sym typeface="Symbol" panose="05050102010706020507" pitchFamily="18" charset="2"/>
              </a:rPr>
              <a:t>2  </a:t>
            </a:r>
            <a:r>
              <a:rPr lang="en-IN" sz="2728" dirty="0">
                <a:solidFill>
                  <a:schemeClr val="bg1"/>
                </a:solidFill>
              </a:rPr>
              <a:t>and Young’s moduli Y</a:t>
            </a:r>
            <a:r>
              <a:rPr lang="en-IN" sz="2728" baseline="-25000" dirty="0">
                <a:solidFill>
                  <a:schemeClr val="bg1"/>
                </a:solidFill>
              </a:rPr>
              <a:t>1</a:t>
            </a:r>
            <a:r>
              <a:rPr lang="en-IN" sz="2728" dirty="0">
                <a:solidFill>
                  <a:schemeClr val="bg1"/>
                </a:solidFill>
              </a:rPr>
              <a:t>,Y</a:t>
            </a:r>
            <a:r>
              <a:rPr lang="en-IN" sz="2728" baseline="-25000" dirty="0">
                <a:solidFill>
                  <a:schemeClr val="bg1"/>
                </a:solidFill>
              </a:rPr>
              <a:t>2</a:t>
            </a:r>
            <a:r>
              <a:rPr lang="en-IN" sz="2728" dirty="0">
                <a:solidFill>
                  <a:schemeClr val="bg1"/>
                </a:solidFill>
              </a:rPr>
              <a:t> 	respectively are fixed between two rigid massive walls. The 	rods are heated such that they undergo the same increase 	in temperature. There is no bending of the rods.			If </a:t>
            </a:r>
            <a:r>
              <a:rPr lang="en-IN" sz="2728" dirty="0">
                <a:solidFill>
                  <a:schemeClr val="bg1"/>
                </a:solidFill>
                <a:sym typeface="Symbol" panose="05050102010706020507" pitchFamily="18" charset="2"/>
              </a:rPr>
              <a:t></a:t>
            </a:r>
            <a:r>
              <a:rPr lang="en-IN" sz="2728" baseline="-25000" dirty="0">
                <a:solidFill>
                  <a:schemeClr val="bg1"/>
                </a:solidFill>
                <a:sym typeface="Symbol" panose="05050102010706020507" pitchFamily="18" charset="2"/>
              </a:rPr>
              <a:t>1</a:t>
            </a:r>
            <a:r>
              <a:rPr lang="en-IN" sz="2728" dirty="0">
                <a:solidFill>
                  <a:schemeClr val="bg1"/>
                </a:solidFill>
              </a:rPr>
              <a:t> : </a:t>
            </a:r>
            <a:r>
              <a:rPr lang="en-IN" sz="2728" dirty="0">
                <a:solidFill>
                  <a:schemeClr val="bg1"/>
                </a:solidFill>
                <a:sym typeface="Symbol" panose="05050102010706020507" pitchFamily="18" charset="2"/>
              </a:rPr>
              <a:t></a:t>
            </a:r>
            <a:r>
              <a:rPr lang="en-IN" sz="2728" baseline="-25000" dirty="0">
                <a:solidFill>
                  <a:schemeClr val="bg1"/>
                </a:solidFill>
                <a:sym typeface="Symbol" panose="05050102010706020507" pitchFamily="18" charset="2"/>
              </a:rPr>
              <a:t>2</a:t>
            </a:r>
            <a:r>
              <a:rPr lang="en-IN" sz="2728" dirty="0">
                <a:solidFill>
                  <a:schemeClr val="bg1"/>
                </a:solidFill>
              </a:rPr>
              <a:t> = 2:3, the thermal stresses developed in the two 	rods are equal provided Y</a:t>
            </a:r>
            <a:r>
              <a:rPr lang="en-IN" sz="2728" baseline="-25000" dirty="0">
                <a:solidFill>
                  <a:schemeClr val="bg1"/>
                </a:solidFill>
              </a:rPr>
              <a:t>1</a:t>
            </a:r>
            <a:r>
              <a:rPr lang="en-IN" sz="2728" dirty="0">
                <a:solidFill>
                  <a:schemeClr val="bg1"/>
                </a:solidFill>
              </a:rPr>
              <a:t>:Y</a:t>
            </a:r>
            <a:r>
              <a:rPr lang="en-IN" sz="2728" baseline="-25000" dirty="0">
                <a:solidFill>
                  <a:schemeClr val="bg1"/>
                </a:solidFill>
              </a:rPr>
              <a:t>2</a:t>
            </a:r>
            <a:r>
              <a:rPr lang="en-IN" sz="2728" dirty="0">
                <a:solidFill>
                  <a:schemeClr val="bg1"/>
                </a:solidFill>
              </a:rPr>
              <a:t> is equal to </a:t>
            </a:r>
          </a:p>
          <a:p>
            <a:pPr lvl="0"/>
            <a:endParaRPr lang="en-US" sz="2728" dirty="0">
              <a:solidFill>
                <a:schemeClr val="bg1"/>
              </a:solidFill>
            </a:endParaRPr>
          </a:p>
          <a:p>
            <a:r>
              <a:rPr lang="en-IN" sz="2728" dirty="0">
                <a:solidFill>
                  <a:schemeClr val="bg1"/>
                </a:solidFill>
              </a:rPr>
              <a:t>	    1.   2:3	           2. 1:1	    		3.  3:2	             4. 4:9 </a:t>
            </a:r>
            <a:endParaRPr lang="en-US" sz="2728" dirty="0">
              <a:solidFill>
                <a:schemeClr val="bg1"/>
              </a:solidFill>
            </a:endParaRPr>
          </a:p>
        </p:txBody>
      </p:sp>
    </p:spTree>
    <p:extLst>
      <p:ext uri="{BB962C8B-B14F-4D97-AF65-F5344CB8AC3E}">
        <p14:creationId xmlns:p14="http://schemas.microsoft.com/office/powerpoint/2010/main" val="5574967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7246C3-ED40-609E-73EF-03A2D2D36A5F}"/>
              </a:ext>
            </a:extLst>
          </p:cNvPr>
          <p:cNvSpPr txBox="1"/>
          <p:nvPr/>
        </p:nvSpPr>
        <p:spPr>
          <a:xfrm>
            <a:off x="1956979" y="1722193"/>
            <a:ext cx="7369901" cy="3110852"/>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lnSpc>
                <a:spcPct val="150000"/>
              </a:lnSpc>
            </a:pPr>
            <a:r>
              <a:rPr lang="en-US" sz="7015"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SPECIFIC HEAT CAPACITY</a:t>
            </a:r>
          </a:p>
        </p:txBody>
      </p:sp>
    </p:spTree>
    <p:extLst>
      <p:ext uri="{BB962C8B-B14F-4D97-AF65-F5344CB8AC3E}">
        <p14:creationId xmlns:p14="http://schemas.microsoft.com/office/powerpoint/2010/main" val="727316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2D8B8C-E179-AF0E-609E-351EEAB198A5}"/>
              </a:ext>
            </a:extLst>
          </p:cNvPr>
          <p:cNvSpPr txBox="1"/>
          <p:nvPr/>
        </p:nvSpPr>
        <p:spPr>
          <a:xfrm flipH="1">
            <a:off x="529509" y="1705433"/>
            <a:ext cx="9128332" cy="1336172"/>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The specific heat of a material is defined as the quantity of heat required by unit mass of the material to rise temperature by one degree. </a:t>
            </a:r>
          </a:p>
        </p:txBody>
      </p:sp>
      <p:sp>
        <p:nvSpPr>
          <p:cNvPr id="5" name="TextBox 4">
            <a:extLst>
              <a:ext uri="{FF2B5EF4-FFF2-40B4-BE49-F238E27FC236}">
                <a16:creationId xmlns:a16="http://schemas.microsoft.com/office/drawing/2014/main" id="{53AE957E-D50B-AB23-4B5D-D447FA20D0DD}"/>
              </a:ext>
            </a:extLst>
          </p:cNvPr>
          <p:cNvSpPr txBox="1"/>
          <p:nvPr/>
        </p:nvSpPr>
        <p:spPr>
          <a:xfrm>
            <a:off x="529509" y="935496"/>
            <a:ext cx="6912164" cy="496503"/>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1949" b="1" dirty="0">
                <a:solidFill>
                  <a:schemeClr val="tx1"/>
                </a:solidFill>
                <a:latin typeface="Bookman Old Style" panose="02050604050505020204" pitchFamily="18" charset="0"/>
              </a:rPr>
              <a:t> </a:t>
            </a:r>
            <a:r>
              <a:rPr lang="en-US" sz="2728" b="1" dirty="0">
                <a:solidFill>
                  <a:schemeClr val="tx1"/>
                </a:solidFill>
                <a:latin typeface="+mn-lt"/>
                <a:ea typeface="Cambria Math" pitchFamily="18" charset="0"/>
              </a:rPr>
              <a:t>SPECIFIC</a:t>
            </a:r>
            <a:r>
              <a:rPr lang="en-US" sz="2728" b="1" dirty="0">
                <a:solidFill>
                  <a:schemeClr val="tx1"/>
                </a:solidFill>
                <a:latin typeface="+mn-lt"/>
              </a:rPr>
              <a:t>  </a:t>
            </a:r>
            <a:r>
              <a:rPr lang="en-US" sz="2728" b="1" dirty="0">
                <a:solidFill>
                  <a:schemeClr val="tx1"/>
                </a:solidFill>
                <a:latin typeface="+mn-lt"/>
                <a:ea typeface="Cambria Math" pitchFamily="18" charset="0"/>
              </a:rPr>
              <a:t>HEAT OR SPECIFIC  HEAT  CAPACITY:</a:t>
            </a:r>
          </a:p>
        </p:txBody>
      </p:sp>
      <p:sp>
        <p:nvSpPr>
          <p:cNvPr id="6" name="TextBox 5">
            <a:extLst>
              <a:ext uri="{FF2B5EF4-FFF2-40B4-BE49-F238E27FC236}">
                <a16:creationId xmlns:a16="http://schemas.microsoft.com/office/drawing/2014/main" id="{1F824BCD-3EC8-D92F-E181-8D02DD70FD2C}"/>
              </a:ext>
            </a:extLst>
          </p:cNvPr>
          <p:cNvSpPr txBox="1"/>
          <p:nvPr/>
        </p:nvSpPr>
        <p:spPr>
          <a:xfrm>
            <a:off x="1842402" y="3187913"/>
            <a:ext cx="1968809" cy="512128"/>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sym typeface="Symbol"/>
              </a:rPr>
              <a:t> Q  m.  t</a:t>
            </a:r>
            <a:endParaRPr lang="en-US" sz="2728" b="1" dirty="0">
              <a:solidFill>
                <a:schemeClr val="bg1"/>
              </a:solidFill>
              <a:cs typeface="Times New Roman" pitchFamily="18" charset="0"/>
            </a:endParaRPr>
          </a:p>
        </p:txBody>
      </p:sp>
      <p:sp>
        <p:nvSpPr>
          <p:cNvPr id="7" name="TextBox 6">
            <a:extLst>
              <a:ext uri="{FF2B5EF4-FFF2-40B4-BE49-F238E27FC236}">
                <a16:creationId xmlns:a16="http://schemas.microsoft.com/office/drawing/2014/main" id="{EFA628AB-2AC6-73BB-7C87-B9384632101D}"/>
              </a:ext>
            </a:extLst>
          </p:cNvPr>
          <p:cNvSpPr txBox="1"/>
          <p:nvPr/>
        </p:nvSpPr>
        <p:spPr>
          <a:xfrm>
            <a:off x="1776021" y="3902548"/>
            <a:ext cx="2166646"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sym typeface="Symbol"/>
              </a:rPr>
              <a:t> Q = S m.  t</a:t>
            </a:r>
            <a:endParaRPr lang="en-US" sz="2728" b="1" dirty="0">
              <a:solidFill>
                <a:schemeClr val="bg1"/>
              </a:solidFill>
              <a:cs typeface="Times New Roman" pitchFamily="18" charset="0"/>
            </a:endParaRPr>
          </a:p>
        </p:txBody>
      </p:sp>
      <p:sp>
        <p:nvSpPr>
          <p:cNvPr id="8" name="Cloud 7">
            <a:extLst>
              <a:ext uri="{FF2B5EF4-FFF2-40B4-BE49-F238E27FC236}">
                <a16:creationId xmlns:a16="http://schemas.microsoft.com/office/drawing/2014/main" id="{671237B5-EE03-0A88-EC23-603588DA6C2D}"/>
              </a:ext>
            </a:extLst>
          </p:cNvPr>
          <p:cNvSpPr/>
          <p:nvPr/>
        </p:nvSpPr>
        <p:spPr>
          <a:xfrm>
            <a:off x="4249807" y="4338541"/>
            <a:ext cx="4713097" cy="2316257"/>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1949" b="1" dirty="0">
                <a:latin typeface="Bookman Old Style" panose="02050604050505020204" pitchFamily="18" charset="0"/>
                <a:ea typeface="Cambria Math" pitchFamily="18" charset="0"/>
              </a:rPr>
              <a:t> </a:t>
            </a:r>
            <a:r>
              <a:rPr lang="en-US" sz="2728" b="1" dirty="0">
                <a:latin typeface="+mn-lt"/>
                <a:ea typeface="Cambria Math" pitchFamily="18" charset="0"/>
              </a:rPr>
              <a:t>‘S’ is called the specific heat of the material of the body.</a:t>
            </a:r>
          </a:p>
        </p:txBody>
      </p:sp>
    </p:spTree>
    <p:extLst>
      <p:ext uri="{BB962C8B-B14F-4D97-AF65-F5344CB8AC3E}">
        <p14:creationId xmlns:p14="http://schemas.microsoft.com/office/powerpoint/2010/main" val="2201792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22" presetClass="entr" presetSubtype="8"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32BB21B-AA73-BD71-607F-384CC377283C}"/>
              </a:ext>
            </a:extLst>
          </p:cNvPr>
          <p:cNvSpPr txBox="1"/>
          <p:nvPr/>
        </p:nvSpPr>
        <p:spPr>
          <a:xfrm flipH="1">
            <a:off x="778092" y="1138763"/>
            <a:ext cx="4825950" cy="496503"/>
          </a:xfrm>
          <a:prstGeom prst="rect">
            <a:avLst/>
          </a:prstGeom>
          <a:noFill/>
        </p:spPr>
        <p:txBody>
          <a:bodyPr wrap="square" lIns="75926" tIns="37964" rIns="75926" bIns="37964" rtlCol="0" anchor="ctr">
            <a:spAutoFit/>
          </a:bodyPr>
          <a:lstStyle>
            <a:defPPr>
              <a:defRPr lang="en-US"/>
            </a:defPPr>
          </a:lstStyle>
          <a:p>
            <a:pPr algn="just"/>
            <a:r>
              <a:rPr lang="en-US" sz="1949" b="1" dirty="0">
                <a:solidFill>
                  <a:schemeClr val="bg1"/>
                </a:solidFill>
                <a:latin typeface="Bookman Old Style" panose="02050604050505020204" pitchFamily="18" charset="0"/>
                <a:ea typeface="Cambria Math" pitchFamily="18" charset="0"/>
              </a:rPr>
              <a:t> </a:t>
            </a:r>
            <a:r>
              <a:rPr lang="en-US" sz="2728" b="1" dirty="0">
                <a:solidFill>
                  <a:schemeClr val="bg1"/>
                </a:solidFill>
                <a:ea typeface="Cambria Math" pitchFamily="18" charset="0"/>
              </a:rPr>
              <a:t>C.G.S unit :    Cal  gm</a:t>
            </a:r>
            <a:r>
              <a:rPr lang="en-US" sz="2728" b="1" baseline="30000" dirty="0">
                <a:solidFill>
                  <a:schemeClr val="bg1"/>
                </a:solidFill>
                <a:ea typeface="Cambria Math" pitchFamily="18" charset="0"/>
              </a:rPr>
              <a:t>-1 </a:t>
            </a:r>
            <a:r>
              <a:rPr lang="en-US" sz="2728" b="1" dirty="0">
                <a:solidFill>
                  <a:schemeClr val="bg1"/>
                </a:solidFill>
                <a:ea typeface="Cambria Math" pitchFamily="18" charset="0"/>
                <a:sym typeface="Symbol"/>
              </a:rPr>
              <a:t>/</a:t>
            </a:r>
            <a:r>
              <a:rPr lang="en-US" sz="2728" b="1" baseline="30000" dirty="0">
                <a:solidFill>
                  <a:schemeClr val="bg1"/>
                </a:solidFill>
                <a:ea typeface="Cambria Math" pitchFamily="18" charset="0"/>
              </a:rPr>
              <a:t>  0</a:t>
            </a:r>
            <a:r>
              <a:rPr lang="en-US" sz="2728" b="1" dirty="0">
                <a:solidFill>
                  <a:schemeClr val="bg1"/>
                </a:solidFill>
                <a:ea typeface="Cambria Math" pitchFamily="18" charset="0"/>
              </a:rPr>
              <a:t>C</a:t>
            </a:r>
          </a:p>
        </p:txBody>
      </p:sp>
      <p:sp>
        <p:nvSpPr>
          <p:cNvPr id="5" name="TextBox 4">
            <a:extLst>
              <a:ext uri="{FF2B5EF4-FFF2-40B4-BE49-F238E27FC236}">
                <a16:creationId xmlns:a16="http://schemas.microsoft.com/office/drawing/2014/main" id="{55FE1AB2-53D9-19F7-1F45-41CC713F9FF8}"/>
              </a:ext>
            </a:extLst>
          </p:cNvPr>
          <p:cNvSpPr txBox="1"/>
          <p:nvPr/>
        </p:nvSpPr>
        <p:spPr>
          <a:xfrm flipH="1">
            <a:off x="855307" y="2008176"/>
            <a:ext cx="3192552"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SI unit     :    J kg</a:t>
            </a:r>
            <a:r>
              <a:rPr lang="en-US" sz="2728" b="1" baseline="30000" dirty="0">
                <a:solidFill>
                  <a:schemeClr val="bg1"/>
                </a:solidFill>
                <a:ea typeface="Cambria Math" pitchFamily="18" charset="0"/>
              </a:rPr>
              <a:t>-1</a:t>
            </a:r>
            <a:r>
              <a:rPr lang="en-US" sz="2728" b="1" dirty="0">
                <a:solidFill>
                  <a:schemeClr val="bg1"/>
                </a:solidFill>
                <a:ea typeface="Cambria Math" pitchFamily="18" charset="0"/>
              </a:rPr>
              <a:t> K</a:t>
            </a:r>
            <a:r>
              <a:rPr lang="en-US" sz="2728" b="1" baseline="30000" dirty="0">
                <a:solidFill>
                  <a:schemeClr val="bg1"/>
                </a:solidFill>
                <a:ea typeface="Cambria Math" pitchFamily="18" charset="0"/>
              </a:rPr>
              <a:t>-1</a:t>
            </a:r>
            <a:r>
              <a:rPr lang="en-US" sz="2728" b="1" dirty="0">
                <a:solidFill>
                  <a:schemeClr val="bg1"/>
                </a:solidFill>
                <a:ea typeface="Cambria Math" pitchFamily="18" charset="0"/>
              </a:rPr>
              <a:t>   </a:t>
            </a:r>
          </a:p>
        </p:txBody>
      </p:sp>
      <p:sp>
        <p:nvSpPr>
          <p:cNvPr id="6" name="TextBox 5">
            <a:extLst>
              <a:ext uri="{FF2B5EF4-FFF2-40B4-BE49-F238E27FC236}">
                <a16:creationId xmlns:a16="http://schemas.microsoft.com/office/drawing/2014/main" id="{AAE81C9D-E079-4937-061A-0D4392445CD6}"/>
              </a:ext>
            </a:extLst>
          </p:cNvPr>
          <p:cNvSpPr txBox="1"/>
          <p:nvPr/>
        </p:nvSpPr>
        <p:spPr>
          <a:xfrm flipH="1">
            <a:off x="778091" y="2795920"/>
            <a:ext cx="5865386"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1Cal/g </a:t>
            </a:r>
            <a:r>
              <a:rPr lang="en-US" sz="2728" b="1" baseline="30000" dirty="0">
                <a:solidFill>
                  <a:schemeClr val="bg1"/>
                </a:solidFill>
                <a:ea typeface="Cambria Math" pitchFamily="18" charset="0"/>
              </a:rPr>
              <a:t>0</a:t>
            </a:r>
            <a:r>
              <a:rPr lang="en-US" sz="2728" b="1" dirty="0">
                <a:solidFill>
                  <a:schemeClr val="bg1"/>
                </a:solidFill>
                <a:ea typeface="Cambria Math" pitchFamily="18" charset="0"/>
              </a:rPr>
              <a:t>C  =    4186 J/kg K </a:t>
            </a:r>
            <a:r>
              <a:rPr lang="en-US" sz="2728" b="1" dirty="0">
                <a:solidFill>
                  <a:schemeClr val="bg1"/>
                </a:solidFill>
                <a:ea typeface="Cambria Math" pitchFamily="18" charset="0"/>
                <a:sym typeface="Symbol"/>
              </a:rPr>
              <a:t> 4200 J/ kg K</a:t>
            </a:r>
            <a:r>
              <a:rPr lang="en-US" sz="2728" b="1" dirty="0">
                <a:solidFill>
                  <a:schemeClr val="bg1"/>
                </a:solidFill>
                <a:ea typeface="Cambria Math" pitchFamily="18" charset="0"/>
              </a:rPr>
              <a:t>  </a:t>
            </a:r>
          </a:p>
        </p:txBody>
      </p:sp>
      <p:sp>
        <p:nvSpPr>
          <p:cNvPr id="7" name="Cloud Callout 1">
            <a:extLst>
              <a:ext uri="{FF2B5EF4-FFF2-40B4-BE49-F238E27FC236}">
                <a16:creationId xmlns:a16="http://schemas.microsoft.com/office/drawing/2014/main" id="{55FCB3EB-55EA-0500-E3D2-5A5794452394}"/>
              </a:ext>
            </a:extLst>
          </p:cNvPr>
          <p:cNvSpPr/>
          <p:nvPr/>
        </p:nvSpPr>
        <p:spPr>
          <a:xfrm>
            <a:off x="2616408" y="4694918"/>
            <a:ext cx="4249121" cy="1368343"/>
          </a:xfrm>
          <a:prstGeom prst="cloudCallout">
            <a:avLst>
              <a:gd name="adj1" fmla="val -33362"/>
              <a:gd name="adj2" fmla="val -115061"/>
            </a:avLst>
          </a:prstGeom>
          <a:ln/>
        </p:spPr>
        <p:style>
          <a:lnRef idx="1">
            <a:schemeClr val="accent1"/>
          </a:lnRef>
          <a:fillRef idx="2">
            <a:schemeClr val="accent1"/>
          </a:fillRef>
          <a:effectRef idx="1">
            <a:schemeClr val="accent1"/>
          </a:effectRef>
          <a:fontRef idx="minor">
            <a:schemeClr val="dk1"/>
          </a:fontRef>
        </p:style>
        <p:txBody>
          <a:bodyPr lIns="75926" tIns="37964" rIns="75926" bIns="37964"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r>
              <a:rPr lang="en-US" sz="2728" b="1" dirty="0">
                <a:solidFill>
                  <a:schemeClr val="bg1"/>
                </a:solidFill>
                <a:latin typeface="+mn-lt"/>
                <a:ea typeface="Cambria Math" pitchFamily="18" charset="0"/>
              </a:rPr>
              <a:t>1 Cal = 4.186 J</a:t>
            </a:r>
          </a:p>
          <a:p>
            <a:pPr algn="ctr"/>
            <a:r>
              <a:rPr lang="en-US" sz="2728" b="1" dirty="0">
                <a:solidFill>
                  <a:schemeClr val="bg1"/>
                </a:solidFill>
                <a:latin typeface="+mn-lt"/>
                <a:ea typeface="Cambria Math" pitchFamily="18" charset="0"/>
              </a:rPr>
              <a:t>1 gm = 10</a:t>
            </a:r>
            <a:r>
              <a:rPr lang="en-US" sz="2728" b="1" baseline="30000" dirty="0">
                <a:solidFill>
                  <a:schemeClr val="bg1"/>
                </a:solidFill>
                <a:latin typeface="+mn-lt"/>
                <a:ea typeface="Cambria Math" pitchFamily="18" charset="0"/>
              </a:rPr>
              <a:t>-3</a:t>
            </a:r>
            <a:r>
              <a:rPr lang="en-US" sz="2728" b="1" dirty="0">
                <a:solidFill>
                  <a:schemeClr val="bg1"/>
                </a:solidFill>
                <a:latin typeface="+mn-lt"/>
                <a:ea typeface="Cambria Math" pitchFamily="18" charset="0"/>
              </a:rPr>
              <a:t> kg</a:t>
            </a:r>
          </a:p>
        </p:txBody>
      </p:sp>
    </p:spTree>
    <p:extLst>
      <p:ext uri="{BB962C8B-B14F-4D97-AF65-F5344CB8AC3E}">
        <p14:creationId xmlns:p14="http://schemas.microsoft.com/office/powerpoint/2010/main" val="428020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xit" presetSubtype="0" fill="hold" nodeType="clickEffect">
                                  <p:stCondLst>
                                    <p:cond delay="0"/>
                                  </p:stCondLst>
                                  <p:childTnLst>
                                    <p:anim calcmode="lin" valueType="num">
                                      <p:cBhvr>
                                        <p:cTn id="28" dur="500"/>
                                        <p:tgtEl>
                                          <p:spTgt spid="7"/>
                                        </p:tgtEl>
                                        <p:attrNameLst>
                                          <p:attrName>ppt_w</p:attrName>
                                        </p:attrNameLst>
                                      </p:cBhvr>
                                      <p:tavLst>
                                        <p:tav tm="0">
                                          <p:val>
                                            <p:strVal val="ppt_w"/>
                                          </p:val>
                                        </p:tav>
                                        <p:tav tm="100000">
                                          <p:val>
                                            <p:fltVal val="0"/>
                                          </p:val>
                                        </p:tav>
                                      </p:tavLst>
                                    </p:anim>
                                    <p:anim calcmode="lin" valueType="num">
                                      <p:cBhvr>
                                        <p:cTn id="29" dur="500"/>
                                        <p:tgtEl>
                                          <p:spTgt spid="7"/>
                                        </p:tgtEl>
                                        <p:attrNameLst>
                                          <p:attrName>ppt_h</p:attrName>
                                        </p:attrNameLst>
                                      </p:cBhvr>
                                      <p:tavLst>
                                        <p:tav tm="0">
                                          <p:val>
                                            <p:strVal val="ppt_h"/>
                                          </p:val>
                                        </p:tav>
                                        <p:tav tm="100000">
                                          <p:val>
                                            <p:fltVal val="0"/>
                                          </p:val>
                                        </p:tav>
                                      </p:tavLst>
                                    </p:anim>
                                    <p:animEffect transition="out" filter="fade">
                                      <p:cBhvr>
                                        <p:cTn id="30" dur="500"/>
                                        <p:tgtEl>
                                          <p:spTgt spid="7"/>
                                        </p:tgtEl>
                                      </p:cBhvr>
                                    </p:animEffect>
                                    <p:set>
                                      <p:cBhvr>
                                        <p:cTn id="31"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7" grpId="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423DFE-3C9D-6A95-918F-8B69EC91AE6E}"/>
              </a:ext>
            </a:extLst>
          </p:cNvPr>
          <p:cNvSpPr txBox="1"/>
          <p:nvPr/>
        </p:nvSpPr>
        <p:spPr>
          <a:xfrm flipH="1">
            <a:off x="593963" y="1433801"/>
            <a:ext cx="9099515" cy="496503"/>
          </a:xfrm>
          <a:prstGeom prst="rect">
            <a:avLst/>
          </a:prstGeom>
          <a:noFill/>
        </p:spPr>
        <p:txBody>
          <a:bodyPr wrap="square" lIns="75926" tIns="37964" rIns="75926" bIns="37964" rtlCol="0" anchor="ctr">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rPr>
              <a:t>The dimensional formula of specific heat is   [M</a:t>
            </a:r>
            <a:r>
              <a:rPr lang="en-US" sz="2728" b="1" baseline="30000" dirty="0">
                <a:solidFill>
                  <a:schemeClr val="bg1"/>
                </a:solidFill>
                <a:ea typeface="Cambria Math" pitchFamily="18" charset="0"/>
              </a:rPr>
              <a:t>0 </a:t>
            </a:r>
            <a:r>
              <a:rPr lang="en-US" sz="2728" b="1" dirty="0">
                <a:solidFill>
                  <a:schemeClr val="bg1"/>
                </a:solidFill>
                <a:ea typeface="Cambria Math" pitchFamily="18" charset="0"/>
              </a:rPr>
              <a:t>L</a:t>
            </a:r>
            <a:r>
              <a:rPr lang="en-US" sz="2728" b="1" baseline="30000" dirty="0">
                <a:solidFill>
                  <a:schemeClr val="bg1"/>
                </a:solidFill>
                <a:ea typeface="Cambria Math" pitchFamily="18" charset="0"/>
              </a:rPr>
              <a:t>2 </a:t>
            </a:r>
            <a:r>
              <a:rPr lang="en-US" sz="2728" b="1" dirty="0">
                <a:solidFill>
                  <a:schemeClr val="bg1"/>
                </a:solidFill>
                <a:ea typeface="Cambria Math" pitchFamily="18" charset="0"/>
              </a:rPr>
              <a:t>T</a:t>
            </a:r>
            <a:r>
              <a:rPr lang="en-US" sz="2728" b="1" baseline="30000" dirty="0">
                <a:solidFill>
                  <a:schemeClr val="bg1"/>
                </a:solidFill>
                <a:ea typeface="Cambria Math" pitchFamily="18" charset="0"/>
              </a:rPr>
              <a:t>-2</a:t>
            </a:r>
            <a:r>
              <a:rPr lang="en-US" sz="2728" b="1" dirty="0">
                <a:solidFill>
                  <a:schemeClr val="bg1"/>
                </a:solidFill>
                <a:ea typeface="Cambria Math" pitchFamily="18" charset="0"/>
              </a:rPr>
              <a:t>K</a:t>
            </a:r>
            <a:r>
              <a:rPr lang="en-US" sz="2728" b="1" baseline="30000" dirty="0">
                <a:solidFill>
                  <a:schemeClr val="bg1"/>
                </a:solidFill>
                <a:ea typeface="Cambria Math" pitchFamily="18" charset="0"/>
              </a:rPr>
              <a:t>-1</a:t>
            </a:r>
            <a:r>
              <a:rPr lang="en-US" sz="2728" b="1" dirty="0">
                <a:solidFill>
                  <a:schemeClr val="bg1"/>
                </a:solidFill>
                <a:ea typeface="Cambria Math" pitchFamily="18" charset="0"/>
              </a:rPr>
              <a:t>]</a:t>
            </a:r>
            <a:r>
              <a:rPr lang="en-US" sz="2728" b="1" baseline="30000" dirty="0">
                <a:solidFill>
                  <a:schemeClr val="bg1"/>
                </a:solidFill>
                <a:ea typeface="Cambria Math" pitchFamily="18" charset="0"/>
              </a:rPr>
              <a:t> .</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96A0947B-864D-A5DB-0037-9C6EE688ABD8}"/>
              </a:ext>
            </a:extLst>
          </p:cNvPr>
          <p:cNvSpPr txBox="1"/>
          <p:nvPr/>
        </p:nvSpPr>
        <p:spPr>
          <a:xfrm flipH="1">
            <a:off x="593963" y="2792556"/>
            <a:ext cx="8582767" cy="916337"/>
          </a:xfrm>
          <a:prstGeom prst="rect">
            <a:avLst/>
          </a:prstGeom>
          <a:noFill/>
        </p:spPr>
        <p:txBody>
          <a:bodyPr wrap="square" lIns="75926" tIns="37964" rIns="75926" bIns="37964" rtlCol="0" anchor="ctr">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rPr>
              <a:t>Specific  heat depends only on nature of the substance. It does not depend on mass of the substance.</a:t>
            </a:r>
          </a:p>
        </p:txBody>
      </p:sp>
    </p:spTree>
    <p:extLst>
      <p:ext uri="{BB962C8B-B14F-4D97-AF65-F5344CB8AC3E}">
        <p14:creationId xmlns:p14="http://schemas.microsoft.com/office/powerpoint/2010/main" val="1372811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a:extLst>
              <a:ext uri="{FF2B5EF4-FFF2-40B4-BE49-F238E27FC236}">
                <a16:creationId xmlns:a16="http://schemas.microsoft.com/office/drawing/2014/main" id="{B072E5F4-F5EE-C9B7-8BF7-D06111CD1386}"/>
              </a:ext>
            </a:extLst>
          </p:cNvPr>
          <p:cNvSpPr/>
          <p:nvPr/>
        </p:nvSpPr>
        <p:spPr>
          <a:xfrm>
            <a:off x="925327" y="810429"/>
            <a:ext cx="5226876" cy="2335018"/>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The ratio of universal gas constant per unit mass is called specific gas constant.</a:t>
            </a:r>
          </a:p>
        </p:txBody>
      </p:sp>
      <p:sp>
        <p:nvSpPr>
          <p:cNvPr id="6" name="Cloud 5">
            <a:extLst>
              <a:ext uri="{FF2B5EF4-FFF2-40B4-BE49-F238E27FC236}">
                <a16:creationId xmlns:a16="http://schemas.microsoft.com/office/drawing/2014/main" id="{2FF73D30-BD20-D97A-C58D-8E51C9DFE413}"/>
              </a:ext>
            </a:extLst>
          </p:cNvPr>
          <p:cNvSpPr/>
          <p:nvPr/>
        </p:nvSpPr>
        <p:spPr>
          <a:xfrm>
            <a:off x="6265596" y="1791656"/>
            <a:ext cx="3156726" cy="1187926"/>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‘R’ same for all gases.</a:t>
            </a:r>
          </a:p>
        </p:txBody>
      </p:sp>
      <p:grpSp>
        <p:nvGrpSpPr>
          <p:cNvPr id="7" name="Group 6">
            <a:extLst>
              <a:ext uri="{FF2B5EF4-FFF2-40B4-BE49-F238E27FC236}">
                <a16:creationId xmlns:a16="http://schemas.microsoft.com/office/drawing/2014/main" id="{3AACA62C-21FD-24DF-DA25-FEE363052319}"/>
              </a:ext>
            </a:extLst>
          </p:cNvPr>
          <p:cNvGrpSpPr/>
          <p:nvPr/>
        </p:nvGrpSpPr>
        <p:grpSpPr>
          <a:xfrm>
            <a:off x="6925525" y="3413235"/>
            <a:ext cx="3382705" cy="2410154"/>
            <a:chOff x="-391736" y="407303"/>
            <a:chExt cx="4465214" cy="2473605"/>
          </a:xfrm>
        </p:grpSpPr>
        <p:sp>
          <p:nvSpPr>
            <p:cNvPr id="8" name="Cloud 7">
              <a:extLst>
                <a:ext uri="{FF2B5EF4-FFF2-40B4-BE49-F238E27FC236}">
                  <a16:creationId xmlns:a16="http://schemas.microsoft.com/office/drawing/2014/main" id="{99201DA2-DB0C-5B37-D358-D0B97F11E14A}"/>
                </a:ext>
              </a:extLst>
            </p:cNvPr>
            <p:cNvSpPr/>
            <p:nvPr/>
          </p:nvSpPr>
          <p:spPr>
            <a:xfrm>
              <a:off x="-391736" y="407303"/>
              <a:ext cx="4465214" cy="2473605"/>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stStyle>
            <a:p>
              <a:pPr algn="ctr"/>
              <a:r>
                <a:rPr lang="en-US" sz="2728" b="1" dirty="0">
                  <a:solidFill>
                    <a:schemeClr val="tx1"/>
                  </a:solidFill>
                </a:rPr>
                <a:t>its value</a:t>
              </a:r>
              <a:r>
                <a:rPr lang="en-US" sz="2728" b="1" dirty="0">
                  <a:solidFill>
                    <a:schemeClr val="bg1"/>
                  </a:solidFill>
                </a:rPr>
                <a:t> </a:t>
              </a:r>
              <a:r>
                <a:rPr lang="en-US" sz="2728" b="1" dirty="0">
                  <a:solidFill>
                    <a:schemeClr val="tx1"/>
                  </a:solidFill>
                </a:rPr>
                <a:t>changes from one gas to another gas.</a:t>
              </a:r>
            </a:p>
          </p:txBody>
        </p:sp>
        <p:sp>
          <p:nvSpPr>
            <p:cNvPr id="9" name="Rectangle 8">
              <a:extLst>
                <a:ext uri="{FF2B5EF4-FFF2-40B4-BE49-F238E27FC236}">
                  <a16:creationId xmlns:a16="http://schemas.microsoft.com/office/drawing/2014/main" id="{9180B4AA-FCCE-A379-00BD-C08FE7F170B7}"/>
                </a:ext>
              </a:extLst>
            </p:cNvPr>
            <p:cNvSpPr/>
            <p:nvPr/>
          </p:nvSpPr>
          <p:spPr>
            <a:xfrm>
              <a:off x="3342989" y="571737"/>
              <a:ext cx="730489" cy="523220"/>
            </a:xfrm>
            <a:prstGeom prst="rect">
              <a:avLst/>
            </a:prstGeom>
          </p:spPr>
          <p:txBody>
            <a:bodyPr wrap="square">
              <a:spAutoFit/>
            </a:bodyPr>
            <a:lstStyle>
              <a:defPPr>
                <a:defRPr lang="en-US"/>
              </a:defPPr>
            </a:lstStyle>
            <a:p>
              <a:r>
                <a:rPr lang="en-US" sz="2728" b="1" dirty="0"/>
                <a:t>‘r’</a:t>
              </a:r>
              <a:endParaRPr lang="en-US" sz="2728" dirty="0"/>
            </a:p>
          </p:txBody>
        </p:sp>
      </p:grpSp>
      <p:sp>
        <p:nvSpPr>
          <p:cNvPr id="10" name="Cloud 9">
            <a:extLst>
              <a:ext uri="{FF2B5EF4-FFF2-40B4-BE49-F238E27FC236}">
                <a16:creationId xmlns:a16="http://schemas.microsoft.com/office/drawing/2014/main" id="{38E537D4-EB7F-F235-4045-11B9B049AA90}"/>
              </a:ext>
            </a:extLst>
          </p:cNvPr>
          <p:cNvSpPr/>
          <p:nvPr/>
        </p:nvSpPr>
        <p:spPr>
          <a:xfrm>
            <a:off x="1089117" y="3634319"/>
            <a:ext cx="5439345" cy="2735970"/>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28" b="1" dirty="0">
              <a:solidFill>
                <a:schemeClr val="tx1"/>
              </a:solidFill>
            </a:endParaRPr>
          </a:p>
          <a:p>
            <a:pPr algn="ctr"/>
            <a:endParaRPr lang="en-US" sz="2728" b="1" dirty="0">
              <a:solidFill>
                <a:schemeClr val="tx1"/>
              </a:solidFill>
            </a:endParaRPr>
          </a:p>
          <a:p>
            <a:pPr algn="ctr"/>
            <a:r>
              <a:rPr lang="en-US" sz="2728" b="1" dirty="0">
                <a:solidFill>
                  <a:schemeClr val="tx1"/>
                </a:solidFill>
              </a:rPr>
              <a:t>r = specific constant,</a:t>
            </a:r>
          </a:p>
          <a:p>
            <a:pPr algn="ctr"/>
            <a:r>
              <a:rPr lang="en-US" sz="2728" b="1" dirty="0">
                <a:solidFill>
                  <a:schemeClr val="tx1"/>
                </a:solidFill>
              </a:rPr>
              <a:t>R = universal gas constant</a:t>
            </a:r>
            <a:endParaRPr lang="en-IN" sz="2728" b="1" dirty="0">
              <a:solidFill>
                <a:schemeClr val="tx1"/>
              </a:solidFill>
            </a:endParaRPr>
          </a:p>
        </p:txBody>
      </p:sp>
      <p:graphicFrame>
        <p:nvGraphicFramePr>
          <p:cNvPr id="11" name="Object 10">
            <a:extLst>
              <a:ext uri="{FF2B5EF4-FFF2-40B4-BE49-F238E27FC236}">
                <a16:creationId xmlns:a16="http://schemas.microsoft.com/office/drawing/2014/main" id="{CC384765-6D65-5335-7A85-C8F9E501C2E6}"/>
              </a:ext>
            </a:extLst>
          </p:cNvPr>
          <p:cNvGraphicFramePr>
            <a:graphicFrameLocks noChangeAspect="1"/>
          </p:cNvGraphicFramePr>
          <p:nvPr>
            <p:extLst>
              <p:ext uri="{D42A27DB-BD31-4B8C-83A1-F6EECF244321}">
                <p14:modId xmlns:p14="http://schemas.microsoft.com/office/powerpoint/2010/main" val="673165986"/>
              </p:ext>
            </p:extLst>
          </p:nvPr>
        </p:nvGraphicFramePr>
        <p:xfrm>
          <a:off x="3090241" y="3828351"/>
          <a:ext cx="854437" cy="925640"/>
        </p:xfrm>
        <a:graphic>
          <a:graphicData uri="http://schemas.openxmlformats.org/presentationml/2006/ole">
            <mc:AlternateContent xmlns:mc="http://schemas.openxmlformats.org/markup-compatibility/2006">
              <mc:Choice xmlns:v="urn:schemas-microsoft-com:vml" Requires="v">
                <p:oleObj name="Equation" r:id="rId2" imgW="304560" imgH="330120" progId="Equation.DSMT4">
                  <p:embed/>
                </p:oleObj>
              </mc:Choice>
              <mc:Fallback>
                <p:oleObj name="Equation" r:id="rId2" imgW="304560" imgH="330120" progId="Equation.DSMT4">
                  <p:embed/>
                  <p:pic>
                    <p:nvPicPr>
                      <p:cNvPr id="0" name=""/>
                      <p:cNvPicPr/>
                      <p:nvPr/>
                    </p:nvPicPr>
                    <p:blipFill>
                      <a:blip r:embed="rId3"/>
                      <a:stretch>
                        <a:fillRect/>
                      </a:stretch>
                    </p:blipFill>
                    <p:spPr>
                      <a:xfrm>
                        <a:off x="3090241" y="3828351"/>
                        <a:ext cx="854437" cy="925640"/>
                      </a:xfrm>
                      <a:prstGeom prst="rect">
                        <a:avLst/>
                      </a:prstGeom>
                    </p:spPr>
                  </p:pic>
                </p:oleObj>
              </mc:Fallback>
            </mc:AlternateContent>
          </a:graphicData>
        </a:graphic>
      </p:graphicFrame>
    </p:spTree>
    <p:extLst>
      <p:ext uri="{BB962C8B-B14F-4D97-AF65-F5344CB8AC3E}">
        <p14:creationId xmlns:p14="http://schemas.microsoft.com/office/powerpoint/2010/main" val="912065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0" presetClass="exit" presetSubtype="0" fill="hold" grpId="1" nodeType="withEffect">
                                  <p:stCondLst>
                                    <p:cond delay="0"/>
                                  </p:stCondLst>
                                  <p:childTnLst>
                                    <p:animEffect transition="out" filter="fad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animBg="1"/>
      <p:bldP spid="4" grpId="1" animBg="1"/>
      <p:bldP spid="6" grpId="0"/>
      <p:bldP spid="6" grpId="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26B126-3575-3E19-FE80-71F05A56FB2F}"/>
              </a:ext>
            </a:extLst>
          </p:cNvPr>
          <p:cNvSpPr txBox="1"/>
          <p:nvPr/>
        </p:nvSpPr>
        <p:spPr>
          <a:xfrm>
            <a:off x="1775950" y="2512951"/>
            <a:ext cx="8068989" cy="116953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r>
              <a:rPr lang="en-US" sz="7015" b="1" cap="all"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Heat capacity</a:t>
            </a:r>
          </a:p>
        </p:txBody>
      </p:sp>
    </p:spTree>
    <p:extLst>
      <p:ext uri="{BB962C8B-B14F-4D97-AF65-F5344CB8AC3E}">
        <p14:creationId xmlns:p14="http://schemas.microsoft.com/office/powerpoint/2010/main" val="300523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E896FF4-ED63-7BB1-0F36-5BAAF68CE9C2}"/>
              </a:ext>
            </a:extLst>
          </p:cNvPr>
          <p:cNvSpPr txBox="1"/>
          <p:nvPr/>
        </p:nvSpPr>
        <p:spPr>
          <a:xfrm>
            <a:off x="1054287" y="770358"/>
            <a:ext cx="6322736" cy="496503"/>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solidFill>
                  <a:schemeClr val="tx1"/>
                </a:solidFill>
                <a:latin typeface="+mn-lt"/>
                <a:ea typeface="Cambria Math" pitchFamily="18" charset="0"/>
              </a:rPr>
              <a:t>HEAT CAPACITY OR THERMAL CAPACITY</a:t>
            </a:r>
          </a:p>
        </p:txBody>
      </p:sp>
      <p:sp>
        <p:nvSpPr>
          <p:cNvPr id="5" name="TextBox 4">
            <a:extLst>
              <a:ext uri="{FF2B5EF4-FFF2-40B4-BE49-F238E27FC236}">
                <a16:creationId xmlns:a16="http://schemas.microsoft.com/office/drawing/2014/main" id="{1DC5342A-545E-ACCB-89BD-253A1EC99A10}"/>
              </a:ext>
            </a:extLst>
          </p:cNvPr>
          <p:cNvSpPr txBox="1"/>
          <p:nvPr/>
        </p:nvSpPr>
        <p:spPr>
          <a:xfrm flipH="1">
            <a:off x="1007172" y="1629439"/>
            <a:ext cx="9939163" cy="916337"/>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The quantity of heat required to rise the temperature of a body through one degree is called heat capacity (H) of the body.</a:t>
            </a:r>
          </a:p>
        </p:txBody>
      </p:sp>
      <p:sp>
        <p:nvSpPr>
          <p:cNvPr id="6" name="TextBox 5">
            <a:extLst>
              <a:ext uri="{FF2B5EF4-FFF2-40B4-BE49-F238E27FC236}">
                <a16:creationId xmlns:a16="http://schemas.microsoft.com/office/drawing/2014/main" id="{782C3CE8-507B-498A-E12E-6E4E24650EB7}"/>
              </a:ext>
            </a:extLst>
          </p:cNvPr>
          <p:cNvSpPr txBox="1"/>
          <p:nvPr/>
        </p:nvSpPr>
        <p:spPr>
          <a:xfrm flipH="1">
            <a:off x="1127431" y="2911779"/>
            <a:ext cx="9818903" cy="916337"/>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Let </a:t>
            </a:r>
            <a:r>
              <a:rPr lang="en-US" sz="2728" b="1" dirty="0">
                <a:solidFill>
                  <a:schemeClr val="bg1"/>
                </a:solidFill>
                <a:ea typeface="Cambria Math" pitchFamily="18" charset="0"/>
                <a:sym typeface="Symbol"/>
              </a:rPr>
              <a:t>Q be the quantity of heat given to the substance and let the rise in its temperature be t .</a:t>
            </a:r>
            <a:endParaRPr lang="en-US" sz="2728" b="1" dirty="0">
              <a:solidFill>
                <a:schemeClr val="bg1"/>
              </a:solidFill>
              <a:ea typeface="Cambria Math" pitchFamily="18" charset="0"/>
            </a:endParaRPr>
          </a:p>
        </p:txBody>
      </p:sp>
      <p:grpSp>
        <p:nvGrpSpPr>
          <p:cNvPr id="7" name="Group 6">
            <a:extLst>
              <a:ext uri="{FF2B5EF4-FFF2-40B4-BE49-F238E27FC236}">
                <a16:creationId xmlns:a16="http://schemas.microsoft.com/office/drawing/2014/main" id="{75DAAB5F-246F-6639-BF4C-490FF6E28375}"/>
              </a:ext>
            </a:extLst>
          </p:cNvPr>
          <p:cNvGrpSpPr/>
          <p:nvPr/>
        </p:nvGrpSpPr>
        <p:grpSpPr>
          <a:xfrm>
            <a:off x="3575524" y="4375033"/>
            <a:ext cx="4352266" cy="632170"/>
            <a:chOff x="1371600" y="4221480"/>
            <a:chExt cx="3647052" cy="586740"/>
          </a:xfrm>
        </p:grpSpPr>
        <p:sp>
          <p:nvSpPr>
            <p:cNvPr id="8" name="Round Diagonal Corner Rectangle 1">
              <a:extLst>
                <a:ext uri="{FF2B5EF4-FFF2-40B4-BE49-F238E27FC236}">
                  <a16:creationId xmlns:a16="http://schemas.microsoft.com/office/drawing/2014/main" id="{6071D5EB-747F-9D44-2FE1-E7BE413CB082}"/>
                </a:ext>
              </a:extLst>
            </p:cNvPr>
            <p:cNvSpPr/>
            <p:nvPr/>
          </p:nvSpPr>
          <p:spPr>
            <a:xfrm>
              <a:off x="1371600" y="4221480"/>
              <a:ext cx="3352800" cy="586740"/>
            </a:xfrm>
            <a:prstGeom prst="round2DiagRect">
              <a:avLst/>
            </a:prstGeom>
          </p:spPr>
          <p:style>
            <a:lnRef idx="3">
              <a:schemeClr val="lt1"/>
            </a:lnRef>
            <a:fillRef idx="1">
              <a:schemeClr val="accent6"/>
            </a:fillRef>
            <a:effectRef idx="1">
              <a:schemeClr val="accent6"/>
            </a:effectRef>
            <a:fontRef idx="minor">
              <a:schemeClr val="lt1"/>
            </a:fontRef>
          </p:style>
          <p:txBody>
            <a:bodyPr rtlCol="0" anchor="ctr"/>
            <a:lstStyle>
              <a:defPPr>
                <a:defRPr lang="en-US"/>
              </a:defPPr>
            </a:lstStyle>
            <a:p>
              <a:pPr algn="ctr"/>
              <a:endParaRPr lang="en-US" sz="1754">
                <a:solidFill>
                  <a:schemeClr val="tx1"/>
                </a:solidFill>
              </a:endParaRPr>
            </a:p>
          </p:txBody>
        </p:sp>
        <p:sp>
          <p:nvSpPr>
            <p:cNvPr id="9" name="TextBox 8">
              <a:extLst>
                <a:ext uri="{FF2B5EF4-FFF2-40B4-BE49-F238E27FC236}">
                  <a16:creationId xmlns:a16="http://schemas.microsoft.com/office/drawing/2014/main" id="{7B2574CC-FAE4-5B94-CEDF-2DDA00119098}"/>
                </a:ext>
              </a:extLst>
            </p:cNvPr>
            <p:cNvSpPr txBox="1"/>
            <p:nvPr/>
          </p:nvSpPr>
          <p:spPr>
            <a:xfrm flipH="1">
              <a:off x="1513452" y="4291206"/>
              <a:ext cx="3505200" cy="460786"/>
            </a:xfrm>
            <a:prstGeom prst="rect">
              <a:avLst/>
            </a:prstGeom>
            <a:noFill/>
          </p:spPr>
          <p:txBody>
            <a:bodyPr wrap="square" lIns="75926" tIns="37964" rIns="75926" bIns="37964" rtlCol="0" anchor="ctr">
              <a:spAutoFit/>
            </a:bodyPr>
            <a:lstStyle>
              <a:defPPr>
                <a:defRPr lang="en-US"/>
              </a:defPPr>
            </a:lstStyle>
            <a:p>
              <a:pPr algn="just"/>
              <a:r>
                <a:rPr lang="en-US" sz="2728" b="1" dirty="0">
                  <a:ea typeface="Cambria Math" pitchFamily="18" charset="0"/>
                </a:rPr>
                <a:t>Heat capacity H =</a:t>
              </a:r>
              <a:r>
                <a:rPr lang="en-US" sz="2728" b="1" dirty="0">
                  <a:ea typeface="Cambria Math" pitchFamily="18" charset="0"/>
                  <a:sym typeface="Symbol"/>
                </a:rPr>
                <a:t>Q/t</a:t>
              </a:r>
              <a:r>
                <a:rPr lang="en-US" sz="2728" b="1" dirty="0">
                  <a:ea typeface="Cambria Math" pitchFamily="18" charset="0"/>
                </a:rPr>
                <a:t> </a:t>
              </a:r>
            </a:p>
          </p:txBody>
        </p:sp>
      </p:grpSp>
    </p:spTree>
    <p:extLst>
      <p:ext uri="{BB962C8B-B14F-4D97-AF65-F5344CB8AC3E}">
        <p14:creationId xmlns:p14="http://schemas.microsoft.com/office/powerpoint/2010/main" val="2056001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F2FD20-FCF4-A3ED-664C-5B87834F7CC7}"/>
              </a:ext>
            </a:extLst>
          </p:cNvPr>
          <p:cNvSpPr txBox="1"/>
          <p:nvPr/>
        </p:nvSpPr>
        <p:spPr>
          <a:xfrm>
            <a:off x="1478283" y="1268644"/>
            <a:ext cx="2672834" cy="496503"/>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solidFill>
                  <a:schemeClr val="tx1"/>
                </a:solidFill>
                <a:latin typeface="+mn-lt"/>
                <a:ea typeface="Cambria Math" pitchFamily="18" charset="0"/>
              </a:rPr>
              <a:t>HEAT CAPACITY :</a:t>
            </a:r>
          </a:p>
        </p:txBody>
      </p:sp>
      <p:sp>
        <p:nvSpPr>
          <p:cNvPr id="5" name="TextBox 4">
            <a:extLst>
              <a:ext uri="{FF2B5EF4-FFF2-40B4-BE49-F238E27FC236}">
                <a16:creationId xmlns:a16="http://schemas.microsoft.com/office/drawing/2014/main" id="{D8EAF398-67C6-5D35-CC82-D91CEB90833C}"/>
              </a:ext>
            </a:extLst>
          </p:cNvPr>
          <p:cNvSpPr txBox="1"/>
          <p:nvPr/>
        </p:nvSpPr>
        <p:spPr>
          <a:xfrm flipH="1">
            <a:off x="1478283" y="2211434"/>
            <a:ext cx="4704188"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Units in C.G.S system : </a:t>
            </a:r>
            <a:r>
              <a:rPr lang="en-US" sz="2728" b="1" dirty="0">
                <a:solidFill>
                  <a:srgbClr val="FFFF00"/>
                </a:solidFill>
                <a:ea typeface="Cambria Math" pitchFamily="18" charset="0"/>
              </a:rPr>
              <a:t>Cal/</a:t>
            </a:r>
            <a:r>
              <a:rPr lang="en-US" sz="2728" b="1" baseline="30000" dirty="0">
                <a:solidFill>
                  <a:srgbClr val="FFFF00"/>
                </a:solidFill>
                <a:ea typeface="Cambria Math" pitchFamily="18" charset="0"/>
              </a:rPr>
              <a:t>0</a:t>
            </a:r>
            <a:r>
              <a:rPr lang="en-US" sz="2728" b="1" dirty="0">
                <a:solidFill>
                  <a:srgbClr val="FFFF00"/>
                </a:solidFill>
                <a:ea typeface="Cambria Math" pitchFamily="18" charset="0"/>
              </a:rPr>
              <a:t>C </a:t>
            </a:r>
          </a:p>
        </p:txBody>
      </p:sp>
      <p:sp>
        <p:nvSpPr>
          <p:cNvPr id="6" name="TextBox 5">
            <a:extLst>
              <a:ext uri="{FF2B5EF4-FFF2-40B4-BE49-F238E27FC236}">
                <a16:creationId xmlns:a16="http://schemas.microsoft.com/office/drawing/2014/main" id="{989E98E5-C1AD-2B02-B390-30A49E802EE8}"/>
              </a:ext>
            </a:extLst>
          </p:cNvPr>
          <p:cNvSpPr txBox="1"/>
          <p:nvPr/>
        </p:nvSpPr>
        <p:spPr>
          <a:xfrm flipH="1">
            <a:off x="1478284" y="3094542"/>
            <a:ext cx="2655700"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SI units : </a:t>
            </a:r>
            <a:r>
              <a:rPr lang="en-US" sz="2728" b="1" dirty="0">
                <a:solidFill>
                  <a:srgbClr val="FFFF00"/>
                </a:solidFill>
                <a:ea typeface="Cambria Math" pitchFamily="18" charset="0"/>
              </a:rPr>
              <a:t>JK</a:t>
            </a:r>
            <a:r>
              <a:rPr lang="en-US" sz="2728" b="1" baseline="30000" dirty="0">
                <a:solidFill>
                  <a:srgbClr val="FFFF00"/>
                </a:solidFill>
                <a:ea typeface="Cambria Math" pitchFamily="18" charset="0"/>
              </a:rPr>
              <a:t>-1</a:t>
            </a:r>
            <a:endParaRPr lang="en-US" sz="2728" b="1" dirty="0">
              <a:solidFill>
                <a:srgbClr val="FFFF00"/>
              </a:solidFill>
              <a:ea typeface="Cambria Math" pitchFamily="18" charset="0"/>
            </a:endParaRPr>
          </a:p>
        </p:txBody>
      </p:sp>
      <p:sp>
        <p:nvSpPr>
          <p:cNvPr id="7" name="TextBox 6">
            <a:extLst>
              <a:ext uri="{FF2B5EF4-FFF2-40B4-BE49-F238E27FC236}">
                <a16:creationId xmlns:a16="http://schemas.microsoft.com/office/drawing/2014/main" id="{9633AA29-0217-278C-0852-0E6AFF805741}"/>
              </a:ext>
            </a:extLst>
          </p:cNvPr>
          <p:cNvSpPr txBox="1"/>
          <p:nvPr/>
        </p:nvSpPr>
        <p:spPr>
          <a:xfrm flipH="1">
            <a:off x="1312658" y="3987118"/>
            <a:ext cx="5642650"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 Dimensional formula : </a:t>
            </a:r>
            <a:r>
              <a:rPr lang="en-US" sz="2728" b="1" dirty="0">
                <a:solidFill>
                  <a:srgbClr val="FFFF00"/>
                </a:solidFill>
                <a:ea typeface="Cambria Math" pitchFamily="18" charset="0"/>
              </a:rPr>
              <a:t>[M</a:t>
            </a:r>
            <a:r>
              <a:rPr lang="en-US" sz="2728" b="1" baseline="30000" dirty="0">
                <a:solidFill>
                  <a:srgbClr val="FFFF00"/>
                </a:solidFill>
                <a:ea typeface="Cambria Math" pitchFamily="18" charset="0"/>
              </a:rPr>
              <a:t>0 </a:t>
            </a:r>
            <a:r>
              <a:rPr lang="en-US" sz="2728" b="1" dirty="0">
                <a:solidFill>
                  <a:srgbClr val="FFFF00"/>
                </a:solidFill>
                <a:ea typeface="Cambria Math" pitchFamily="18" charset="0"/>
              </a:rPr>
              <a:t>L</a:t>
            </a:r>
            <a:r>
              <a:rPr lang="en-US" sz="2728" b="1" baseline="30000" dirty="0">
                <a:solidFill>
                  <a:srgbClr val="FFFF00"/>
                </a:solidFill>
                <a:ea typeface="Cambria Math" pitchFamily="18" charset="0"/>
              </a:rPr>
              <a:t>2 </a:t>
            </a:r>
            <a:r>
              <a:rPr lang="en-US" sz="2728" b="1" dirty="0">
                <a:solidFill>
                  <a:srgbClr val="FFFF00"/>
                </a:solidFill>
                <a:ea typeface="Cambria Math" pitchFamily="18" charset="0"/>
              </a:rPr>
              <a:t>T</a:t>
            </a:r>
            <a:r>
              <a:rPr lang="en-US" sz="2728" b="1" baseline="30000" dirty="0">
                <a:solidFill>
                  <a:srgbClr val="FFFF00"/>
                </a:solidFill>
                <a:ea typeface="Cambria Math" pitchFamily="18" charset="0"/>
              </a:rPr>
              <a:t>-2</a:t>
            </a:r>
            <a:r>
              <a:rPr lang="en-US" sz="2728" b="1" dirty="0">
                <a:solidFill>
                  <a:srgbClr val="FFFF00"/>
                </a:solidFill>
                <a:ea typeface="Cambria Math" pitchFamily="18" charset="0"/>
              </a:rPr>
              <a:t>K</a:t>
            </a:r>
            <a:r>
              <a:rPr lang="en-US" sz="2728" b="1" baseline="30000" dirty="0">
                <a:solidFill>
                  <a:srgbClr val="FFFF00"/>
                </a:solidFill>
                <a:ea typeface="Cambria Math" pitchFamily="18" charset="0"/>
              </a:rPr>
              <a:t>-1</a:t>
            </a:r>
            <a:r>
              <a:rPr lang="en-US" sz="2728" b="1" dirty="0">
                <a:solidFill>
                  <a:srgbClr val="FFFF00"/>
                </a:solidFill>
                <a:ea typeface="Cambria Math" pitchFamily="18" charset="0"/>
              </a:rPr>
              <a:t>]</a:t>
            </a:r>
            <a:r>
              <a:rPr lang="en-US" sz="2728" b="1" baseline="30000" dirty="0">
                <a:solidFill>
                  <a:srgbClr val="FFFF00"/>
                </a:solidFill>
                <a:ea typeface="Cambria Math" pitchFamily="18" charset="0"/>
              </a:rPr>
              <a:t> </a:t>
            </a:r>
            <a:endParaRPr lang="en-US" sz="2728" b="1" dirty="0">
              <a:solidFill>
                <a:srgbClr val="FFFF00"/>
              </a:solidFill>
              <a:ea typeface="Cambria Math" pitchFamily="18" charset="0"/>
            </a:endParaRPr>
          </a:p>
        </p:txBody>
      </p:sp>
    </p:spTree>
    <p:extLst>
      <p:ext uri="{BB962C8B-B14F-4D97-AF65-F5344CB8AC3E}">
        <p14:creationId xmlns:p14="http://schemas.microsoft.com/office/powerpoint/2010/main" val="81424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F1B9C3C-5797-F9BA-AA55-AAAC23B50481}"/>
              </a:ext>
            </a:extLst>
          </p:cNvPr>
          <p:cNvSpPr txBox="1"/>
          <p:nvPr/>
        </p:nvSpPr>
        <p:spPr>
          <a:xfrm>
            <a:off x="1221674" y="764786"/>
            <a:ext cx="2672834" cy="496503"/>
          </a:xfrm>
          <a:prstGeom prst="rect">
            <a:avLst/>
          </a:prstGeom>
        </p:spPr>
        <p:style>
          <a:lnRef idx="1">
            <a:schemeClr val="accent2"/>
          </a:lnRef>
          <a:fillRef idx="2">
            <a:schemeClr val="accent2"/>
          </a:fillRef>
          <a:effectRef idx="1">
            <a:schemeClr val="accent2"/>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solidFill>
                  <a:schemeClr val="tx1"/>
                </a:solidFill>
                <a:latin typeface="+mn-lt"/>
                <a:ea typeface="Cambria Math" pitchFamily="18" charset="0"/>
              </a:rPr>
              <a:t>HEAT CAPACITY :</a:t>
            </a:r>
          </a:p>
        </p:txBody>
      </p:sp>
      <p:sp>
        <p:nvSpPr>
          <p:cNvPr id="5" name="TextBox 4">
            <a:extLst>
              <a:ext uri="{FF2B5EF4-FFF2-40B4-BE49-F238E27FC236}">
                <a16:creationId xmlns:a16="http://schemas.microsoft.com/office/drawing/2014/main" id="{25379103-0A6B-8AC0-887C-A80F90D68666}"/>
              </a:ext>
            </a:extLst>
          </p:cNvPr>
          <p:cNvSpPr txBox="1"/>
          <p:nvPr/>
        </p:nvSpPr>
        <p:spPr>
          <a:xfrm flipH="1">
            <a:off x="951826" y="1429104"/>
            <a:ext cx="9933898" cy="1900824"/>
          </a:xfrm>
          <a:prstGeom prst="rect">
            <a:avLst/>
          </a:prstGeom>
          <a:noFill/>
        </p:spPr>
        <p:txBody>
          <a:bodyPr wrap="square" lIns="75926" tIns="37964" rIns="75926" bIns="37964" rtlCol="0" anchor="ctr">
            <a:spAutoFit/>
          </a:bodyPr>
          <a:lstStyle>
            <a:defPPr>
              <a:defRPr lang="en-US"/>
            </a:defPPr>
          </a:lstStyle>
          <a:p>
            <a:pPr marL="334087" indent="-334087" algn="just">
              <a:lnSpc>
                <a:spcPct val="150000"/>
              </a:lnSpc>
              <a:buFont typeface="Wingdings" pitchFamily="2" charset="2"/>
              <a:buChar char="Ø"/>
            </a:pPr>
            <a:r>
              <a:rPr lang="en-US" sz="2728" b="1" dirty="0">
                <a:solidFill>
                  <a:schemeClr val="bg1"/>
                </a:solidFill>
                <a:ea typeface="Cambria Math" pitchFamily="18" charset="0"/>
              </a:rPr>
              <a:t>When some quantity of heat is given to the bodies of same mass but of different substance, it is observed that the rise in temperature is different for different substances. </a:t>
            </a:r>
          </a:p>
        </p:txBody>
      </p:sp>
      <p:sp>
        <p:nvSpPr>
          <p:cNvPr id="6" name="Rectangle 5">
            <a:extLst>
              <a:ext uri="{FF2B5EF4-FFF2-40B4-BE49-F238E27FC236}">
                <a16:creationId xmlns:a16="http://schemas.microsoft.com/office/drawing/2014/main" id="{8807C4ED-07DE-09AF-10AD-8E4BA7B4D2AA}"/>
              </a:ext>
            </a:extLst>
          </p:cNvPr>
          <p:cNvSpPr/>
          <p:nvPr/>
        </p:nvSpPr>
        <p:spPr>
          <a:xfrm>
            <a:off x="951826" y="3660479"/>
            <a:ext cx="10049856" cy="1284368"/>
          </a:xfrm>
          <a:prstGeom prst="rect">
            <a:avLst/>
          </a:prstGeom>
        </p:spPr>
        <p:txBody>
          <a:bodyPr wrap="square">
            <a:spAutoFit/>
          </a:bodyPr>
          <a:lstStyle>
            <a:defPPr>
              <a:defRPr lang="en-US"/>
            </a:defPPr>
          </a:lstStyle>
          <a:p>
            <a:pPr marL="334087" indent="-334087" algn="just">
              <a:lnSpc>
                <a:spcPct val="150000"/>
              </a:lnSpc>
              <a:buFont typeface="Wingdings" pitchFamily="2" charset="2"/>
              <a:buChar char="Ø"/>
            </a:pPr>
            <a:r>
              <a:rPr lang="en-US" sz="2728" b="1" dirty="0">
                <a:solidFill>
                  <a:schemeClr val="bg1"/>
                </a:solidFill>
                <a:ea typeface="Cambria Math" pitchFamily="18" charset="0"/>
              </a:rPr>
              <a:t>So, the heat capacity of a body depends on the nature of the substance and also mass of the body.</a:t>
            </a:r>
          </a:p>
        </p:txBody>
      </p:sp>
    </p:spTree>
    <p:extLst>
      <p:ext uri="{BB962C8B-B14F-4D97-AF65-F5344CB8AC3E}">
        <p14:creationId xmlns:p14="http://schemas.microsoft.com/office/powerpoint/2010/main" val="407948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E735D7E-07A5-8282-0B23-357C0682B588}"/>
              </a:ext>
            </a:extLst>
          </p:cNvPr>
          <p:cNvSpPr txBox="1"/>
          <p:nvPr/>
        </p:nvSpPr>
        <p:spPr>
          <a:xfrm flipH="1">
            <a:off x="1038087" y="1579629"/>
            <a:ext cx="9604653" cy="916337"/>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When a quantity of heat </a:t>
            </a:r>
            <a:r>
              <a:rPr lang="en-US" sz="2728" b="1" dirty="0">
                <a:solidFill>
                  <a:schemeClr val="bg1"/>
                </a:solidFill>
                <a:ea typeface="Cambria Math" pitchFamily="18" charset="0"/>
                <a:sym typeface="Symbol"/>
              </a:rPr>
              <a:t>Q is given to a body of mass ‘m’. Let the rise in temperature of the body be t .                  </a:t>
            </a:r>
            <a:endParaRPr lang="en-US" sz="2728" b="1" dirty="0">
              <a:solidFill>
                <a:schemeClr val="bg1"/>
              </a:solidFill>
              <a:ea typeface="Cambria Math" pitchFamily="18" charset="0"/>
            </a:endParaRPr>
          </a:p>
        </p:txBody>
      </p:sp>
      <p:sp>
        <p:nvSpPr>
          <p:cNvPr id="8" name="TextBox 7">
            <a:extLst>
              <a:ext uri="{FF2B5EF4-FFF2-40B4-BE49-F238E27FC236}">
                <a16:creationId xmlns:a16="http://schemas.microsoft.com/office/drawing/2014/main" id="{9CF8C1F9-988B-42AF-09B7-CA75355AB2B8}"/>
              </a:ext>
            </a:extLst>
          </p:cNvPr>
          <p:cNvSpPr txBox="1"/>
          <p:nvPr/>
        </p:nvSpPr>
        <p:spPr>
          <a:xfrm>
            <a:off x="1038087" y="762470"/>
            <a:ext cx="9441043" cy="496503"/>
          </a:xfrm>
          <a:prstGeom prst="rect">
            <a:avLst/>
          </a:prstGeom>
        </p:spPr>
        <p:style>
          <a:lnRef idx="1">
            <a:schemeClr val="accent1"/>
          </a:lnRef>
          <a:fillRef idx="2">
            <a:schemeClr val="accent1"/>
          </a:fillRef>
          <a:effectRef idx="1">
            <a:schemeClr val="accent1"/>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solidFill>
                  <a:schemeClr val="tx1"/>
                </a:solidFill>
                <a:latin typeface="+mn-lt"/>
              </a:rPr>
              <a:t>RELATION</a:t>
            </a:r>
            <a:r>
              <a:rPr lang="en-US" sz="2728" b="1" dirty="0">
                <a:solidFill>
                  <a:schemeClr val="tx1"/>
                </a:solidFill>
                <a:latin typeface="+mn-lt"/>
                <a:ea typeface="Cambria Math" pitchFamily="18" charset="0"/>
              </a:rPr>
              <a:t> BETWEEN HEAT CAPACITY (H)  AND SPECIFIC HEAT (S).</a:t>
            </a:r>
            <a:r>
              <a:rPr lang="en-US" sz="2728" b="1" dirty="0">
                <a:solidFill>
                  <a:schemeClr val="tx1"/>
                </a:solidFill>
                <a:latin typeface="+mn-lt"/>
              </a:rPr>
              <a:t> </a:t>
            </a:r>
            <a:endParaRPr lang="en-US" sz="2728" b="1" dirty="0">
              <a:solidFill>
                <a:schemeClr val="tx1"/>
              </a:solidFill>
              <a:latin typeface="+mn-lt"/>
              <a:ea typeface="Cambria Math" pitchFamily="18" charset="0"/>
            </a:endParaRPr>
          </a:p>
        </p:txBody>
      </p:sp>
      <p:sp>
        <p:nvSpPr>
          <p:cNvPr id="9" name="TextBox 8">
            <a:extLst>
              <a:ext uri="{FF2B5EF4-FFF2-40B4-BE49-F238E27FC236}">
                <a16:creationId xmlns:a16="http://schemas.microsoft.com/office/drawing/2014/main" id="{F804E7CD-9E1C-DF90-0787-5C235C00AFAE}"/>
              </a:ext>
            </a:extLst>
          </p:cNvPr>
          <p:cNvSpPr txBox="1"/>
          <p:nvPr/>
        </p:nvSpPr>
        <p:spPr>
          <a:xfrm flipH="1">
            <a:off x="1040921" y="2731291"/>
            <a:ext cx="4249806"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sym typeface="Symbol"/>
              </a:rPr>
              <a:t>Then H = Q/t   ………….(1)</a:t>
            </a:r>
            <a:endParaRPr lang="en-US" sz="2728" b="1" dirty="0">
              <a:solidFill>
                <a:schemeClr val="bg1"/>
              </a:solidFill>
              <a:ea typeface="Cambria Math" pitchFamily="18" charset="0"/>
            </a:endParaRPr>
          </a:p>
        </p:txBody>
      </p:sp>
      <p:sp>
        <p:nvSpPr>
          <p:cNvPr id="10" name="TextBox 9">
            <a:extLst>
              <a:ext uri="{FF2B5EF4-FFF2-40B4-BE49-F238E27FC236}">
                <a16:creationId xmlns:a16="http://schemas.microsoft.com/office/drawing/2014/main" id="{3062E548-E32C-59A0-0CE9-4A275062151B}"/>
              </a:ext>
            </a:extLst>
          </p:cNvPr>
          <p:cNvSpPr txBox="1"/>
          <p:nvPr/>
        </p:nvSpPr>
        <p:spPr>
          <a:xfrm flipH="1">
            <a:off x="1062458" y="3463118"/>
            <a:ext cx="6370255"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sym typeface="Symbol"/>
              </a:rPr>
              <a:t>But specific heat S = Q/</a:t>
            </a:r>
            <a:r>
              <a:rPr lang="en-US" sz="2728" b="1" dirty="0" err="1">
                <a:solidFill>
                  <a:schemeClr val="bg1"/>
                </a:solidFill>
                <a:ea typeface="Cambria Math" pitchFamily="18" charset="0"/>
                <a:sym typeface="Symbol"/>
              </a:rPr>
              <a:t>m.t</a:t>
            </a:r>
            <a:r>
              <a:rPr lang="en-US" sz="2728" b="1" dirty="0">
                <a:solidFill>
                  <a:schemeClr val="bg1"/>
                </a:solidFill>
                <a:ea typeface="Cambria Math" pitchFamily="18" charset="0"/>
                <a:sym typeface="Symbol"/>
              </a:rPr>
              <a:t>   ……………(2)</a:t>
            </a:r>
          </a:p>
        </p:txBody>
      </p:sp>
      <p:sp>
        <p:nvSpPr>
          <p:cNvPr id="11" name="TextBox 10">
            <a:extLst>
              <a:ext uri="{FF2B5EF4-FFF2-40B4-BE49-F238E27FC236}">
                <a16:creationId xmlns:a16="http://schemas.microsoft.com/office/drawing/2014/main" id="{0DD5F6C7-0558-5218-EF89-CE8CFED7D604}"/>
              </a:ext>
            </a:extLst>
          </p:cNvPr>
          <p:cNvSpPr txBox="1"/>
          <p:nvPr/>
        </p:nvSpPr>
        <p:spPr>
          <a:xfrm flipH="1">
            <a:off x="1081750" y="4108483"/>
            <a:ext cx="2004626"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sym typeface="Symbol"/>
              </a:rPr>
              <a:t>Q = m </a:t>
            </a:r>
            <a:r>
              <a:rPr lang="en-US" sz="2728" b="1" dirty="0" err="1">
                <a:solidFill>
                  <a:schemeClr val="bg1"/>
                </a:solidFill>
                <a:ea typeface="Cambria Math" pitchFamily="18" charset="0"/>
                <a:sym typeface="Symbol"/>
              </a:rPr>
              <a:t>St</a:t>
            </a:r>
            <a:endParaRPr lang="en-US" sz="2728" b="1" dirty="0">
              <a:solidFill>
                <a:schemeClr val="bg1"/>
              </a:solidFill>
              <a:ea typeface="Cambria Math" pitchFamily="18" charset="0"/>
            </a:endParaRPr>
          </a:p>
        </p:txBody>
      </p:sp>
      <p:sp>
        <p:nvSpPr>
          <p:cNvPr id="12" name="TextBox 11">
            <a:extLst>
              <a:ext uri="{FF2B5EF4-FFF2-40B4-BE49-F238E27FC236}">
                <a16:creationId xmlns:a16="http://schemas.microsoft.com/office/drawing/2014/main" id="{AC1B6CFF-7352-5827-5694-C5EDFFB03796}"/>
              </a:ext>
            </a:extLst>
          </p:cNvPr>
          <p:cNvSpPr txBox="1"/>
          <p:nvPr/>
        </p:nvSpPr>
        <p:spPr>
          <a:xfrm flipH="1">
            <a:off x="1038087" y="4788637"/>
            <a:ext cx="2646106"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sym typeface="Symbol"/>
              </a:rPr>
              <a:t>H = m </a:t>
            </a:r>
            <a:r>
              <a:rPr lang="en-US" sz="2728" b="1" dirty="0" err="1">
                <a:solidFill>
                  <a:schemeClr val="bg1"/>
                </a:solidFill>
                <a:ea typeface="Cambria Math" pitchFamily="18" charset="0"/>
                <a:sym typeface="Symbol"/>
              </a:rPr>
              <a:t>St</a:t>
            </a:r>
            <a:r>
              <a:rPr lang="en-US" sz="2728" b="1" dirty="0">
                <a:solidFill>
                  <a:schemeClr val="bg1"/>
                </a:solidFill>
                <a:ea typeface="Cambria Math" pitchFamily="18" charset="0"/>
                <a:sym typeface="Symbol"/>
              </a:rPr>
              <a:t>/t</a:t>
            </a:r>
            <a:endParaRPr lang="en-US" sz="2728" b="1" dirty="0">
              <a:solidFill>
                <a:schemeClr val="bg1"/>
              </a:solidFill>
              <a:ea typeface="Cambria Math" pitchFamily="18" charset="0"/>
            </a:endParaRPr>
          </a:p>
        </p:txBody>
      </p:sp>
      <p:sp>
        <p:nvSpPr>
          <p:cNvPr id="13" name="Cloud 12">
            <a:extLst>
              <a:ext uri="{FF2B5EF4-FFF2-40B4-BE49-F238E27FC236}">
                <a16:creationId xmlns:a16="http://schemas.microsoft.com/office/drawing/2014/main" id="{2F78FEE8-6901-1F34-9163-93797C7F1B82}"/>
              </a:ext>
            </a:extLst>
          </p:cNvPr>
          <p:cNvSpPr/>
          <p:nvPr/>
        </p:nvSpPr>
        <p:spPr>
          <a:xfrm>
            <a:off x="3529625" y="4116439"/>
            <a:ext cx="3421228" cy="1333370"/>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solidFill>
                  <a:schemeClr val="tx1"/>
                </a:solidFill>
                <a:latin typeface="+mn-lt"/>
                <a:ea typeface="Cambria Math" pitchFamily="18" charset="0"/>
                <a:sym typeface="Symbol"/>
              </a:rPr>
              <a:t>From (1) &amp; (2)</a:t>
            </a:r>
            <a:endParaRPr lang="en-US" sz="2728" b="1" dirty="0">
              <a:solidFill>
                <a:schemeClr val="tx1"/>
              </a:solidFill>
              <a:latin typeface="+mn-lt"/>
              <a:ea typeface="Cambria Math" pitchFamily="18" charset="0"/>
            </a:endParaRPr>
          </a:p>
        </p:txBody>
      </p:sp>
      <p:sp>
        <p:nvSpPr>
          <p:cNvPr id="14" name="Rectangle 13">
            <a:extLst>
              <a:ext uri="{FF2B5EF4-FFF2-40B4-BE49-F238E27FC236}">
                <a16:creationId xmlns:a16="http://schemas.microsoft.com/office/drawing/2014/main" id="{22004E0C-0C81-8136-5B71-5B42CFF58E02}"/>
              </a:ext>
            </a:extLst>
          </p:cNvPr>
          <p:cNvSpPr/>
          <p:nvPr/>
        </p:nvSpPr>
        <p:spPr>
          <a:xfrm>
            <a:off x="2084063" y="5576065"/>
            <a:ext cx="2163522" cy="509799"/>
          </a:xfrm>
          <a:prstGeom prst="rect">
            <a:avLst/>
          </a:prstGeom>
        </p:spPr>
        <p:style>
          <a:lnRef idx="1">
            <a:schemeClr val="accent4"/>
          </a:lnRef>
          <a:fillRef idx="2">
            <a:schemeClr val="accent4"/>
          </a:fillRef>
          <a:effectRef idx="1">
            <a:schemeClr val="accent4"/>
          </a:effectRef>
          <a:fontRef idx="minor">
            <a:schemeClr val="dk1"/>
          </a:fontRef>
        </p:style>
        <p:txBody>
          <a:bodyPr wrap="none">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solidFill>
                  <a:schemeClr val="tx1"/>
                </a:solidFill>
                <a:latin typeface="+mn-lt"/>
                <a:ea typeface="Cambria Math" pitchFamily="18" charset="0"/>
                <a:sym typeface="Symbol"/>
              </a:rPr>
              <a:t>  H = </a:t>
            </a:r>
            <a:r>
              <a:rPr lang="en-US" sz="2728" b="1" dirty="0" err="1">
                <a:solidFill>
                  <a:schemeClr val="tx1"/>
                </a:solidFill>
                <a:latin typeface="+mn-lt"/>
                <a:ea typeface="Cambria Math" pitchFamily="18" charset="0"/>
                <a:sym typeface="Symbol"/>
              </a:rPr>
              <a:t>mS.</a:t>
            </a:r>
            <a:r>
              <a:rPr lang="en-US" sz="2728" b="1" dirty="0">
                <a:solidFill>
                  <a:schemeClr val="tx1"/>
                </a:solidFill>
                <a:latin typeface="+mn-lt"/>
                <a:ea typeface="Cambria Math" pitchFamily="18" charset="0"/>
                <a:sym typeface="Symbol"/>
              </a:rPr>
              <a:t> </a:t>
            </a:r>
            <a:endParaRPr lang="en-US" sz="2728" b="1" dirty="0">
              <a:solidFill>
                <a:schemeClr val="tx1"/>
              </a:solidFill>
              <a:latin typeface="+mn-lt"/>
              <a:ea typeface="Cambria Math" pitchFamily="18" charset="0"/>
            </a:endParaRPr>
          </a:p>
        </p:txBody>
      </p:sp>
    </p:spTree>
    <p:extLst>
      <p:ext uri="{BB962C8B-B14F-4D97-AF65-F5344CB8AC3E}">
        <p14:creationId xmlns:p14="http://schemas.microsoft.com/office/powerpoint/2010/main" val="3134535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iterate type="lt">
                                    <p:tmPct val="0"/>
                                  </p:iterate>
                                  <p:childTnLst>
                                    <p:animEffect transition="out" filter="fade">
                                      <p:cBhvr>
                                        <p:cTn id="31" dur="500"/>
                                        <p:tgtEl>
                                          <p:spTgt spid="13"/>
                                        </p:tgtEl>
                                      </p:cBhvr>
                                    </p:animEffect>
                                    <p:set>
                                      <p:cBhvr>
                                        <p:cTn id="32" dur="1" fill="hold">
                                          <p:stCondLst>
                                            <p:cond delay="499"/>
                                          </p:stCondLst>
                                        </p:cTn>
                                        <p:tgtEl>
                                          <p:spTgt spid="1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iterate type="lt">
                                    <p:tmPct val="10000"/>
                                  </p:iterate>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iterate type="lt">
                                    <p:tmPct val="10000"/>
                                  </p:iterate>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3" grpId="1"/>
      <p:bldP spid="14"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49FA30-711B-CAEF-654F-3B413DFE65EE}"/>
              </a:ext>
            </a:extLst>
          </p:cNvPr>
          <p:cNvSpPr txBox="1"/>
          <p:nvPr/>
        </p:nvSpPr>
        <p:spPr>
          <a:xfrm>
            <a:off x="484080" y="830446"/>
            <a:ext cx="10336849" cy="3868475"/>
          </a:xfrm>
          <a:prstGeom prst="rect">
            <a:avLst/>
          </a:prstGeom>
          <a:noFill/>
        </p:spPr>
        <p:txBody>
          <a:bodyPr wrap="square" rtlCol="0">
            <a:spAutoFit/>
          </a:bodyPr>
          <a:lstStyle/>
          <a:p>
            <a:pPr lvl="0" algn="just" defTabSz="722313"/>
            <a:r>
              <a:rPr lang="en-US" sz="2728" b="1" dirty="0">
                <a:solidFill>
                  <a:schemeClr val="bg1"/>
                </a:solidFill>
              </a:rPr>
              <a:t>CW</a:t>
            </a:r>
            <a:r>
              <a:rPr lang="en-US" sz="2728" dirty="0">
                <a:solidFill>
                  <a:schemeClr val="bg1"/>
                </a:solidFill>
              </a:rPr>
              <a:t>. The amount of heat required to change the state of 1 kg of 	substance at constant temperature is called</a:t>
            </a:r>
          </a:p>
          <a:p>
            <a:r>
              <a:rPr lang="en-US" sz="2728" dirty="0">
                <a:solidFill>
                  <a:schemeClr val="bg1"/>
                </a:solidFill>
              </a:rPr>
              <a:t>	   1.   </a:t>
            </a:r>
            <a:r>
              <a:rPr lang="en-US" sz="2728" dirty="0" err="1">
                <a:solidFill>
                  <a:schemeClr val="bg1"/>
                </a:solidFill>
              </a:rPr>
              <a:t>Kilocal</a:t>
            </a:r>
            <a:r>
              <a:rPr lang="en-US" sz="2728" dirty="0">
                <a:solidFill>
                  <a:schemeClr val="bg1"/>
                </a:solidFill>
              </a:rPr>
              <a:t>						2. Calorie	</a:t>
            </a:r>
          </a:p>
          <a:p>
            <a:r>
              <a:rPr lang="en-US" sz="2728" dirty="0">
                <a:solidFill>
                  <a:schemeClr val="bg1"/>
                </a:solidFill>
              </a:rPr>
              <a:t>	   3.   Specific heat				4. Latent heat</a:t>
            </a:r>
          </a:p>
          <a:p>
            <a:endParaRPr lang="en-US" sz="2728" dirty="0">
              <a:solidFill>
                <a:schemeClr val="bg1"/>
              </a:solidFill>
            </a:endParaRPr>
          </a:p>
          <a:p>
            <a:pPr lvl="0"/>
            <a:r>
              <a:rPr lang="en-US" sz="2728" b="1" dirty="0">
                <a:solidFill>
                  <a:schemeClr val="bg1"/>
                </a:solidFill>
              </a:rPr>
              <a:t>CW</a:t>
            </a:r>
            <a:r>
              <a:rPr lang="en-US" sz="2728" dirty="0">
                <a:solidFill>
                  <a:schemeClr val="bg1"/>
                </a:solidFill>
              </a:rPr>
              <a:t>. Heat required to convert 1 g of ice at 0</a:t>
            </a:r>
            <a:r>
              <a:rPr lang="en-US" sz="2728" baseline="30000" dirty="0">
                <a:solidFill>
                  <a:schemeClr val="bg1"/>
                </a:solidFill>
              </a:rPr>
              <a:t>0</a:t>
            </a:r>
            <a:r>
              <a:rPr lang="en-US" sz="2728" dirty="0">
                <a:solidFill>
                  <a:schemeClr val="bg1"/>
                </a:solidFill>
              </a:rPr>
              <a:t>C into steam at 100</a:t>
            </a:r>
            <a:r>
              <a:rPr lang="en-US" sz="2728" baseline="30000" dirty="0">
                <a:solidFill>
                  <a:schemeClr val="bg1"/>
                </a:solidFill>
              </a:rPr>
              <a:t>o</a:t>
            </a:r>
            <a:r>
              <a:rPr lang="en-US" sz="2728" dirty="0">
                <a:solidFill>
                  <a:schemeClr val="bg1"/>
                </a:solidFill>
              </a:rPr>
              <a:t>C is</a:t>
            </a:r>
          </a:p>
          <a:p>
            <a:r>
              <a:rPr lang="en-US" sz="2728" dirty="0">
                <a:solidFill>
                  <a:schemeClr val="bg1"/>
                </a:solidFill>
              </a:rPr>
              <a:t>	  1. 100 cal						2. 0.01 cal/</a:t>
            </a:r>
            <a:r>
              <a:rPr lang="en-US" sz="2728" baseline="30000" dirty="0">
                <a:solidFill>
                  <a:schemeClr val="bg1"/>
                </a:solidFill>
              </a:rPr>
              <a:t>0</a:t>
            </a:r>
            <a:r>
              <a:rPr lang="en-US" sz="2728" dirty="0">
                <a:solidFill>
                  <a:schemeClr val="bg1"/>
                </a:solidFill>
              </a:rPr>
              <a:t>C </a:t>
            </a:r>
          </a:p>
          <a:p>
            <a:r>
              <a:rPr lang="en-US" sz="2728" dirty="0">
                <a:solidFill>
                  <a:schemeClr val="bg1"/>
                </a:solidFill>
              </a:rPr>
              <a:t>	  3. 720 cal						4. 1 </a:t>
            </a:r>
            <a:r>
              <a:rPr lang="en-US" sz="2728" dirty="0" err="1">
                <a:solidFill>
                  <a:schemeClr val="bg1"/>
                </a:solidFill>
              </a:rPr>
              <a:t>kilocal</a:t>
            </a:r>
            <a:endParaRPr lang="en-US" sz="2728" dirty="0">
              <a:solidFill>
                <a:schemeClr val="bg1"/>
              </a:solidFill>
            </a:endParaRPr>
          </a:p>
          <a:p>
            <a:endParaRPr lang="en-US" sz="2728" dirty="0">
              <a:solidFill>
                <a:schemeClr val="bg1"/>
              </a:solidFill>
            </a:endParaRPr>
          </a:p>
        </p:txBody>
      </p:sp>
    </p:spTree>
    <p:extLst>
      <p:ext uri="{BB962C8B-B14F-4D97-AF65-F5344CB8AC3E}">
        <p14:creationId xmlns:p14="http://schemas.microsoft.com/office/powerpoint/2010/main" val="271005790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07C5B80-AFA3-71DF-27DD-BCC886A43419}"/>
              </a:ext>
            </a:extLst>
          </p:cNvPr>
          <p:cNvSpPr txBox="1"/>
          <p:nvPr/>
        </p:nvSpPr>
        <p:spPr>
          <a:xfrm>
            <a:off x="742454" y="1115548"/>
            <a:ext cx="9824150" cy="3028806"/>
          </a:xfrm>
          <a:prstGeom prst="rect">
            <a:avLst/>
          </a:prstGeom>
          <a:noFill/>
        </p:spPr>
        <p:txBody>
          <a:bodyPr wrap="square" rtlCol="0">
            <a:spAutoFit/>
          </a:bodyPr>
          <a:lstStyle/>
          <a:p>
            <a:pPr lvl="0" algn="just" defTabSz="722313"/>
            <a:r>
              <a:rPr lang="en-US" sz="2728" b="1" dirty="0">
                <a:solidFill>
                  <a:schemeClr val="bg1"/>
                </a:solidFill>
              </a:rPr>
              <a:t>CW</a:t>
            </a:r>
            <a:r>
              <a:rPr lang="en-US" sz="2728" dirty="0">
                <a:solidFill>
                  <a:schemeClr val="bg1"/>
                </a:solidFill>
              </a:rPr>
              <a:t>.	The density of a material A is 1500 kg/m</a:t>
            </a:r>
            <a:r>
              <a:rPr lang="en-US" sz="2728" baseline="30000" dirty="0">
                <a:solidFill>
                  <a:schemeClr val="bg1"/>
                </a:solidFill>
              </a:rPr>
              <a:t>3</a:t>
            </a:r>
            <a:r>
              <a:rPr lang="en-US" sz="2728" dirty="0">
                <a:solidFill>
                  <a:schemeClr val="bg1"/>
                </a:solidFill>
              </a:rPr>
              <a:t> and that of another 	material B is 2000 kg/m</a:t>
            </a:r>
            <a:r>
              <a:rPr lang="en-US" sz="2728" baseline="30000" dirty="0">
                <a:solidFill>
                  <a:schemeClr val="bg1"/>
                </a:solidFill>
              </a:rPr>
              <a:t>3</a:t>
            </a:r>
            <a:r>
              <a:rPr lang="en-US" sz="2728" dirty="0">
                <a:solidFill>
                  <a:schemeClr val="bg1"/>
                </a:solidFill>
              </a:rPr>
              <a:t>. It is found that the heat capacity of 	8 	volumes of A is equal to heat capacity of 12 volumes of B. 	The ratio of specific heats of A and B will be</a:t>
            </a:r>
          </a:p>
          <a:p>
            <a:r>
              <a:rPr lang="en-US" sz="2728" dirty="0">
                <a:solidFill>
                  <a:schemeClr val="bg1"/>
                </a:solidFill>
              </a:rPr>
              <a:t>	    1.  1:2								2.  3:1</a:t>
            </a:r>
          </a:p>
          <a:p>
            <a:r>
              <a:rPr lang="en-US" sz="2728" dirty="0">
                <a:solidFill>
                  <a:schemeClr val="bg1"/>
                </a:solidFill>
              </a:rPr>
              <a:t>	    3.  3:2								4.  2:1</a:t>
            </a:r>
          </a:p>
          <a:p>
            <a:endParaRPr lang="en-US" sz="2728" dirty="0">
              <a:solidFill>
                <a:schemeClr val="bg1"/>
              </a:solidFill>
            </a:endParaRPr>
          </a:p>
        </p:txBody>
      </p:sp>
    </p:spTree>
    <p:extLst>
      <p:ext uri="{BB962C8B-B14F-4D97-AF65-F5344CB8AC3E}">
        <p14:creationId xmlns:p14="http://schemas.microsoft.com/office/powerpoint/2010/main" val="222613461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F7A5A2-E120-1698-B756-4D854FAD642E}"/>
              </a:ext>
            </a:extLst>
          </p:cNvPr>
          <p:cNvSpPr txBox="1"/>
          <p:nvPr/>
        </p:nvSpPr>
        <p:spPr>
          <a:xfrm>
            <a:off x="846398" y="633402"/>
            <a:ext cx="5362800" cy="496503"/>
          </a:xfrm>
          <a:prstGeom prst="rect">
            <a:avLst/>
          </a:prstGeom>
        </p:spPr>
        <p:style>
          <a:lnRef idx="1">
            <a:schemeClr val="accent4"/>
          </a:lnRef>
          <a:fillRef idx="2">
            <a:schemeClr val="accent4"/>
          </a:fillRef>
          <a:effectRef idx="1">
            <a:schemeClr val="accent4"/>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WATER EQUIVALENT OF A BODY</a:t>
            </a:r>
          </a:p>
        </p:txBody>
      </p:sp>
      <p:sp>
        <p:nvSpPr>
          <p:cNvPr id="5" name="TextBox 4">
            <a:extLst>
              <a:ext uri="{FF2B5EF4-FFF2-40B4-BE49-F238E27FC236}">
                <a16:creationId xmlns:a16="http://schemas.microsoft.com/office/drawing/2014/main" id="{74C244C7-7555-03AF-FE82-69AABBA01F1A}"/>
              </a:ext>
            </a:extLst>
          </p:cNvPr>
          <p:cNvSpPr txBox="1"/>
          <p:nvPr/>
        </p:nvSpPr>
        <p:spPr>
          <a:xfrm flipH="1">
            <a:off x="846398" y="1285090"/>
            <a:ext cx="9718046" cy="1336172"/>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The water equivalent of a body is defined as the mass of water which absorbs the same quantity of heat for same rise in temperature.  </a:t>
            </a:r>
          </a:p>
        </p:txBody>
      </p:sp>
      <p:sp>
        <p:nvSpPr>
          <p:cNvPr id="6" name="TextBox 5">
            <a:extLst>
              <a:ext uri="{FF2B5EF4-FFF2-40B4-BE49-F238E27FC236}">
                <a16:creationId xmlns:a16="http://schemas.microsoft.com/office/drawing/2014/main" id="{90CF352E-033A-7FF5-7DBC-037412192E2C}"/>
              </a:ext>
            </a:extLst>
          </p:cNvPr>
          <p:cNvSpPr txBox="1"/>
          <p:nvPr/>
        </p:nvSpPr>
        <p:spPr>
          <a:xfrm flipH="1">
            <a:off x="4847294" y="2519205"/>
            <a:ext cx="668209"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 OR</a:t>
            </a:r>
          </a:p>
        </p:txBody>
      </p:sp>
      <p:sp>
        <p:nvSpPr>
          <p:cNvPr id="7" name="TextBox 6">
            <a:extLst>
              <a:ext uri="{FF2B5EF4-FFF2-40B4-BE49-F238E27FC236}">
                <a16:creationId xmlns:a16="http://schemas.microsoft.com/office/drawing/2014/main" id="{A92786F8-5E56-B1A0-3FA1-DFB5C2FFAF46}"/>
              </a:ext>
            </a:extLst>
          </p:cNvPr>
          <p:cNvSpPr txBox="1"/>
          <p:nvPr/>
        </p:nvSpPr>
        <p:spPr>
          <a:xfrm flipH="1">
            <a:off x="846397" y="3137568"/>
            <a:ext cx="9861137" cy="916337"/>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The mass of water whose thermal capacity  is equal to that of a given body is called water equivalent of that body.</a:t>
            </a:r>
          </a:p>
        </p:txBody>
      </p:sp>
      <p:sp>
        <p:nvSpPr>
          <p:cNvPr id="8" name="TextBox 7">
            <a:extLst>
              <a:ext uri="{FF2B5EF4-FFF2-40B4-BE49-F238E27FC236}">
                <a16:creationId xmlns:a16="http://schemas.microsoft.com/office/drawing/2014/main" id="{0B32E969-45A1-D92C-8E49-02F9A31C16ED}"/>
              </a:ext>
            </a:extLst>
          </p:cNvPr>
          <p:cNvSpPr txBox="1"/>
          <p:nvPr/>
        </p:nvSpPr>
        <p:spPr>
          <a:xfrm flipH="1">
            <a:off x="846397" y="4321959"/>
            <a:ext cx="5702953"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Water equivalent of  a given  body, </a:t>
            </a:r>
          </a:p>
        </p:txBody>
      </p:sp>
      <p:grpSp>
        <p:nvGrpSpPr>
          <p:cNvPr id="9" name="Group 8">
            <a:extLst>
              <a:ext uri="{FF2B5EF4-FFF2-40B4-BE49-F238E27FC236}">
                <a16:creationId xmlns:a16="http://schemas.microsoft.com/office/drawing/2014/main" id="{2A87D950-65FD-15D5-A2DD-FE3A1AF13A07}"/>
              </a:ext>
            </a:extLst>
          </p:cNvPr>
          <p:cNvGrpSpPr/>
          <p:nvPr/>
        </p:nvGrpSpPr>
        <p:grpSpPr>
          <a:xfrm>
            <a:off x="1482399" y="5086517"/>
            <a:ext cx="4895429" cy="1039551"/>
            <a:chOff x="4686300" y="3802618"/>
            <a:chExt cx="5024308" cy="1066919"/>
          </a:xfrm>
        </p:grpSpPr>
        <p:sp>
          <p:nvSpPr>
            <p:cNvPr id="10" name="TextBox 9">
              <a:extLst>
                <a:ext uri="{FF2B5EF4-FFF2-40B4-BE49-F238E27FC236}">
                  <a16:creationId xmlns:a16="http://schemas.microsoft.com/office/drawing/2014/main" id="{7C6BC677-71F8-D99E-068F-1122A5D77D3F}"/>
                </a:ext>
              </a:extLst>
            </p:cNvPr>
            <p:cNvSpPr txBox="1"/>
            <p:nvPr/>
          </p:nvSpPr>
          <p:spPr>
            <a:xfrm>
              <a:off x="5410200" y="3802618"/>
              <a:ext cx="4300408" cy="523220"/>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Heat capacity of given body</a:t>
              </a:r>
            </a:p>
          </p:txBody>
        </p:sp>
        <p:cxnSp>
          <p:nvCxnSpPr>
            <p:cNvPr id="11" name="Straight Connector 10">
              <a:extLst>
                <a:ext uri="{FF2B5EF4-FFF2-40B4-BE49-F238E27FC236}">
                  <a16:creationId xmlns:a16="http://schemas.microsoft.com/office/drawing/2014/main" id="{80137086-197A-3F7F-E9B5-88B19155AE9F}"/>
                </a:ext>
              </a:extLst>
            </p:cNvPr>
            <p:cNvCxnSpPr/>
            <p:nvPr/>
          </p:nvCxnSpPr>
          <p:spPr>
            <a:xfrm>
              <a:off x="5465691" y="4171950"/>
              <a:ext cx="369385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430C58A-9E1F-D1AB-42D5-055BEE65ED60}"/>
                </a:ext>
              </a:extLst>
            </p:cNvPr>
            <p:cNvSpPr txBox="1"/>
            <p:nvPr/>
          </p:nvSpPr>
          <p:spPr>
            <a:xfrm>
              <a:off x="5731958" y="4346317"/>
              <a:ext cx="3412666" cy="523220"/>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Specific heat of water</a:t>
              </a:r>
            </a:p>
          </p:txBody>
        </p:sp>
        <p:sp>
          <p:nvSpPr>
            <p:cNvPr id="13" name="TextBox 12">
              <a:extLst>
                <a:ext uri="{FF2B5EF4-FFF2-40B4-BE49-F238E27FC236}">
                  <a16:creationId xmlns:a16="http://schemas.microsoft.com/office/drawing/2014/main" id="{18E179FD-D1E0-2943-786B-3CB95F6260C2}"/>
                </a:ext>
              </a:extLst>
            </p:cNvPr>
            <p:cNvSpPr txBox="1"/>
            <p:nvPr/>
          </p:nvSpPr>
          <p:spPr>
            <a:xfrm>
              <a:off x="4686300" y="3971925"/>
              <a:ext cx="771365" cy="523220"/>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W =</a:t>
              </a:r>
            </a:p>
          </p:txBody>
        </p:sp>
      </p:grpSp>
      <p:cxnSp>
        <p:nvCxnSpPr>
          <p:cNvPr id="14" name="Straight Connector 13">
            <a:extLst>
              <a:ext uri="{FF2B5EF4-FFF2-40B4-BE49-F238E27FC236}">
                <a16:creationId xmlns:a16="http://schemas.microsoft.com/office/drawing/2014/main" id="{AD4E37A4-0D6D-8675-75DA-5DEF674DE49E}"/>
              </a:ext>
            </a:extLst>
          </p:cNvPr>
          <p:cNvCxnSpPr>
            <a:cxnSpLocks/>
          </p:cNvCxnSpPr>
          <p:nvPr/>
        </p:nvCxnSpPr>
        <p:spPr>
          <a:xfrm>
            <a:off x="1605796" y="5840036"/>
            <a:ext cx="398042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996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5427CA-AEDB-0CAB-882D-80D6217D6F7B}"/>
              </a:ext>
            </a:extLst>
          </p:cNvPr>
          <p:cNvSpPr txBox="1"/>
          <p:nvPr/>
        </p:nvSpPr>
        <p:spPr>
          <a:xfrm>
            <a:off x="2395341" y="2549970"/>
            <a:ext cx="7088580" cy="116953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r>
              <a:rPr lang="en-US" sz="7015"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CALORIMETRY</a:t>
            </a:r>
          </a:p>
        </p:txBody>
      </p:sp>
    </p:spTree>
    <p:extLst>
      <p:ext uri="{BB962C8B-B14F-4D97-AF65-F5344CB8AC3E}">
        <p14:creationId xmlns:p14="http://schemas.microsoft.com/office/powerpoint/2010/main" val="214950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19DF28-E841-7957-3F42-07DC40211B31}"/>
              </a:ext>
            </a:extLst>
          </p:cNvPr>
          <p:cNvSpPr txBox="1"/>
          <p:nvPr/>
        </p:nvSpPr>
        <p:spPr>
          <a:xfrm>
            <a:off x="522428" y="704572"/>
            <a:ext cx="2775636" cy="496503"/>
          </a:xfrm>
          <a:prstGeom prst="rect">
            <a:avLst/>
          </a:prstGeom>
        </p:spPr>
        <p:style>
          <a:lnRef idx="1">
            <a:schemeClr val="accent4"/>
          </a:lnRef>
          <a:fillRef idx="2">
            <a:schemeClr val="accent4"/>
          </a:fillRef>
          <a:effectRef idx="1">
            <a:schemeClr val="accent4"/>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CALORIMETRY</a:t>
            </a:r>
          </a:p>
        </p:txBody>
      </p:sp>
      <p:sp>
        <p:nvSpPr>
          <p:cNvPr id="5" name="TextBox 4">
            <a:extLst>
              <a:ext uri="{FF2B5EF4-FFF2-40B4-BE49-F238E27FC236}">
                <a16:creationId xmlns:a16="http://schemas.microsoft.com/office/drawing/2014/main" id="{4A7067BB-315D-154D-8C1C-E87831ECCBF0}"/>
              </a:ext>
            </a:extLst>
          </p:cNvPr>
          <p:cNvSpPr txBox="1"/>
          <p:nvPr/>
        </p:nvSpPr>
        <p:spPr>
          <a:xfrm flipH="1">
            <a:off x="445472" y="1446384"/>
            <a:ext cx="10262062" cy="916337"/>
          </a:xfrm>
          <a:prstGeom prst="rect">
            <a:avLst/>
          </a:prstGeom>
          <a:noFill/>
        </p:spPr>
        <p:txBody>
          <a:bodyPr wrap="square" lIns="75926" tIns="37964" rIns="75926" bIns="37964" rtlCol="0" anchor="ctr">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rPr>
              <a:t>The branch of science which deals with the measurement of heat is called calorimetry.  </a:t>
            </a:r>
          </a:p>
        </p:txBody>
      </p:sp>
      <p:sp>
        <p:nvSpPr>
          <p:cNvPr id="6" name="TextBox 5">
            <a:extLst>
              <a:ext uri="{FF2B5EF4-FFF2-40B4-BE49-F238E27FC236}">
                <a16:creationId xmlns:a16="http://schemas.microsoft.com/office/drawing/2014/main" id="{116C8353-8352-316E-3B93-93185CCCA0FE}"/>
              </a:ext>
            </a:extLst>
          </p:cNvPr>
          <p:cNvSpPr txBox="1"/>
          <p:nvPr/>
        </p:nvSpPr>
        <p:spPr>
          <a:xfrm flipH="1">
            <a:off x="445472" y="2608030"/>
            <a:ext cx="10262061" cy="916337"/>
          </a:xfrm>
          <a:prstGeom prst="rect">
            <a:avLst/>
          </a:prstGeom>
          <a:noFill/>
        </p:spPr>
        <p:txBody>
          <a:bodyPr wrap="square" lIns="75926" tIns="37964" rIns="75926" bIns="37964" rtlCol="0" anchor="ctr">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rPr>
              <a:t>A perfect calorimeter completely prevents heat from flowing to its surroundings.</a:t>
            </a:r>
          </a:p>
        </p:txBody>
      </p:sp>
      <p:sp>
        <p:nvSpPr>
          <p:cNvPr id="7" name="Cloud 6">
            <a:extLst>
              <a:ext uri="{FF2B5EF4-FFF2-40B4-BE49-F238E27FC236}">
                <a16:creationId xmlns:a16="http://schemas.microsoft.com/office/drawing/2014/main" id="{9679DEDD-6CC2-B936-AE9E-C2FCCEAD02BD}"/>
              </a:ext>
            </a:extLst>
          </p:cNvPr>
          <p:cNvSpPr/>
          <p:nvPr/>
        </p:nvSpPr>
        <p:spPr>
          <a:xfrm>
            <a:off x="736515" y="3946525"/>
            <a:ext cx="4757645" cy="2329457"/>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At thermal equilibrium all the materials reach the same temperature. </a:t>
            </a:r>
            <a:endParaRPr lang="en-US" sz="2728" dirty="0">
              <a:solidFill>
                <a:schemeClr val="tx1"/>
              </a:solidFill>
              <a:latin typeface="+mn-lt"/>
            </a:endParaRPr>
          </a:p>
        </p:txBody>
      </p:sp>
      <p:sp>
        <p:nvSpPr>
          <p:cNvPr id="8" name="Cloud 7">
            <a:extLst>
              <a:ext uri="{FF2B5EF4-FFF2-40B4-BE49-F238E27FC236}">
                <a16:creationId xmlns:a16="http://schemas.microsoft.com/office/drawing/2014/main" id="{BBE71BD6-83F4-CD09-A43A-B829270D8F5B}"/>
              </a:ext>
            </a:extLst>
          </p:cNvPr>
          <p:cNvSpPr/>
          <p:nvPr/>
        </p:nvSpPr>
        <p:spPr>
          <a:xfrm>
            <a:off x="6230675" y="4081239"/>
            <a:ext cx="4015189" cy="2329457"/>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The apparatus used for this purpose is called calorimeter.</a:t>
            </a:r>
          </a:p>
        </p:txBody>
      </p:sp>
    </p:spTree>
    <p:extLst>
      <p:ext uri="{BB962C8B-B14F-4D97-AF65-F5344CB8AC3E}">
        <p14:creationId xmlns:p14="http://schemas.microsoft.com/office/powerpoint/2010/main" val="268419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par>
                                <p:cTn id="23" presetID="22" presetClass="entr" presetSubtype="8" fill="hold" nodeType="with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7"/>
                                        </p:tgtEl>
                                      </p:cBhvr>
                                    </p:animEffect>
                                    <p:set>
                                      <p:cBhvr>
                                        <p:cTn id="35"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7" grpId="1"/>
      <p:bldP spid="8" grpId="0"/>
      <p:bldP spid="8" grpId="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a:extLst>
              <a:ext uri="{FF2B5EF4-FFF2-40B4-BE49-F238E27FC236}">
                <a16:creationId xmlns:a16="http://schemas.microsoft.com/office/drawing/2014/main" id="{8167E933-1390-23D0-5EF8-3FCE5825C563}"/>
              </a:ext>
            </a:extLst>
          </p:cNvPr>
          <p:cNvSpPr/>
          <p:nvPr/>
        </p:nvSpPr>
        <p:spPr>
          <a:xfrm>
            <a:off x="668208" y="967057"/>
            <a:ext cx="4695279" cy="2712184"/>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Because no energy flows into or out of the container……...&gt;&gt;&gt;&gt;</a:t>
            </a:r>
            <a:endParaRPr lang="en-US" sz="2728" dirty="0">
              <a:solidFill>
                <a:schemeClr val="tx1"/>
              </a:solidFill>
              <a:latin typeface="+mn-lt"/>
            </a:endParaRPr>
          </a:p>
        </p:txBody>
      </p:sp>
      <p:sp>
        <p:nvSpPr>
          <p:cNvPr id="5" name="Cloud 4">
            <a:extLst>
              <a:ext uri="{FF2B5EF4-FFF2-40B4-BE49-F238E27FC236}">
                <a16:creationId xmlns:a16="http://schemas.microsoft.com/office/drawing/2014/main" id="{20986ABB-0E89-D91F-B33A-AAB618611C5C}"/>
              </a:ext>
            </a:extLst>
          </p:cNvPr>
          <p:cNvSpPr/>
          <p:nvPr/>
        </p:nvSpPr>
        <p:spPr>
          <a:xfrm>
            <a:off x="6082182" y="1047242"/>
            <a:ext cx="4695279" cy="2712184"/>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The Law of conservation of energy leads to the principle of calorimetry.</a:t>
            </a:r>
          </a:p>
        </p:txBody>
      </p:sp>
    </p:spTree>
    <p:extLst>
      <p:ext uri="{BB962C8B-B14F-4D97-AF65-F5344CB8AC3E}">
        <p14:creationId xmlns:p14="http://schemas.microsoft.com/office/powerpoint/2010/main" val="3073873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animBg="1"/>
      <p:bldP spid="4" grpId="1" animBg="1"/>
      <p:bldP spid="5" grpId="0"/>
      <p:bldP spid="5" grpId="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78F65C-35EE-FC60-7927-27D984AC9469}"/>
              </a:ext>
            </a:extLst>
          </p:cNvPr>
          <p:cNvSpPr txBox="1"/>
          <p:nvPr/>
        </p:nvSpPr>
        <p:spPr>
          <a:xfrm>
            <a:off x="1155256" y="562833"/>
            <a:ext cx="4306233" cy="496503"/>
          </a:xfrm>
          <a:prstGeom prst="rect">
            <a:avLst/>
          </a:prstGeom>
          <a:ln>
            <a:noFill/>
          </a:ln>
          <a:effectLst/>
          <a:scene3d>
            <a:camera prst="orthographicFront">
              <a:rot lat="0" lon="0" rev="0"/>
            </a:camera>
            <a:lightRig rig="glow" dir="t">
              <a:rot lat="0" lon="0" rev="14100000"/>
            </a:lightRig>
          </a:scene3d>
          <a:sp3d prstMaterial="softEdge">
            <a:bevelT w="127000" prst="artDeco"/>
          </a:sp3d>
        </p:spPr>
        <p:style>
          <a:lnRef idx="1">
            <a:schemeClr val="accent2"/>
          </a:lnRef>
          <a:fillRef idx="3">
            <a:schemeClr val="accent2"/>
          </a:fillRef>
          <a:effectRef idx="2">
            <a:schemeClr val="accent2"/>
          </a:effectRef>
          <a:fontRef idx="minor">
            <a:schemeClr val="lt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r>
              <a:rPr lang="en-US" sz="2728" b="1" dirty="0">
                <a:solidFill>
                  <a:schemeClr val="bg1"/>
                </a:solidFill>
                <a:latin typeface="+mn-lt"/>
                <a:ea typeface="Cambria Math" pitchFamily="18" charset="0"/>
              </a:rPr>
              <a:t>PRINCIPLE OF CALORIMETRY</a:t>
            </a:r>
          </a:p>
        </p:txBody>
      </p:sp>
      <p:sp>
        <p:nvSpPr>
          <p:cNvPr id="5" name="TextBox 4">
            <a:extLst>
              <a:ext uri="{FF2B5EF4-FFF2-40B4-BE49-F238E27FC236}">
                <a16:creationId xmlns:a16="http://schemas.microsoft.com/office/drawing/2014/main" id="{AE7D4FB2-462F-72FB-2DF3-D76E11B6B729}"/>
              </a:ext>
            </a:extLst>
          </p:cNvPr>
          <p:cNvSpPr txBox="1"/>
          <p:nvPr/>
        </p:nvSpPr>
        <p:spPr>
          <a:xfrm flipH="1">
            <a:off x="2023930" y="5953919"/>
            <a:ext cx="7424539"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heat lost by hot body=heat gained by cold body</a:t>
            </a:r>
          </a:p>
        </p:txBody>
      </p:sp>
      <p:sp>
        <p:nvSpPr>
          <p:cNvPr id="6" name="Cloud 5">
            <a:extLst>
              <a:ext uri="{FF2B5EF4-FFF2-40B4-BE49-F238E27FC236}">
                <a16:creationId xmlns:a16="http://schemas.microsoft.com/office/drawing/2014/main" id="{FB5B8892-821F-22F2-9E04-A9ED536B7C75}"/>
              </a:ext>
            </a:extLst>
          </p:cNvPr>
          <p:cNvSpPr/>
          <p:nvPr/>
        </p:nvSpPr>
        <p:spPr>
          <a:xfrm>
            <a:off x="421638" y="1469722"/>
            <a:ext cx="5039851" cy="2674282"/>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If two bodies at two different temperatures are brought into thermal contact, </a:t>
            </a:r>
            <a:endParaRPr lang="en-US" sz="2728" dirty="0">
              <a:solidFill>
                <a:schemeClr val="tx1"/>
              </a:solidFill>
              <a:latin typeface="+mn-lt"/>
            </a:endParaRPr>
          </a:p>
        </p:txBody>
      </p:sp>
      <p:sp>
        <p:nvSpPr>
          <p:cNvPr id="7" name="Cloud 6">
            <a:extLst>
              <a:ext uri="{FF2B5EF4-FFF2-40B4-BE49-F238E27FC236}">
                <a16:creationId xmlns:a16="http://schemas.microsoft.com/office/drawing/2014/main" id="{D3950C12-D796-1CF6-C2A8-7B46AB70E6D5}"/>
              </a:ext>
            </a:extLst>
          </p:cNvPr>
          <p:cNvSpPr/>
          <p:nvPr/>
        </p:nvSpPr>
        <p:spPr>
          <a:xfrm>
            <a:off x="3663676" y="2999938"/>
            <a:ext cx="4197835" cy="2760908"/>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Then heat is lost by the hot body and heat is gained by the cold body</a:t>
            </a:r>
            <a:endParaRPr lang="en-US" sz="2728" dirty="0">
              <a:solidFill>
                <a:schemeClr val="tx1"/>
              </a:solidFill>
              <a:latin typeface="+mn-lt"/>
            </a:endParaRPr>
          </a:p>
        </p:txBody>
      </p:sp>
      <p:sp>
        <p:nvSpPr>
          <p:cNvPr id="8" name="Cloud 7">
            <a:extLst>
              <a:ext uri="{FF2B5EF4-FFF2-40B4-BE49-F238E27FC236}">
                <a16:creationId xmlns:a16="http://schemas.microsoft.com/office/drawing/2014/main" id="{F771A2C1-00BD-B5A3-9CC2-CF4CB27AED9B}"/>
              </a:ext>
            </a:extLst>
          </p:cNvPr>
          <p:cNvSpPr/>
          <p:nvPr/>
        </p:nvSpPr>
        <p:spPr>
          <a:xfrm>
            <a:off x="6116669" y="1125354"/>
            <a:ext cx="5181658" cy="2397001"/>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until they attain thermal equilibrium if heat is not lost by any other process</a:t>
            </a:r>
          </a:p>
        </p:txBody>
      </p:sp>
    </p:spTree>
    <p:extLst>
      <p:ext uri="{BB962C8B-B14F-4D97-AF65-F5344CB8AC3E}">
        <p14:creationId xmlns:p14="http://schemas.microsoft.com/office/powerpoint/2010/main" val="108599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nodeType="clickEffect">
                                  <p:stCondLst>
                                    <p:cond delay="0"/>
                                  </p:stCondLst>
                                  <p:childTnLst>
                                    <p:animEffect transition="out" filter="dissolv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par>
                                <p:cTn id="18" presetID="22" presetClass="entr" presetSubtype="8"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xit" presetSubtype="0" fill="hold" nodeType="clickEffect">
                                  <p:stCondLst>
                                    <p:cond delay="0"/>
                                  </p:stCondLst>
                                  <p:childTnLst>
                                    <p:animEffect transition="out" filter="dissolve">
                                      <p:cBhvr>
                                        <p:cTn id="24" dur="500"/>
                                        <p:tgtEl>
                                          <p:spTgt spid="7"/>
                                        </p:tgtEl>
                                      </p:cBhvr>
                                    </p:animEffect>
                                    <p:set>
                                      <p:cBhvr>
                                        <p:cTn id="25" dur="1" fill="hold">
                                          <p:stCondLst>
                                            <p:cond delay="499"/>
                                          </p:stCondLst>
                                        </p:cTn>
                                        <p:tgtEl>
                                          <p:spTgt spid="7"/>
                                        </p:tgtEl>
                                        <p:attrNameLst>
                                          <p:attrName>style.visibility</p:attrName>
                                        </p:attrNameLst>
                                      </p:cBhvr>
                                      <p:to>
                                        <p:strVal val="hidden"/>
                                      </p:to>
                                    </p:set>
                                  </p:childTnLst>
                                </p:cTn>
                              </p:par>
                              <p:par>
                                <p:cTn id="26" presetID="22" presetClass="entr" presetSubtype="8"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iterate type="lt">
                                    <p:tmPct val="10000"/>
                                  </p:iterate>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6" grpId="1"/>
      <p:bldP spid="7" grpId="0"/>
      <p:bldP spid="7" grpId="1"/>
      <p:bldP spid="8"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ED5EEFB-3262-4F09-9FC1-D3DD8CF4B8AB}"/>
              </a:ext>
            </a:extLst>
          </p:cNvPr>
          <p:cNvSpPr txBox="1"/>
          <p:nvPr/>
        </p:nvSpPr>
        <p:spPr>
          <a:xfrm>
            <a:off x="723890" y="506175"/>
            <a:ext cx="2043233" cy="496464"/>
          </a:xfrm>
          <a:prstGeom prst="rect">
            <a:avLst/>
          </a:prstGeom>
        </p:spPr>
        <p:style>
          <a:lnRef idx="1">
            <a:schemeClr val="accent2"/>
          </a:lnRef>
          <a:fillRef idx="2">
            <a:schemeClr val="accent2"/>
          </a:fillRef>
          <a:effectRef idx="1">
            <a:schemeClr val="accent2"/>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latin typeface="+mn-lt"/>
                <a:ea typeface="Cambria Math" pitchFamily="18" charset="0"/>
              </a:rPr>
              <a:t>Explanation:</a:t>
            </a:r>
          </a:p>
        </p:txBody>
      </p:sp>
      <p:sp>
        <p:nvSpPr>
          <p:cNvPr id="5" name="TextBox 4">
            <a:extLst>
              <a:ext uri="{FF2B5EF4-FFF2-40B4-BE49-F238E27FC236}">
                <a16:creationId xmlns:a16="http://schemas.microsoft.com/office/drawing/2014/main" id="{06F7924C-8D59-8F76-B56D-0297CE5E4F44}"/>
              </a:ext>
            </a:extLst>
          </p:cNvPr>
          <p:cNvSpPr txBox="1"/>
          <p:nvPr/>
        </p:nvSpPr>
        <p:spPr>
          <a:xfrm flipH="1">
            <a:off x="723890" y="1232476"/>
            <a:ext cx="6795683"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Let t</a:t>
            </a:r>
            <a:r>
              <a:rPr lang="en-US" sz="2728" b="1" baseline="-25000" dirty="0">
                <a:solidFill>
                  <a:schemeClr val="bg1"/>
                </a:solidFill>
                <a:ea typeface="Cambria Math" pitchFamily="18" charset="0"/>
              </a:rPr>
              <a:t>3</a:t>
            </a:r>
            <a:r>
              <a:rPr lang="en-US" sz="2728" b="1" dirty="0">
                <a:solidFill>
                  <a:schemeClr val="bg1"/>
                </a:solidFill>
                <a:ea typeface="Cambria Math" pitchFamily="18" charset="0"/>
              </a:rPr>
              <a:t> be the common temperature attained </a:t>
            </a:r>
          </a:p>
        </p:txBody>
      </p:sp>
      <p:sp>
        <p:nvSpPr>
          <p:cNvPr id="6" name="TextBox 5">
            <a:extLst>
              <a:ext uri="{FF2B5EF4-FFF2-40B4-BE49-F238E27FC236}">
                <a16:creationId xmlns:a16="http://schemas.microsoft.com/office/drawing/2014/main" id="{B6048B71-3C2A-D028-A786-10DE00FED7F5}"/>
              </a:ext>
            </a:extLst>
          </p:cNvPr>
          <p:cNvSpPr txBox="1"/>
          <p:nvPr/>
        </p:nvSpPr>
        <p:spPr>
          <a:xfrm flipH="1">
            <a:off x="723890" y="1877831"/>
            <a:ext cx="5215741"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Heat lost by hot body=m</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s</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(t</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-t</a:t>
            </a:r>
            <a:r>
              <a:rPr lang="en-US" sz="2728" b="1" baseline="-25000" dirty="0">
                <a:solidFill>
                  <a:schemeClr val="bg1"/>
                </a:solidFill>
                <a:ea typeface="Cambria Math" pitchFamily="18" charset="0"/>
              </a:rPr>
              <a:t>3</a:t>
            </a:r>
            <a:r>
              <a:rPr lang="en-US" sz="2728" b="1" dirty="0">
                <a:solidFill>
                  <a:schemeClr val="bg1"/>
                </a:solidFill>
                <a:ea typeface="Cambria Math" pitchFamily="18" charset="0"/>
              </a:rPr>
              <a:t>)</a:t>
            </a:r>
          </a:p>
        </p:txBody>
      </p:sp>
      <p:sp>
        <p:nvSpPr>
          <p:cNvPr id="7" name="TextBox 6">
            <a:extLst>
              <a:ext uri="{FF2B5EF4-FFF2-40B4-BE49-F238E27FC236}">
                <a16:creationId xmlns:a16="http://schemas.microsoft.com/office/drawing/2014/main" id="{D2213AA4-5FA4-B693-DCB0-E2B90EF7A769}"/>
              </a:ext>
            </a:extLst>
          </p:cNvPr>
          <p:cNvSpPr txBox="1"/>
          <p:nvPr/>
        </p:nvSpPr>
        <p:spPr>
          <a:xfrm flipH="1">
            <a:off x="723891" y="2525313"/>
            <a:ext cx="5605777"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Heat gained by cold body=m</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s</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(t</a:t>
            </a:r>
            <a:r>
              <a:rPr lang="en-US" sz="2728" b="1" baseline="-25000" dirty="0">
                <a:solidFill>
                  <a:schemeClr val="bg1"/>
                </a:solidFill>
                <a:ea typeface="Cambria Math" pitchFamily="18" charset="0"/>
              </a:rPr>
              <a:t>3</a:t>
            </a:r>
            <a:r>
              <a:rPr lang="en-US" sz="2728" b="1" dirty="0">
                <a:solidFill>
                  <a:schemeClr val="bg1"/>
                </a:solidFill>
                <a:ea typeface="Cambria Math" pitchFamily="18" charset="0"/>
              </a:rPr>
              <a:t>-t</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a:t>
            </a:r>
          </a:p>
        </p:txBody>
      </p:sp>
      <p:sp>
        <p:nvSpPr>
          <p:cNvPr id="8" name="Cloud 7">
            <a:extLst>
              <a:ext uri="{FF2B5EF4-FFF2-40B4-BE49-F238E27FC236}">
                <a16:creationId xmlns:a16="http://schemas.microsoft.com/office/drawing/2014/main" id="{2D81E18C-692D-60F2-F9CE-A8917BB23F93}"/>
              </a:ext>
            </a:extLst>
          </p:cNvPr>
          <p:cNvSpPr/>
          <p:nvPr/>
        </p:nvSpPr>
        <p:spPr>
          <a:xfrm>
            <a:off x="1588851" y="3359070"/>
            <a:ext cx="7298694" cy="3154679"/>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Consider a hot body of mass m</a:t>
            </a:r>
            <a:r>
              <a:rPr lang="en-US" sz="2728" b="1" baseline="-25000" dirty="0">
                <a:solidFill>
                  <a:schemeClr val="tx1"/>
                </a:solidFill>
                <a:latin typeface="+mn-lt"/>
                <a:ea typeface="Cambria Math" pitchFamily="18" charset="0"/>
              </a:rPr>
              <a:t>1</a:t>
            </a:r>
            <a:endParaRPr lang="en-US" sz="2728" dirty="0">
              <a:solidFill>
                <a:schemeClr val="tx1"/>
              </a:solidFill>
              <a:latin typeface="+mn-lt"/>
            </a:endParaRPr>
          </a:p>
          <a:p>
            <a:pPr algn="ctr"/>
            <a:r>
              <a:rPr lang="en-US" sz="2728" b="1" dirty="0">
                <a:solidFill>
                  <a:schemeClr val="tx1"/>
                </a:solidFill>
                <a:latin typeface="+mn-lt"/>
                <a:ea typeface="Cambria Math" pitchFamily="18" charset="0"/>
              </a:rPr>
              <a:t>Specific heat S</a:t>
            </a:r>
            <a:r>
              <a:rPr lang="en-US" sz="2728" b="1" baseline="-25000" dirty="0">
                <a:solidFill>
                  <a:schemeClr val="tx1"/>
                </a:solidFill>
                <a:latin typeface="+mn-lt"/>
                <a:ea typeface="Cambria Math" pitchFamily="18" charset="0"/>
              </a:rPr>
              <a:t>1</a:t>
            </a:r>
            <a:r>
              <a:rPr lang="en-US" sz="2728" b="1" dirty="0">
                <a:solidFill>
                  <a:schemeClr val="tx1"/>
                </a:solidFill>
                <a:latin typeface="+mn-lt"/>
                <a:ea typeface="Cambria Math" pitchFamily="18" charset="0"/>
              </a:rPr>
              <a:t> at t</a:t>
            </a:r>
            <a:r>
              <a:rPr lang="en-US" sz="2728" b="1" baseline="-25000" dirty="0">
                <a:solidFill>
                  <a:schemeClr val="tx1"/>
                </a:solidFill>
                <a:latin typeface="+mn-lt"/>
                <a:ea typeface="Cambria Math" pitchFamily="18" charset="0"/>
              </a:rPr>
              <a:t>1</a:t>
            </a:r>
            <a:r>
              <a:rPr lang="en-US" sz="2728" b="1" baseline="30000" dirty="0">
                <a:solidFill>
                  <a:schemeClr val="tx1"/>
                </a:solidFill>
                <a:latin typeface="+mn-lt"/>
                <a:ea typeface="Cambria Math" pitchFamily="18" charset="0"/>
              </a:rPr>
              <a:t>0</a:t>
            </a:r>
            <a:r>
              <a:rPr lang="en-US" sz="2728" b="1" dirty="0">
                <a:solidFill>
                  <a:schemeClr val="tx1"/>
                </a:solidFill>
                <a:latin typeface="+mn-lt"/>
                <a:ea typeface="Cambria Math" pitchFamily="18" charset="0"/>
              </a:rPr>
              <a:t>C is kept in thermal constant with another cold body of mass m</a:t>
            </a:r>
            <a:r>
              <a:rPr lang="en-US" sz="2728" b="1" baseline="-25000" dirty="0">
                <a:solidFill>
                  <a:schemeClr val="tx1"/>
                </a:solidFill>
                <a:latin typeface="+mn-lt"/>
                <a:ea typeface="Cambria Math" pitchFamily="18" charset="0"/>
              </a:rPr>
              <a:t>2 </a:t>
            </a:r>
            <a:r>
              <a:rPr lang="en-US" sz="2728" b="1" dirty="0">
                <a:solidFill>
                  <a:schemeClr val="tx1"/>
                </a:solidFill>
                <a:latin typeface="+mn-lt"/>
                <a:ea typeface="Cambria Math" pitchFamily="18" charset="0"/>
              </a:rPr>
              <a:t>specific heat S</a:t>
            </a:r>
            <a:r>
              <a:rPr lang="en-US" sz="2728" b="1" baseline="-25000" dirty="0">
                <a:solidFill>
                  <a:schemeClr val="tx1"/>
                </a:solidFill>
                <a:latin typeface="+mn-lt"/>
                <a:ea typeface="Cambria Math" pitchFamily="18" charset="0"/>
              </a:rPr>
              <a:t>2</a:t>
            </a:r>
            <a:r>
              <a:rPr lang="en-US" sz="2728" b="1" dirty="0">
                <a:solidFill>
                  <a:schemeClr val="tx1"/>
                </a:solidFill>
                <a:latin typeface="+mn-lt"/>
                <a:ea typeface="Cambria Math" pitchFamily="18" charset="0"/>
              </a:rPr>
              <a:t> and at temperature t</a:t>
            </a:r>
            <a:r>
              <a:rPr lang="en-US" sz="2728" b="1" baseline="-25000" dirty="0">
                <a:solidFill>
                  <a:schemeClr val="tx1"/>
                </a:solidFill>
                <a:latin typeface="+mn-lt"/>
                <a:ea typeface="Cambria Math" pitchFamily="18" charset="0"/>
              </a:rPr>
              <a:t>2.</a:t>
            </a:r>
            <a:endParaRPr lang="en-US" sz="2728" b="1" dirty="0">
              <a:solidFill>
                <a:schemeClr val="tx1"/>
              </a:solidFill>
              <a:latin typeface="+mn-lt"/>
              <a:ea typeface="Cambria Math" panose="02040503050406030204" pitchFamily="18" charset="0"/>
            </a:endParaRPr>
          </a:p>
          <a:p>
            <a:pPr algn="ctr"/>
            <a:endParaRPr lang="en-US" sz="1949" dirty="0">
              <a:solidFill>
                <a:schemeClr val="tx1"/>
              </a:solidFill>
            </a:endParaRPr>
          </a:p>
        </p:txBody>
      </p:sp>
    </p:spTree>
    <p:extLst>
      <p:ext uri="{BB962C8B-B14F-4D97-AF65-F5344CB8AC3E}">
        <p14:creationId xmlns:p14="http://schemas.microsoft.com/office/powerpoint/2010/main" val="269777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path" presetSubtype="0" accel="50000" decel="50000" fill="hold" nodeType="clickEffect">
                                  <p:stCondLst>
                                    <p:cond delay="0"/>
                                  </p:stCondLst>
                                  <p:childTnLst>
                                    <p:animMotion origin="layout" path="M 4.58333E-6 4.07407E-6 L 0.33059 -0.37061 " pathEditMode="relative" rAng="0" ptsTypes="AA">
                                      <p:cBhvr>
                                        <p:cTn id="16" dur="2000" fill="hold"/>
                                        <p:tgtEl>
                                          <p:spTgt spid="8"/>
                                        </p:tgtEl>
                                        <p:attrNameLst>
                                          <p:attrName>ppt_x</p:attrName>
                                          <p:attrName>ppt_y</p:attrName>
                                        </p:attrNameLst>
                                      </p:cBhvr>
                                      <p:rCtr x="16523" y="-18542"/>
                                    </p:animMotion>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nodeType="clickEffect">
                                  <p:stCondLst>
                                    <p:cond delay="0"/>
                                  </p:stCondLst>
                                  <p:childTnLst>
                                    <p:animEffect transition="out" filter="dissolve">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par>
                                <p:cTn id="22" presetID="22" presetClass="entr" presetSubtype="8" fill="hold" nodeType="with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iterate type="lt">
                                    <p:tmPct val="10000"/>
                                  </p:iterate>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iterate type="lt">
                                    <p:tmPct val="10000"/>
                                  </p:iterate>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8" grpId="1"/>
      <p:bldP spid="8" grpId="2"/>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AB6EB2-7526-9E3E-39A4-B3F45ABDBD87}"/>
              </a:ext>
            </a:extLst>
          </p:cNvPr>
          <p:cNvSpPr txBox="1"/>
          <p:nvPr/>
        </p:nvSpPr>
        <p:spPr>
          <a:xfrm flipH="1">
            <a:off x="1262171" y="981327"/>
            <a:ext cx="4573516"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m</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s</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t</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 m</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s</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t</a:t>
            </a:r>
            <a:r>
              <a:rPr lang="en-US" sz="2728" b="1" baseline="-25000" dirty="0">
                <a:solidFill>
                  <a:schemeClr val="bg1"/>
                </a:solidFill>
                <a:ea typeface="Cambria Math" pitchFamily="18" charset="0"/>
              </a:rPr>
              <a:t>3</a:t>
            </a:r>
            <a:r>
              <a:rPr lang="en-US" sz="2728" b="1" dirty="0">
                <a:solidFill>
                  <a:schemeClr val="bg1"/>
                </a:solidFill>
                <a:ea typeface="Cambria Math" pitchFamily="18" charset="0"/>
              </a:rPr>
              <a:t> = m</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s</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t</a:t>
            </a:r>
            <a:r>
              <a:rPr lang="en-US" sz="2728" b="1" baseline="-25000" dirty="0">
                <a:solidFill>
                  <a:schemeClr val="bg1"/>
                </a:solidFill>
                <a:ea typeface="Cambria Math" pitchFamily="18" charset="0"/>
              </a:rPr>
              <a:t>3</a:t>
            </a:r>
            <a:r>
              <a:rPr lang="en-US" sz="2728" b="1" dirty="0">
                <a:solidFill>
                  <a:schemeClr val="bg1"/>
                </a:solidFill>
                <a:ea typeface="Cambria Math" pitchFamily="18" charset="0"/>
              </a:rPr>
              <a:t>- m</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s</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t</a:t>
            </a:r>
            <a:r>
              <a:rPr lang="en-US" sz="2728" b="1" baseline="-25000" dirty="0">
                <a:solidFill>
                  <a:schemeClr val="bg1"/>
                </a:solidFill>
                <a:ea typeface="Cambria Math" pitchFamily="18" charset="0"/>
              </a:rPr>
              <a:t>2                     </a:t>
            </a:r>
            <a:endParaRPr lang="en-US" sz="2728" b="1" dirty="0">
              <a:solidFill>
                <a:schemeClr val="bg1"/>
              </a:solidFill>
              <a:ea typeface="Cambria Math" pitchFamily="18" charset="0"/>
            </a:endParaRPr>
          </a:p>
        </p:txBody>
      </p:sp>
      <p:sp>
        <p:nvSpPr>
          <p:cNvPr id="5" name="TextBox 4">
            <a:extLst>
              <a:ext uri="{FF2B5EF4-FFF2-40B4-BE49-F238E27FC236}">
                <a16:creationId xmlns:a16="http://schemas.microsoft.com/office/drawing/2014/main" id="{B9CB5B02-B074-8AE1-5958-65EDD914FBAC}"/>
              </a:ext>
            </a:extLst>
          </p:cNvPr>
          <p:cNvSpPr txBox="1"/>
          <p:nvPr/>
        </p:nvSpPr>
        <p:spPr>
          <a:xfrm flipH="1">
            <a:off x="1262171" y="1731835"/>
            <a:ext cx="5048687"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t</a:t>
            </a:r>
            <a:r>
              <a:rPr lang="en-US" sz="2728" b="1" baseline="-25000" dirty="0">
                <a:solidFill>
                  <a:schemeClr val="bg1"/>
                </a:solidFill>
                <a:ea typeface="Cambria Math" pitchFamily="18" charset="0"/>
              </a:rPr>
              <a:t>3</a:t>
            </a:r>
            <a:r>
              <a:rPr lang="en-US" sz="2728" b="1" dirty="0">
                <a:solidFill>
                  <a:schemeClr val="bg1"/>
                </a:solidFill>
                <a:ea typeface="Cambria Math" pitchFamily="18" charset="0"/>
              </a:rPr>
              <a:t>(m</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s</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+m</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s</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 )= m</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s</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t</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 m</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s</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t</a:t>
            </a:r>
            <a:r>
              <a:rPr lang="en-US" sz="2728" b="1" baseline="-25000" dirty="0">
                <a:solidFill>
                  <a:schemeClr val="bg1"/>
                </a:solidFill>
                <a:ea typeface="Cambria Math" pitchFamily="18" charset="0"/>
              </a:rPr>
              <a:t>2                     </a:t>
            </a:r>
            <a:endParaRPr lang="en-US" sz="2728" b="1" dirty="0">
              <a:solidFill>
                <a:schemeClr val="bg1"/>
              </a:solidFill>
              <a:ea typeface="Cambria Math" pitchFamily="18" charset="0"/>
            </a:endParaRPr>
          </a:p>
        </p:txBody>
      </p:sp>
      <p:sp>
        <p:nvSpPr>
          <p:cNvPr id="6" name="TextBox 5">
            <a:extLst>
              <a:ext uri="{FF2B5EF4-FFF2-40B4-BE49-F238E27FC236}">
                <a16:creationId xmlns:a16="http://schemas.microsoft.com/office/drawing/2014/main" id="{01F602F1-1EF2-8BF2-F213-CF73BEA5F4DC}"/>
              </a:ext>
            </a:extLst>
          </p:cNvPr>
          <p:cNvSpPr txBox="1"/>
          <p:nvPr/>
        </p:nvSpPr>
        <p:spPr>
          <a:xfrm>
            <a:off x="1201952" y="2482342"/>
            <a:ext cx="3714098"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sym typeface="Symbol"/>
              </a:rPr>
              <a:t></a:t>
            </a:r>
            <a:r>
              <a:rPr lang="en-US" sz="2728" b="1" dirty="0">
                <a:solidFill>
                  <a:schemeClr val="bg1"/>
                </a:solidFill>
                <a:cs typeface="Times New Roman" pitchFamily="18" charset="0"/>
              </a:rPr>
              <a:t>Common temperature</a:t>
            </a:r>
            <a:endParaRPr lang="en-US" sz="2728" b="1" baseline="-25000" dirty="0">
              <a:solidFill>
                <a:schemeClr val="bg1"/>
              </a:solidFill>
              <a:cs typeface="Times New Roman" pitchFamily="18" charset="0"/>
            </a:endParaRPr>
          </a:p>
        </p:txBody>
      </p:sp>
      <p:grpSp>
        <p:nvGrpSpPr>
          <p:cNvPr id="7" name="Group 6">
            <a:extLst>
              <a:ext uri="{FF2B5EF4-FFF2-40B4-BE49-F238E27FC236}">
                <a16:creationId xmlns:a16="http://schemas.microsoft.com/office/drawing/2014/main" id="{D1CDF562-C4BC-17D9-8281-6DCED97589BA}"/>
              </a:ext>
            </a:extLst>
          </p:cNvPr>
          <p:cNvGrpSpPr/>
          <p:nvPr/>
        </p:nvGrpSpPr>
        <p:grpSpPr>
          <a:xfrm>
            <a:off x="1327506" y="3279364"/>
            <a:ext cx="3132154" cy="1098163"/>
            <a:chOff x="3231206" y="3039390"/>
            <a:chExt cx="3214612" cy="1127074"/>
          </a:xfrm>
        </p:grpSpPr>
        <p:sp>
          <p:nvSpPr>
            <p:cNvPr id="8" name="TextBox 7">
              <a:extLst>
                <a:ext uri="{FF2B5EF4-FFF2-40B4-BE49-F238E27FC236}">
                  <a16:creationId xmlns:a16="http://schemas.microsoft.com/office/drawing/2014/main" id="{7CD96119-4A0E-BDE6-51F5-A2EFF0185882}"/>
                </a:ext>
              </a:extLst>
            </p:cNvPr>
            <p:cNvSpPr txBox="1"/>
            <p:nvPr/>
          </p:nvSpPr>
          <p:spPr>
            <a:xfrm>
              <a:off x="3231206" y="3390840"/>
              <a:ext cx="845103" cy="523220"/>
            </a:xfrm>
            <a:prstGeom prst="rect">
              <a:avLst/>
            </a:prstGeom>
            <a:noFill/>
          </p:spPr>
          <p:txBody>
            <a:bodyPr wrap="none" rtlCol="0">
              <a:spAutoFit/>
            </a:bodyPr>
            <a:lstStyle>
              <a:defPPr>
                <a:defRPr lang="en-US"/>
              </a:defPPr>
            </a:lstStyle>
            <a:p>
              <a:r>
                <a:rPr lang="en-US" sz="2728" b="1" dirty="0">
                  <a:solidFill>
                    <a:schemeClr val="bg1"/>
                  </a:solidFill>
                  <a:latin typeface="Bookman Old Style" panose="02050604050505020204" pitchFamily="18" charset="0"/>
                  <a:cs typeface="Times New Roman" pitchFamily="18" charset="0"/>
                </a:rPr>
                <a:t>t</a:t>
              </a:r>
              <a:r>
                <a:rPr lang="en-US" sz="2728" b="1" baseline="-25000" dirty="0">
                  <a:solidFill>
                    <a:schemeClr val="bg1"/>
                  </a:solidFill>
                  <a:latin typeface="Bookman Old Style" panose="02050604050505020204" pitchFamily="18" charset="0"/>
                  <a:cs typeface="Times New Roman" pitchFamily="18" charset="0"/>
                </a:rPr>
                <a:t>3</a:t>
              </a:r>
              <a:r>
                <a:rPr lang="en-US" sz="2728" b="1" dirty="0">
                  <a:solidFill>
                    <a:schemeClr val="bg1"/>
                  </a:solidFill>
                  <a:latin typeface="Bookman Old Style" panose="02050604050505020204" pitchFamily="18" charset="0"/>
                  <a:cs typeface="Times New Roman" pitchFamily="18" charset="0"/>
                </a:rPr>
                <a:t> =</a:t>
              </a:r>
              <a:endParaRPr lang="en-US" sz="2728" b="1" baseline="-25000" dirty="0">
                <a:solidFill>
                  <a:schemeClr val="bg1"/>
                </a:solidFill>
                <a:latin typeface="Bookman Old Style" panose="02050604050505020204" pitchFamily="18" charset="0"/>
                <a:cs typeface="Times New Roman" pitchFamily="18" charset="0"/>
              </a:endParaRPr>
            </a:p>
          </p:txBody>
        </p:sp>
        <p:sp>
          <p:nvSpPr>
            <p:cNvPr id="9" name="TextBox 8">
              <a:extLst>
                <a:ext uri="{FF2B5EF4-FFF2-40B4-BE49-F238E27FC236}">
                  <a16:creationId xmlns:a16="http://schemas.microsoft.com/office/drawing/2014/main" id="{5E9AE3AC-7E0E-DB61-0AC7-A37B08E81175}"/>
                </a:ext>
              </a:extLst>
            </p:cNvPr>
            <p:cNvSpPr txBox="1"/>
            <p:nvPr/>
          </p:nvSpPr>
          <p:spPr>
            <a:xfrm>
              <a:off x="4149997" y="3039390"/>
              <a:ext cx="2295821" cy="523220"/>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m</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rPr>
                <a:t>s</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rPr>
                <a:t>t</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rPr>
                <a:t>+ m</a:t>
              </a:r>
              <a:r>
                <a:rPr lang="en-US" sz="2728" b="1" baseline="-25000" dirty="0">
                  <a:solidFill>
                    <a:schemeClr val="bg1"/>
                  </a:solidFill>
                  <a:cs typeface="Times New Roman" pitchFamily="18" charset="0"/>
                </a:rPr>
                <a:t>2</a:t>
              </a:r>
              <a:r>
                <a:rPr lang="en-US" sz="2728" b="1" dirty="0">
                  <a:solidFill>
                    <a:schemeClr val="bg1"/>
                  </a:solidFill>
                  <a:cs typeface="Times New Roman" pitchFamily="18" charset="0"/>
                </a:rPr>
                <a:t>s</a:t>
              </a:r>
              <a:r>
                <a:rPr lang="en-US" sz="2728" b="1" baseline="-25000" dirty="0">
                  <a:solidFill>
                    <a:schemeClr val="bg1"/>
                  </a:solidFill>
                  <a:cs typeface="Times New Roman" pitchFamily="18" charset="0"/>
                </a:rPr>
                <a:t>2</a:t>
              </a:r>
              <a:r>
                <a:rPr lang="en-US" sz="2728" b="1" dirty="0">
                  <a:solidFill>
                    <a:schemeClr val="bg1"/>
                  </a:solidFill>
                  <a:cs typeface="Times New Roman" pitchFamily="18" charset="0"/>
                </a:rPr>
                <a:t>t</a:t>
              </a:r>
              <a:r>
                <a:rPr lang="en-US" sz="2728" b="1" baseline="-25000" dirty="0">
                  <a:solidFill>
                    <a:schemeClr val="bg1"/>
                  </a:solidFill>
                  <a:cs typeface="Times New Roman" pitchFamily="18" charset="0"/>
                </a:rPr>
                <a:t>2</a:t>
              </a:r>
            </a:p>
          </p:txBody>
        </p:sp>
        <p:cxnSp>
          <p:nvCxnSpPr>
            <p:cNvPr id="10" name="Straight Connector 9">
              <a:extLst>
                <a:ext uri="{FF2B5EF4-FFF2-40B4-BE49-F238E27FC236}">
                  <a16:creationId xmlns:a16="http://schemas.microsoft.com/office/drawing/2014/main" id="{390B8895-8092-422F-07E4-98CF4B6A3FD7}"/>
                </a:ext>
              </a:extLst>
            </p:cNvPr>
            <p:cNvCxnSpPr/>
            <p:nvPr/>
          </p:nvCxnSpPr>
          <p:spPr>
            <a:xfrm>
              <a:off x="3840807" y="3600510"/>
              <a:ext cx="193955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2832BE0-348D-EBEF-928C-B75A66BEAE1E}"/>
                </a:ext>
              </a:extLst>
            </p:cNvPr>
            <p:cNvSpPr txBox="1"/>
            <p:nvPr/>
          </p:nvSpPr>
          <p:spPr>
            <a:xfrm>
              <a:off x="4223098" y="3643244"/>
              <a:ext cx="1802096" cy="523220"/>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m</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rPr>
                <a:t>s</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rPr>
                <a:t>+ m</a:t>
              </a:r>
              <a:r>
                <a:rPr lang="en-US" sz="2728" b="1" baseline="-25000" dirty="0">
                  <a:solidFill>
                    <a:schemeClr val="bg1"/>
                  </a:solidFill>
                  <a:cs typeface="Times New Roman" pitchFamily="18" charset="0"/>
                </a:rPr>
                <a:t>2</a:t>
              </a:r>
              <a:r>
                <a:rPr lang="en-US" sz="2728" b="1" dirty="0">
                  <a:solidFill>
                    <a:schemeClr val="bg1"/>
                  </a:solidFill>
                  <a:cs typeface="Times New Roman" pitchFamily="18" charset="0"/>
                </a:rPr>
                <a:t>s</a:t>
              </a:r>
              <a:r>
                <a:rPr lang="en-US" sz="2728" b="1" baseline="-25000" dirty="0">
                  <a:solidFill>
                    <a:schemeClr val="bg1"/>
                  </a:solidFill>
                  <a:cs typeface="Times New Roman" pitchFamily="18" charset="0"/>
                </a:rPr>
                <a:t>2</a:t>
              </a:r>
            </a:p>
          </p:txBody>
        </p:sp>
      </p:grpSp>
      <p:cxnSp>
        <p:nvCxnSpPr>
          <p:cNvPr id="12" name="Straight Connector 11">
            <a:extLst>
              <a:ext uri="{FF2B5EF4-FFF2-40B4-BE49-F238E27FC236}">
                <a16:creationId xmlns:a16="http://schemas.microsoft.com/office/drawing/2014/main" id="{FAFC4984-E88F-A64A-3C4D-115EFB4B1902}"/>
              </a:ext>
            </a:extLst>
          </p:cNvPr>
          <p:cNvCxnSpPr>
            <a:cxnSpLocks/>
          </p:cNvCxnSpPr>
          <p:nvPr/>
        </p:nvCxnSpPr>
        <p:spPr>
          <a:xfrm>
            <a:off x="2222730" y="3878147"/>
            <a:ext cx="206276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287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TAT\thermo\7054-004-8062DB49.gif">
            <a:extLst>
              <a:ext uri="{FF2B5EF4-FFF2-40B4-BE49-F238E27FC236}">
                <a16:creationId xmlns:a16="http://schemas.microsoft.com/office/drawing/2014/main" id="{12D919F4-A53E-823F-EE3B-970A10C526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4664"/>
          <a:stretch>
            <a:fillRect/>
          </a:stretch>
        </p:blipFill>
        <p:spPr bwMode="auto">
          <a:xfrm>
            <a:off x="442300" y="548171"/>
            <a:ext cx="7484039" cy="592358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TAT\thermo\colorchangearrowdown.gif">
            <a:extLst>
              <a:ext uri="{FF2B5EF4-FFF2-40B4-BE49-F238E27FC236}">
                <a16:creationId xmlns:a16="http://schemas.microsoft.com/office/drawing/2014/main" id="{1FA49E7B-AD2F-CEA2-06E8-3AC81E248FA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tretch>
            <a:fillRect/>
          </a:stretch>
        </p:blipFill>
        <p:spPr bwMode="auto">
          <a:xfrm rot="16200000">
            <a:off x="7928789" y="1176092"/>
            <a:ext cx="593963" cy="136735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B5D2C6F-2EEE-398D-0A52-F21D3B70881A}"/>
              </a:ext>
            </a:extLst>
          </p:cNvPr>
          <p:cNvSpPr txBox="1"/>
          <p:nvPr/>
        </p:nvSpPr>
        <p:spPr>
          <a:xfrm>
            <a:off x="8609581" y="1562786"/>
            <a:ext cx="2450098" cy="509799"/>
          </a:xfrm>
          <a:prstGeom prst="rect">
            <a:avLst/>
          </a:prstGeom>
          <a:noFill/>
        </p:spPr>
        <p:txBody>
          <a:bodyPr wrap="square" rtlCol="0">
            <a:spAutoFit/>
          </a:bodyPr>
          <a:lstStyle>
            <a:defPPr>
              <a:defRPr lang="en-US"/>
            </a:defPPr>
          </a:lstStyle>
          <a:p>
            <a:r>
              <a:rPr lang="en-US" sz="2728" b="1" dirty="0">
                <a:solidFill>
                  <a:srgbClr val="FFFF00"/>
                </a:solidFill>
              </a:rPr>
              <a:t>CALORIMETER</a:t>
            </a:r>
          </a:p>
        </p:txBody>
      </p:sp>
    </p:spTree>
    <p:extLst>
      <p:ext uri="{BB962C8B-B14F-4D97-AF65-F5344CB8AC3E}">
        <p14:creationId xmlns:p14="http://schemas.microsoft.com/office/powerpoint/2010/main" val="374060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34CC94-8323-9114-09EA-F35C691B3BE5}"/>
              </a:ext>
            </a:extLst>
          </p:cNvPr>
          <p:cNvSpPr txBox="1"/>
          <p:nvPr/>
        </p:nvSpPr>
        <p:spPr>
          <a:xfrm>
            <a:off x="1219109" y="1085850"/>
            <a:ext cx="9515289" cy="3028806"/>
          </a:xfrm>
          <a:prstGeom prst="rect">
            <a:avLst/>
          </a:prstGeom>
          <a:noFill/>
        </p:spPr>
        <p:txBody>
          <a:bodyPr wrap="square" rtlCol="0">
            <a:spAutoFit/>
          </a:bodyPr>
          <a:lstStyle/>
          <a:p>
            <a:pPr lvl="0" algn="just" defTabSz="539750">
              <a:tabLst>
                <a:tab pos="625475" algn="l"/>
              </a:tabLst>
            </a:pPr>
            <a:r>
              <a:rPr lang="en-US" sz="2728" b="1" dirty="0">
                <a:solidFill>
                  <a:schemeClr val="bg1"/>
                </a:solidFill>
              </a:rPr>
              <a:t>CW</a:t>
            </a:r>
            <a:r>
              <a:rPr lang="en-US" sz="2728" dirty="0">
                <a:solidFill>
                  <a:schemeClr val="bg1"/>
                </a:solidFill>
              </a:rPr>
              <a:t>. One kg of ice 0</a:t>
            </a:r>
            <a:r>
              <a:rPr lang="en-US" sz="2728" baseline="30000" dirty="0">
                <a:solidFill>
                  <a:schemeClr val="bg1"/>
                </a:solidFill>
              </a:rPr>
              <a:t>0</a:t>
            </a:r>
            <a:r>
              <a:rPr lang="en-US" sz="2728" dirty="0">
                <a:solidFill>
                  <a:schemeClr val="bg1"/>
                </a:solidFill>
              </a:rPr>
              <a:t>C is mixed with 1 kg of water 10</a:t>
            </a:r>
            <a:r>
              <a:rPr lang="en-US" sz="2728" baseline="30000" dirty="0">
                <a:solidFill>
                  <a:schemeClr val="bg1"/>
                </a:solidFill>
              </a:rPr>
              <a:t>o</a:t>
            </a:r>
            <a:r>
              <a:rPr lang="en-US" sz="2728" dirty="0">
                <a:solidFill>
                  <a:schemeClr val="bg1"/>
                </a:solidFill>
              </a:rPr>
              <a:t>C. The 	resulting temperature will be</a:t>
            </a:r>
          </a:p>
          <a:p>
            <a:pPr defTabSz="625475"/>
            <a:r>
              <a:rPr lang="en-US" sz="2728" dirty="0">
                <a:solidFill>
                  <a:schemeClr val="bg1"/>
                </a:solidFill>
              </a:rPr>
              <a:t>	1. 	between 0</a:t>
            </a:r>
            <a:r>
              <a:rPr lang="en-US" sz="2728" baseline="30000" dirty="0">
                <a:solidFill>
                  <a:schemeClr val="bg1"/>
                </a:solidFill>
              </a:rPr>
              <a:t>o</a:t>
            </a:r>
            <a:r>
              <a:rPr lang="en-US" sz="2728" dirty="0">
                <a:solidFill>
                  <a:schemeClr val="bg1"/>
                </a:solidFill>
              </a:rPr>
              <a:t>C and 10</a:t>
            </a:r>
            <a:r>
              <a:rPr lang="en-US" sz="2728" baseline="30000" dirty="0">
                <a:solidFill>
                  <a:schemeClr val="bg1"/>
                </a:solidFill>
              </a:rPr>
              <a:t>o</a:t>
            </a:r>
            <a:r>
              <a:rPr lang="en-US" sz="2728" dirty="0">
                <a:solidFill>
                  <a:schemeClr val="bg1"/>
                </a:solidFill>
              </a:rPr>
              <a:t>C</a:t>
            </a:r>
          </a:p>
          <a:p>
            <a:pPr defTabSz="625475"/>
            <a:r>
              <a:rPr lang="en-US" sz="2728" dirty="0">
                <a:solidFill>
                  <a:schemeClr val="bg1"/>
                </a:solidFill>
              </a:rPr>
              <a:t>	2. 	0</a:t>
            </a:r>
            <a:r>
              <a:rPr lang="en-US" sz="2728" baseline="30000" dirty="0">
                <a:solidFill>
                  <a:schemeClr val="bg1"/>
                </a:solidFill>
              </a:rPr>
              <a:t>O</a:t>
            </a:r>
            <a:r>
              <a:rPr lang="en-US" sz="2728" dirty="0">
                <a:solidFill>
                  <a:schemeClr val="bg1"/>
                </a:solidFill>
              </a:rPr>
              <a:t>C</a:t>
            </a:r>
          </a:p>
          <a:p>
            <a:pPr defTabSz="625475"/>
            <a:r>
              <a:rPr lang="en-US" sz="2728" dirty="0">
                <a:solidFill>
                  <a:schemeClr val="bg1"/>
                </a:solidFill>
              </a:rPr>
              <a:t>	3. 	less than 0</a:t>
            </a:r>
            <a:r>
              <a:rPr lang="en-US" sz="2728" baseline="30000" dirty="0">
                <a:solidFill>
                  <a:schemeClr val="bg1"/>
                </a:solidFill>
              </a:rPr>
              <a:t>o</a:t>
            </a:r>
            <a:r>
              <a:rPr lang="en-US" sz="2728" dirty="0">
                <a:solidFill>
                  <a:schemeClr val="bg1"/>
                </a:solidFill>
              </a:rPr>
              <a:t>C</a:t>
            </a:r>
          </a:p>
          <a:p>
            <a:pPr defTabSz="625475"/>
            <a:r>
              <a:rPr lang="en-US" sz="2728" dirty="0">
                <a:solidFill>
                  <a:schemeClr val="bg1"/>
                </a:solidFill>
              </a:rPr>
              <a:t>	4. 	greater than 0</a:t>
            </a:r>
            <a:r>
              <a:rPr lang="en-US" sz="2728" baseline="30000" dirty="0">
                <a:solidFill>
                  <a:schemeClr val="bg1"/>
                </a:solidFill>
              </a:rPr>
              <a:t>o</a:t>
            </a:r>
            <a:r>
              <a:rPr lang="en-US" sz="2728" dirty="0">
                <a:solidFill>
                  <a:schemeClr val="bg1"/>
                </a:solidFill>
              </a:rPr>
              <a:t>C</a:t>
            </a:r>
          </a:p>
          <a:p>
            <a:endParaRPr lang="en-US" sz="2728" dirty="0">
              <a:solidFill>
                <a:schemeClr val="bg1"/>
              </a:solidFill>
            </a:endParaRPr>
          </a:p>
        </p:txBody>
      </p:sp>
    </p:spTree>
    <p:extLst>
      <p:ext uri="{BB962C8B-B14F-4D97-AF65-F5344CB8AC3E}">
        <p14:creationId xmlns:p14="http://schemas.microsoft.com/office/powerpoint/2010/main" val="429324488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FDD3DE-EE26-3BFB-4CED-9D71F95A02F4}"/>
              </a:ext>
            </a:extLst>
          </p:cNvPr>
          <p:cNvSpPr txBox="1"/>
          <p:nvPr/>
        </p:nvSpPr>
        <p:spPr>
          <a:xfrm>
            <a:off x="1160459" y="814869"/>
            <a:ext cx="9558344" cy="3868475"/>
          </a:xfrm>
          <a:prstGeom prst="rect">
            <a:avLst/>
          </a:prstGeom>
          <a:noFill/>
        </p:spPr>
        <p:txBody>
          <a:bodyPr wrap="square">
            <a:spAutoFit/>
          </a:bodyPr>
          <a:lstStyle/>
          <a:p>
            <a:pPr lvl="0" algn="just" defTabSz="625475"/>
            <a:r>
              <a:rPr lang="en-US" sz="2728" b="1" dirty="0">
                <a:solidFill>
                  <a:schemeClr val="bg1"/>
                </a:solidFill>
              </a:rPr>
              <a:t>CW</a:t>
            </a:r>
            <a:r>
              <a:rPr lang="en-US" sz="2728" dirty="0">
                <a:solidFill>
                  <a:schemeClr val="bg1"/>
                </a:solidFill>
              </a:rPr>
              <a:t>.	A small quantity, mass m, of water at a temperature </a:t>
            </a:r>
            <a:r>
              <a:rPr lang="en-US" sz="2728" dirty="0">
                <a:solidFill>
                  <a:schemeClr val="bg1"/>
                </a:solidFill>
                <a:sym typeface="Symbol" panose="05050102010706020507" pitchFamily="18" charset="2"/>
              </a:rPr>
              <a:t> </a:t>
            </a:r>
            <a:r>
              <a:rPr lang="en-IN" sz="2728" dirty="0">
                <a:solidFill>
                  <a:schemeClr val="bg1"/>
                </a:solidFill>
              </a:rPr>
              <a:t>(in </a:t>
            </a:r>
            <a:r>
              <a:rPr lang="en-IN" sz="2728" baseline="30000" dirty="0" err="1">
                <a:solidFill>
                  <a:schemeClr val="bg1"/>
                </a:solidFill>
              </a:rPr>
              <a:t>o</a:t>
            </a:r>
            <a:r>
              <a:rPr lang="en-IN" sz="2728" dirty="0" err="1">
                <a:solidFill>
                  <a:schemeClr val="bg1"/>
                </a:solidFill>
              </a:rPr>
              <a:t>C</a:t>
            </a:r>
            <a:r>
              <a:rPr lang="en-IN" sz="2728" dirty="0">
                <a:solidFill>
                  <a:schemeClr val="bg1"/>
                </a:solidFill>
              </a:rPr>
              <a:t>) 	is poured on to a large mass M of ice which is at its melting 	point. If c’ is the specific heat capacity of water and L the 	latent heat of fusion of ice, then the mass of ice melted is 	given by </a:t>
            </a:r>
          </a:p>
          <a:p>
            <a:pPr lvl="0"/>
            <a:endParaRPr lang="en-US" sz="2728" dirty="0">
              <a:solidFill>
                <a:schemeClr val="bg1"/>
              </a:solidFill>
            </a:endParaRPr>
          </a:p>
          <a:p>
            <a:r>
              <a:rPr lang="en-US" sz="2728" dirty="0">
                <a:solidFill>
                  <a:schemeClr val="bg1"/>
                </a:solidFill>
              </a:rPr>
              <a:t>	  1. </a:t>
            </a:r>
            <a:r>
              <a:rPr lang="en-IN" sz="2728" dirty="0">
                <a:solidFill>
                  <a:schemeClr val="bg1"/>
                </a:solidFill>
              </a:rPr>
              <a:t>								2. 	</a:t>
            </a:r>
            <a:endParaRPr lang="en-US" sz="2728" dirty="0">
              <a:solidFill>
                <a:schemeClr val="bg1"/>
              </a:solidFill>
            </a:endParaRPr>
          </a:p>
          <a:p>
            <a:r>
              <a:rPr lang="en-IN" sz="2728" dirty="0">
                <a:solidFill>
                  <a:schemeClr val="bg1"/>
                </a:solidFill>
              </a:rPr>
              <a:t>		</a:t>
            </a:r>
          </a:p>
          <a:p>
            <a:r>
              <a:rPr lang="en-IN" sz="2728" dirty="0">
                <a:solidFill>
                  <a:schemeClr val="bg1"/>
                </a:solidFill>
              </a:rPr>
              <a:t>	  3. 								4. </a:t>
            </a:r>
            <a:endParaRPr lang="en-US" sz="2728" dirty="0">
              <a:solidFill>
                <a:schemeClr val="bg1"/>
              </a:solidFill>
            </a:endParaRPr>
          </a:p>
        </p:txBody>
      </p:sp>
      <p:graphicFrame>
        <p:nvGraphicFramePr>
          <p:cNvPr id="6" name="Object 5">
            <a:extLst>
              <a:ext uri="{FF2B5EF4-FFF2-40B4-BE49-F238E27FC236}">
                <a16:creationId xmlns:a16="http://schemas.microsoft.com/office/drawing/2014/main" id="{1ACD2D31-DA42-7F3B-F2F0-3F8D84ADD2C0}"/>
              </a:ext>
            </a:extLst>
          </p:cNvPr>
          <p:cNvGraphicFramePr>
            <a:graphicFrameLocks noChangeAspect="1"/>
          </p:cNvGraphicFramePr>
          <p:nvPr>
            <p:extLst>
              <p:ext uri="{D42A27DB-BD31-4B8C-83A1-F6EECF244321}">
                <p14:modId xmlns:p14="http://schemas.microsoft.com/office/powerpoint/2010/main" val="3727722775"/>
              </p:ext>
            </p:extLst>
          </p:nvPr>
        </p:nvGraphicFramePr>
        <p:xfrm>
          <a:off x="2447861" y="3054050"/>
          <a:ext cx="791512" cy="982061"/>
        </p:xfrm>
        <a:graphic>
          <a:graphicData uri="http://schemas.openxmlformats.org/presentationml/2006/ole">
            <mc:AlternateContent xmlns:mc="http://schemas.openxmlformats.org/markup-compatibility/2006">
              <mc:Choice xmlns:v="urn:schemas-microsoft-com:vml" Requires="v">
                <p:oleObj name="Equation" r:id="rId2" imgW="256795" imgH="318688" progId="Equation.DSMT4">
                  <p:embed/>
                </p:oleObj>
              </mc:Choice>
              <mc:Fallback>
                <p:oleObj name="Equation" r:id="rId2" imgW="256795" imgH="318688" progId="Equation.DSMT4">
                  <p:embed/>
                  <p:pic>
                    <p:nvPicPr>
                      <p:cNvPr id="0" name=""/>
                      <p:cNvPicPr/>
                      <p:nvPr/>
                    </p:nvPicPr>
                    <p:blipFill>
                      <a:blip r:embed="rId3"/>
                      <a:stretch>
                        <a:fillRect/>
                      </a:stretch>
                    </p:blipFill>
                    <p:spPr>
                      <a:xfrm>
                        <a:off x="2447861" y="3054050"/>
                        <a:ext cx="791512" cy="982061"/>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474A610E-B36C-078C-9990-7C91B06704D5}"/>
              </a:ext>
            </a:extLst>
          </p:cNvPr>
          <p:cNvGraphicFramePr>
            <a:graphicFrameLocks noChangeAspect="1"/>
          </p:cNvGraphicFramePr>
          <p:nvPr>
            <p:extLst>
              <p:ext uri="{D42A27DB-BD31-4B8C-83A1-F6EECF244321}">
                <p14:modId xmlns:p14="http://schemas.microsoft.com/office/powerpoint/2010/main" val="276152806"/>
              </p:ext>
            </p:extLst>
          </p:nvPr>
        </p:nvGraphicFramePr>
        <p:xfrm>
          <a:off x="6485917" y="3018931"/>
          <a:ext cx="791513" cy="982061"/>
        </p:xfrm>
        <a:graphic>
          <a:graphicData uri="http://schemas.openxmlformats.org/presentationml/2006/ole">
            <mc:AlternateContent xmlns:mc="http://schemas.openxmlformats.org/markup-compatibility/2006">
              <mc:Choice xmlns:v="urn:schemas-microsoft-com:vml" Requires="v">
                <p:oleObj name="Equation" r:id="rId4" imgW="256795" imgH="318688" progId="Equation.DSMT4">
                  <p:embed/>
                </p:oleObj>
              </mc:Choice>
              <mc:Fallback>
                <p:oleObj name="Equation" r:id="rId4" imgW="256795" imgH="318688" progId="Equation.DSMT4">
                  <p:embed/>
                  <p:pic>
                    <p:nvPicPr>
                      <p:cNvPr id="0" name=""/>
                      <p:cNvPicPr/>
                      <p:nvPr/>
                    </p:nvPicPr>
                    <p:blipFill>
                      <a:blip r:embed="rId5"/>
                      <a:stretch>
                        <a:fillRect/>
                      </a:stretch>
                    </p:blipFill>
                    <p:spPr>
                      <a:xfrm>
                        <a:off x="6485917" y="3018931"/>
                        <a:ext cx="791513" cy="982061"/>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88BEBA4F-C7C2-3377-66E9-E14BFE8F483A}"/>
              </a:ext>
            </a:extLst>
          </p:cNvPr>
          <p:cNvGraphicFramePr>
            <a:graphicFrameLocks noChangeAspect="1"/>
          </p:cNvGraphicFramePr>
          <p:nvPr>
            <p:extLst>
              <p:ext uri="{D42A27DB-BD31-4B8C-83A1-F6EECF244321}">
                <p14:modId xmlns:p14="http://schemas.microsoft.com/office/powerpoint/2010/main" val="3657671771"/>
              </p:ext>
            </p:extLst>
          </p:nvPr>
        </p:nvGraphicFramePr>
        <p:xfrm>
          <a:off x="2464059" y="4033388"/>
          <a:ext cx="791513" cy="982061"/>
        </p:xfrm>
        <a:graphic>
          <a:graphicData uri="http://schemas.openxmlformats.org/presentationml/2006/ole">
            <mc:AlternateContent xmlns:mc="http://schemas.openxmlformats.org/markup-compatibility/2006">
              <mc:Choice xmlns:v="urn:schemas-microsoft-com:vml" Requires="v">
                <p:oleObj name="Equation" r:id="rId6" imgW="256795" imgH="318688" progId="Equation.DSMT4">
                  <p:embed/>
                </p:oleObj>
              </mc:Choice>
              <mc:Fallback>
                <p:oleObj name="Equation" r:id="rId6" imgW="256795" imgH="318688" progId="Equation.DSMT4">
                  <p:embed/>
                  <p:pic>
                    <p:nvPicPr>
                      <p:cNvPr id="0" name=""/>
                      <p:cNvPicPr/>
                      <p:nvPr/>
                    </p:nvPicPr>
                    <p:blipFill>
                      <a:blip r:embed="rId7"/>
                      <a:stretch>
                        <a:fillRect/>
                      </a:stretch>
                    </p:blipFill>
                    <p:spPr>
                      <a:xfrm>
                        <a:off x="2464059" y="4033388"/>
                        <a:ext cx="791513" cy="982061"/>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1D177D8A-3388-D761-706B-DA3D9809711D}"/>
              </a:ext>
            </a:extLst>
          </p:cNvPr>
          <p:cNvGraphicFramePr>
            <a:graphicFrameLocks noChangeAspect="1"/>
          </p:cNvGraphicFramePr>
          <p:nvPr>
            <p:extLst>
              <p:ext uri="{D42A27DB-BD31-4B8C-83A1-F6EECF244321}">
                <p14:modId xmlns:p14="http://schemas.microsoft.com/office/powerpoint/2010/main" val="4274523519"/>
              </p:ext>
            </p:extLst>
          </p:nvPr>
        </p:nvGraphicFramePr>
        <p:xfrm>
          <a:off x="6537538" y="3948923"/>
          <a:ext cx="866901" cy="1075597"/>
        </p:xfrm>
        <a:graphic>
          <a:graphicData uri="http://schemas.openxmlformats.org/presentationml/2006/ole">
            <mc:AlternateContent xmlns:mc="http://schemas.openxmlformats.org/markup-compatibility/2006">
              <mc:Choice xmlns:v="urn:schemas-microsoft-com:vml" Requires="v">
                <p:oleObj name="Equation" r:id="rId8" imgW="256795" imgH="318688" progId="Equation.DSMT4">
                  <p:embed/>
                </p:oleObj>
              </mc:Choice>
              <mc:Fallback>
                <p:oleObj name="Equation" r:id="rId8" imgW="256795" imgH="318688" progId="Equation.DSMT4">
                  <p:embed/>
                  <p:pic>
                    <p:nvPicPr>
                      <p:cNvPr id="0" name=""/>
                      <p:cNvPicPr/>
                      <p:nvPr/>
                    </p:nvPicPr>
                    <p:blipFill>
                      <a:blip r:embed="rId9"/>
                      <a:stretch>
                        <a:fillRect/>
                      </a:stretch>
                    </p:blipFill>
                    <p:spPr>
                      <a:xfrm>
                        <a:off x="6537538" y="3948923"/>
                        <a:ext cx="866901" cy="1075597"/>
                      </a:xfrm>
                      <a:prstGeom prst="rect">
                        <a:avLst/>
                      </a:prstGeom>
                    </p:spPr>
                  </p:pic>
                </p:oleObj>
              </mc:Fallback>
            </mc:AlternateContent>
          </a:graphicData>
        </a:graphic>
      </p:graphicFrame>
    </p:spTree>
    <p:extLst>
      <p:ext uri="{BB962C8B-B14F-4D97-AF65-F5344CB8AC3E}">
        <p14:creationId xmlns:p14="http://schemas.microsoft.com/office/powerpoint/2010/main" val="143917844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E97A606-BAED-BCED-D07B-52E239A70177}"/>
              </a:ext>
            </a:extLst>
          </p:cNvPr>
          <p:cNvSpPr txBox="1"/>
          <p:nvPr/>
        </p:nvSpPr>
        <p:spPr>
          <a:xfrm>
            <a:off x="1067776" y="702362"/>
            <a:ext cx="9769351" cy="2608971"/>
          </a:xfrm>
          <a:prstGeom prst="rect">
            <a:avLst/>
          </a:prstGeom>
          <a:noFill/>
        </p:spPr>
        <p:txBody>
          <a:bodyPr wrap="square">
            <a:spAutoFit/>
          </a:bodyPr>
          <a:lstStyle/>
          <a:p>
            <a:pPr lvl="0" algn="just" defTabSz="808038"/>
            <a:r>
              <a:rPr lang="en-US" sz="2728" b="1" dirty="0">
                <a:solidFill>
                  <a:schemeClr val="bg1"/>
                </a:solidFill>
              </a:rPr>
              <a:t>CW</a:t>
            </a:r>
            <a:r>
              <a:rPr lang="en-US" sz="2728" dirty="0">
                <a:solidFill>
                  <a:schemeClr val="bg1"/>
                </a:solidFill>
              </a:rPr>
              <a:t>.	A block of ice with mass m falls into a lake. After impact, a 	mass of ice m/5 melts. Both the block of ice and the lake have 	a temperature of 0</a:t>
            </a:r>
            <a:r>
              <a:rPr lang="en-US" sz="2728" baseline="30000" dirty="0">
                <a:solidFill>
                  <a:schemeClr val="bg1"/>
                </a:solidFill>
              </a:rPr>
              <a:t>o</a:t>
            </a:r>
            <a:r>
              <a:rPr lang="en-US" sz="2728" dirty="0">
                <a:solidFill>
                  <a:schemeClr val="bg1"/>
                </a:solidFill>
              </a:rPr>
              <a:t>C. If  L represents the heat of fusion, the 	minimum distance the ice fell before striking the surface is</a:t>
            </a:r>
          </a:p>
          <a:p>
            <a:endParaRPr lang="en-US" sz="2728" dirty="0">
              <a:solidFill>
                <a:schemeClr val="bg1"/>
              </a:solidFill>
            </a:endParaRPr>
          </a:p>
          <a:p>
            <a:r>
              <a:rPr lang="en-US" sz="2728" dirty="0">
                <a:solidFill>
                  <a:schemeClr val="bg1"/>
                </a:solidFill>
              </a:rPr>
              <a:t>	    1. </a:t>
            </a:r>
            <a:r>
              <a:rPr lang="en-IN" sz="2728" dirty="0">
                <a:solidFill>
                  <a:schemeClr val="bg1"/>
                </a:solidFill>
              </a:rPr>
              <a:t>		            2. 					3.    			  4. </a:t>
            </a:r>
            <a:endParaRPr lang="en-US" sz="2728" dirty="0">
              <a:solidFill>
                <a:schemeClr val="bg1"/>
              </a:solidFill>
            </a:endParaRPr>
          </a:p>
        </p:txBody>
      </p:sp>
      <p:graphicFrame>
        <p:nvGraphicFramePr>
          <p:cNvPr id="4" name="Object 3">
            <a:extLst>
              <a:ext uri="{FF2B5EF4-FFF2-40B4-BE49-F238E27FC236}">
                <a16:creationId xmlns:a16="http://schemas.microsoft.com/office/drawing/2014/main" id="{978A37B0-5F9C-E9E5-DC40-61469925A2B8}"/>
              </a:ext>
            </a:extLst>
          </p:cNvPr>
          <p:cNvGraphicFramePr>
            <a:graphicFrameLocks noChangeAspect="1"/>
          </p:cNvGraphicFramePr>
          <p:nvPr>
            <p:extLst>
              <p:ext uri="{D42A27DB-BD31-4B8C-83A1-F6EECF244321}">
                <p14:modId xmlns:p14="http://schemas.microsoft.com/office/powerpoint/2010/main" val="3136038677"/>
              </p:ext>
            </p:extLst>
          </p:nvPr>
        </p:nvGraphicFramePr>
        <p:xfrm>
          <a:off x="2421884" y="2545643"/>
          <a:ext cx="527939" cy="946649"/>
        </p:xfrm>
        <a:graphic>
          <a:graphicData uri="http://schemas.openxmlformats.org/presentationml/2006/ole">
            <mc:AlternateContent xmlns:mc="http://schemas.openxmlformats.org/markup-compatibility/2006">
              <mc:Choice xmlns:v="urn:schemas-microsoft-com:vml" Requires="v">
                <p:oleObj name="Equation" r:id="rId2" imgW="183574" imgH="330852" progId="Equation.DSMT4">
                  <p:embed/>
                </p:oleObj>
              </mc:Choice>
              <mc:Fallback>
                <p:oleObj name="Equation" r:id="rId2" imgW="183574" imgH="330852" progId="Equation.DSMT4">
                  <p:embed/>
                  <p:pic>
                    <p:nvPicPr>
                      <p:cNvPr id="0" name=""/>
                      <p:cNvPicPr/>
                      <p:nvPr/>
                    </p:nvPicPr>
                    <p:blipFill>
                      <a:blip r:embed="rId3"/>
                      <a:stretch>
                        <a:fillRect/>
                      </a:stretch>
                    </p:blipFill>
                    <p:spPr>
                      <a:xfrm>
                        <a:off x="2421884" y="2545643"/>
                        <a:ext cx="527939" cy="946649"/>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930E8772-C798-3E8F-5D60-FD856A78B63E}"/>
              </a:ext>
            </a:extLst>
          </p:cNvPr>
          <p:cNvGraphicFramePr>
            <a:graphicFrameLocks noChangeAspect="1"/>
          </p:cNvGraphicFramePr>
          <p:nvPr>
            <p:extLst>
              <p:ext uri="{D42A27DB-BD31-4B8C-83A1-F6EECF244321}">
                <p14:modId xmlns:p14="http://schemas.microsoft.com/office/powerpoint/2010/main" val="4228893501"/>
              </p:ext>
            </p:extLst>
          </p:nvPr>
        </p:nvGraphicFramePr>
        <p:xfrm>
          <a:off x="4411683" y="2545643"/>
          <a:ext cx="527939" cy="1016772"/>
        </p:xfrm>
        <a:graphic>
          <a:graphicData uri="http://schemas.openxmlformats.org/presentationml/2006/ole">
            <mc:AlternateContent xmlns:mc="http://schemas.openxmlformats.org/markup-compatibility/2006">
              <mc:Choice xmlns:v="urn:schemas-microsoft-com:vml" Requires="v">
                <p:oleObj name="Equation" r:id="rId4" imgW="171081" imgH="330852" progId="Equation.DSMT4">
                  <p:embed/>
                </p:oleObj>
              </mc:Choice>
              <mc:Fallback>
                <p:oleObj name="Equation" r:id="rId4" imgW="171081" imgH="330852" progId="Equation.DSMT4">
                  <p:embed/>
                  <p:pic>
                    <p:nvPicPr>
                      <p:cNvPr id="0" name=""/>
                      <p:cNvPicPr/>
                      <p:nvPr/>
                    </p:nvPicPr>
                    <p:blipFill>
                      <a:blip r:embed="rId5"/>
                      <a:stretch>
                        <a:fillRect/>
                      </a:stretch>
                    </p:blipFill>
                    <p:spPr>
                      <a:xfrm>
                        <a:off x="4411683" y="2545643"/>
                        <a:ext cx="527939" cy="1016772"/>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88ACE8B2-01F9-C65E-A5D6-ACD9B2A028F0}"/>
              </a:ext>
            </a:extLst>
          </p:cNvPr>
          <p:cNvGraphicFramePr>
            <a:graphicFrameLocks noChangeAspect="1"/>
          </p:cNvGraphicFramePr>
          <p:nvPr>
            <p:extLst>
              <p:ext uri="{D42A27DB-BD31-4B8C-83A1-F6EECF244321}">
                <p14:modId xmlns:p14="http://schemas.microsoft.com/office/powerpoint/2010/main" val="1529377471"/>
              </p:ext>
            </p:extLst>
          </p:nvPr>
        </p:nvGraphicFramePr>
        <p:xfrm>
          <a:off x="6557119" y="2500620"/>
          <a:ext cx="699049" cy="1072582"/>
        </p:xfrm>
        <a:graphic>
          <a:graphicData uri="http://schemas.openxmlformats.org/presentationml/2006/ole">
            <mc:AlternateContent xmlns:mc="http://schemas.openxmlformats.org/markup-compatibility/2006">
              <mc:Choice xmlns:v="urn:schemas-microsoft-com:vml" Requires="v">
                <p:oleObj name="Equation" r:id="rId6" imgW="207866" imgH="318688" progId="Equation.DSMT4">
                  <p:embed/>
                </p:oleObj>
              </mc:Choice>
              <mc:Fallback>
                <p:oleObj name="Equation" r:id="rId6" imgW="207866" imgH="318688" progId="Equation.DSMT4">
                  <p:embed/>
                  <p:pic>
                    <p:nvPicPr>
                      <p:cNvPr id="0" name=""/>
                      <p:cNvPicPr/>
                      <p:nvPr/>
                    </p:nvPicPr>
                    <p:blipFill>
                      <a:blip r:embed="rId7"/>
                      <a:stretch>
                        <a:fillRect/>
                      </a:stretch>
                    </p:blipFill>
                    <p:spPr>
                      <a:xfrm>
                        <a:off x="6557119" y="2500620"/>
                        <a:ext cx="699049" cy="1072582"/>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B01EDAF9-55ED-40B1-2DC8-19CBB9D9C147}"/>
              </a:ext>
            </a:extLst>
          </p:cNvPr>
          <p:cNvGraphicFramePr>
            <a:graphicFrameLocks noChangeAspect="1"/>
          </p:cNvGraphicFramePr>
          <p:nvPr>
            <p:extLst>
              <p:ext uri="{D42A27DB-BD31-4B8C-83A1-F6EECF244321}">
                <p14:modId xmlns:p14="http://schemas.microsoft.com/office/powerpoint/2010/main" val="1204916124"/>
              </p:ext>
            </p:extLst>
          </p:nvPr>
        </p:nvGraphicFramePr>
        <p:xfrm>
          <a:off x="8546918" y="2536558"/>
          <a:ext cx="699050" cy="1109938"/>
        </p:xfrm>
        <a:graphic>
          <a:graphicData uri="http://schemas.openxmlformats.org/presentationml/2006/ole">
            <mc:AlternateContent xmlns:mc="http://schemas.openxmlformats.org/markup-compatibility/2006">
              <mc:Choice xmlns:v="urn:schemas-microsoft-com:vml" Requires="v">
                <p:oleObj name="Equation" r:id="rId8" imgW="207866" imgH="330852" progId="Equation.DSMT4">
                  <p:embed/>
                </p:oleObj>
              </mc:Choice>
              <mc:Fallback>
                <p:oleObj name="Equation" r:id="rId8" imgW="207866" imgH="330852" progId="Equation.DSMT4">
                  <p:embed/>
                  <p:pic>
                    <p:nvPicPr>
                      <p:cNvPr id="0" name=""/>
                      <p:cNvPicPr/>
                      <p:nvPr/>
                    </p:nvPicPr>
                    <p:blipFill>
                      <a:blip r:embed="rId9"/>
                      <a:stretch>
                        <a:fillRect/>
                      </a:stretch>
                    </p:blipFill>
                    <p:spPr>
                      <a:xfrm>
                        <a:off x="8546918" y="2536558"/>
                        <a:ext cx="699050" cy="1109938"/>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5DD046B5-367D-D3E2-C3FD-52E437C2AC5B}"/>
              </a:ext>
            </a:extLst>
          </p:cNvPr>
          <p:cNvSpPr txBox="1"/>
          <p:nvPr/>
        </p:nvSpPr>
        <p:spPr>
          <a:xfrm>
            <a:off x="1092078" y="3800699"/>
            <a:ext cx="9769351" cy="2611099"/>
          </a:xfrm>
          <a:prstGeom prst="rect">
            <a:avLst/>
          </a:prstGeom>
          <a:noFill/>
        </p:spPr>
        <p:txBody>
          <a:bodyPr wrap="square" rtlCol="0">
            <a:spAutoFit/>
          </a:bodyPr>
          <a:lstStyle/>
          <a:p>
            <a:pPr lvl="0" algn="just" defTabSz="722313"/>
            <a:r>
              <a:rPr lang="en-US" sz="2728" b="1" dirty="0">
                <a:solidFill>
                  <a:schemeClr val="bg1"/>
                </a:solidFill>
              </a:rPr>
              <a:t>CW</a:t>
            </a:r>
            <a:r>
              <a:rPr lang="en-US" sz="2728" dirty="0">
                <a:solidFill>
                  <a:schemeClr val="bg1"/>
                </a:solidFill>
              </a:rPr>
              <a:t>.	Some steam at 100</a:t>
            </a:r>
            <a:r>
              <a:rPr lang="en-US" sz="2728" baseline="30000" dirty="0">
                <a:solidFill>
                  <a:schemeClr val="bg1"/>
                </a:solidFill>
              </a:rPr>
              <a:t>o</a:t>
            </a:r>
            <a:r>
              <a:rPr lang="en-US" sz="2728" dirty="0">
                <a:solidFill>
                  <a:schemeClr val="bg1"/>
                </a:solidFill>
              </a:rPr>
              <a:t>C is passed into 1. 1 kg of water 	contained in a calorimeter of water equivalent 0.02 kg at 15 	</a:t>
            </a:r>
            <a:r>
              <a:rPr lang="en-US" sz="2728" baseline="30000" dirty="0" err="1">
                <a:solidFill>
                  <a:schemeClr val="bg1"/>
                </a:solidFill>
              </a:rPr>
              <a:t>o</a:t>
            </a:r>
            <a:r>
              <a:rPr lang="en-US" sz="2728" dirty="0" err="1">
                <a:solidFill>
                  <a:schemeClr val="bg1"/>
                </a:solidFill>
              </a:rPr>
              <a:t>C</a:t>
            </a:r>
            <a:r>
              <a:rPr lang="en-US" sz="2728" dirty="0">
                <a:solidFill>
                  <a:schemeClr val="bg1"/>
                </a:solidFill>
              </a:rPr>
              <a:t> so that the temperature of the calorimeter and its 	contents rises to 80</a:t>
            </a:r>
            <a:r>
              <a:rPr lang="en-US" sz="2728" baseline="30000" dirty="0">
                <a:solidFill>
                  <a:schemeClr val="bg1"/>
                </a:solidFill>
              </a:rPr>
              <a:t>o</a:t>
            </a:r>
            <a:r>
              <a:rPr lang="en-US" sz="2728" dirty="0">
                <a:solidFill>
                  <a:schemeClr val="bg1"/>
                </a:solidFill>
              </a:rPr>
              <a:t>C. What is the mass of steam 	condensing. (in kg)</a:t>
            </a:r>
          </a:p>
          <a:p>
            <a:r>
              <a:rPr lang="en-US" sz="2728" dirty="0">
                <a:solidFill>
                  <a:schemeClr val="bg1"/>
                </a:solidFill>
              </a:rPr>
              <a:t>	    1. 0.130	        2. 0.065	 		3. 0.260	  	 4. 0.135</a:t>
            </a:r>
          </a:p>
        </p:txBody>
      </p:sp>
    </p:spTree>
    <p:extLst>
      <p:ext uri="{BB962C8B-B14F-4D97-AF65-F5344CB8AC3E}">
        <p14:creationId xmlns:p14="http://schemas.microsoft.com/office/powerpoint/2010/main" val="1702671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2BC0F1-0B29-A440-6B0B-4E4D438B2E72}"/>
              </a:ext>
            </a:extLst>
          </p:cNvPr>
          <p:cNvSpPr txBox="1"/>
          <p:nvPr/>
        </p:nvSpPr>
        <p:spPr>
          <a:xfrm>
            <a:off x="593963" y="892812"/>
            <a:ext cx="3344012" cy="496503"/>
          </a:xfrm>
          <a:prstGeom prst="rect">
            <a:avLst/>
          </a:prstGeom>
        </p:spPr>
        <p:style>
          <a:lnRef idx="1">
            <a:schemeClr val="accent2"/>
          </a:lnRef>
          <a:fillRef idx="2">
            <a:schemeClr val="accent2"/>
          </a:fillRef>
          <a:effectRef idx="1">
            <a:schemeClr val="accent2"/>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CHANGE OF STATE:</a:t>
            </a:r>
          </a:p>
        </p:txBody>
      </p:sp>
      <p:sp>
        <p:nvSpPr>
          <p:cNvPr id="5" name="Rectangle 4">
            <a:extLst>
              <a:ext uri="{FF2B5EF4-FFF2-40B4-BE49-F238E27FC236}">
                <a16:creationId xmlns:a16="http://schemas.microsoft.com/office/drawing/2014/main" id="{A3F8627F-B9E6-ECD9-7CA7-DCFF23E19644}"/>
              </a:ext>
            </a:extLst>
          </p:cNvPr>
          <p:cNvSpPr/>
          <p:nvPr/>
        </p:nvSpPr>
        <p:spPr>
          <a:xfrm>
            <a:off x="4421127" y="1217609"/>
            <a:ext cx="2528241" cy="66820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rPr>
              <a:t>MATTER</a:t>
            </a:r>
          </a:p>
        </p:txBody>
      </p:sp>
      <p:sp>
        <p:nvSpPr>
          <p:cNvPr id="6" name="Oval Callout 8">
            <a:extLst>
              <a:ext uri="{FF2B5EF4-FFF2-40B4-BE49-F238E27FC236}">
                <a16:creationId xmlns:a16="http://schemas.microsoft.com/office/drawing/2014/main" id="{EEE91091-30DD-E017-A0D6-12344AEB5E6F}"/>
              </a:ext>
            </a:extLst>
          </p:cNvPr>
          <p:cNvSpPr/>
          <p:nvPr/>
        </p:nvSpPr>
        <p:spPr>
          <a:xfrm>
            <a:off x="2938819" y="2674701"/>
            <a:ext cx="1482309" cy="668209"/>
          </a:xfrm>
          <a:prstGeom prst="wedgeEllipseCallout">
            <a:avLst>
              <a:gd name="adj1" fmla="val 78341"/>
              <a:gd name="adj2" fmla="val -145630"/>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0">
            <a:schemeClr val="accent4"/>
          </a:lnRef>
          <a:fillRef idx="3">
            <a:schemeClr val="accent4"/>
          </a:fillRef>
          <a:effectRef idx="3">
            <a:schemeClr val="accent4"/>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r>
              <a:rPr lang="en-US" sz="2728" b="1" dirty="0">
                <a:latin typeface="+mn-lt"/>
              </a:rPr>
              <a:t>Solid </a:t>
            </a:r>
          </a:p>
        </p:txBody>
      </p:sp>
      <p:sp>
        <p:nvSpPr>
          <p:cNvPr id="7" name="Oval Callout 9">
            <a:extLst>
              <a:ext uri="{FF2B5EF4-FFF2-40B4-BE49-F238E27FC236}">
                <a16:creationId xmlns:a16="http://schemas.microsoft.com/office/drawing/2014/main" id="{E3954057-608D-C8B4-029F-DC0E5AF3A6F8}"/>
              </a:ext>
            </a:extLst>
          </p:cNvPr>
          <p:cNvSpPr/>
          <p:nvPr/>
        </p:nvSpPr>
        <p:spPr>
          <a:xfrm>
            <a:off x="4594121" y="2773946"/>
            <a:ext cx="1566020" cy="736016"/>
          </a:xfrm>
          <a:prstGeom prst="wedgeEllipseCallout">
            <a:avLst>
              <a:gd name="adj1" fmla="val 1156"/>
              <a:gd name="adj2" fmla="val -153760"/>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r>
              <a:rPr lang="en-US" sz="2728" b="1" dirty="0">
                <a:latin typeface="+mn-lt"/>
              </a:rPr>
              <a:t>Liquid </a:t>
            </a:r>
          </a:p>
        </p:txBody>
      </p:sp>
      <p:sp>
        <p:nvSpPr>
          <p:cNvPr id="8" name="Oval Callout 10">
            <a:extLst>
              <a:ext uri="{FF2B5EF4-FFF2-40B4-BE49-F238E27FC236}">
                <a16:creationId xmlns:a16="http://schemas.microsoft.com/office/drawing/2014/main" id="{CD8AD62F-B8EA-D2EC-C8E0-5EDB2954D1C9}"/>
              </a:ext>
            </a:extLst>
          </p:cNvPr>
          <p:cNvSpPr/>
          <p:nvPr/>
        </p:nvSpPr>
        <p:spPr>
          <a:xfrm>
            <a:off x="6205432" y="2739585"/>
            <a:ext cx="1630800" cy="668209"/>
          </a:xfrm>
          <a:prstGeom prst="wedgeEllipseCallout">
            <a:avLst>
              <a:gd name="adj1" fmla="val -51019"/>
              <a:gd name="adj2" fmla="val -157012"/>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accent5"/>
          </a:lnRef>
          <a:fillRef idx="3">
            <a:schemeClr val="accent5"/>
          </a:fillRef>
          <a:effectRef idx="2">
            <a:schemeClr val="accent5"/>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r>
              <a:rPr lang="en-US" sz="2728" b="1" dirty="0">
                <a:latin typeface="+mn-lt"/>
              </a:rPr>
              <a:t>Gas </a:t>
            </a:r>
          </a:p>
        </p:txBody>
      </p:sp>
      <p:sp>
        <p:nvSpPr>
          <p:cNvPr id="9" name="Cloud 8">
            <a:extLst>
              <a:ext uri="{FF2B5EF4-FFF2-40B4-BE49-F238E27FC236}">
                <a16:creationId xmlns:a16="http://schemas.microsoft.com/office/drawing/2014/main" id="{2AC57095-F399-383F-4D34-289230435BF7}"/>
              </a:ext>
            </a:extLst>
          </p:cNvPr>
          <p:cNvSpPr/>
          <p:nvPr/>
        </p:nvSpPr>
        <p:spPr>
          <a:xfrm>
            <a:off x="2584884" y="3973833"/>
            <a:ext cx="6546691" cy="2737961"/>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ea typeface="Cambria Math" pitchFamily="18" charset="0"/>
              </a:rPr>
              <a:t>These changes can occur when the exchange of the heat takes place between the substance and its surroundings. </a:t>
            </a:r>
          </a:p>
        </p:txBody>
      </p:sp>
    </p:spTree>
    <p:extLst>
      <p:ext uri="{BB962C8B-B14F-4D97-AF65-F5344CB8AC3E}">
        <p14:creationId xmlns:p14="http://schemas.microsoft.com/office/powerpoint/2010/main" val="372389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9" grpId="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5650E2D-9B9B-C038-5EB2-CFF9AB5B416A}"/>
              </a:ext>
            </a:extLst>
          </p:cNvPr>
          <p:cNvSpPr txBox="1"/>
          <p:nvPr/>
        </p:nvSpPr>
        <p:spPr>
          <a:xfrm>
            <a:off x="668208" y="892812"/>
            <a:ext cx="2524343" cy="496503"/>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LATENT HEAT:</a:t>
            </a:r>
          </a:p>
        </p:txBody>
      </p:sp>
      <p:sp>
        <p:nvSpPr>
          <p:cNvPr id="11" name="TextBox 10">
            <a:extLst>
              <a:ext uri="{FF2B5EF4-FFF2-40B4-BE49-F238E27FC236}">
                <a16:creationId xmlns:a16="http://schemas.microsoft.com/office/drawing/2014/main" id="{47203FAB-302F-5C02-E104-8DCF9BD148B5}"/>
              </a:ext>
            </a:extLst>
          </p:cNvPr>
          <p:cNvSpPr txBox="1"/>
          <p:nvPr/>
        </p:nvSpPr>
        <p:spPr>
          <a:xfrm flipH="1">
            <a:off x="502735" y="1515545"/>
            <a:ext cx="9030373" cy="916337"/>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The amount of heat absorbed or given out by unit mass of a substance during the  change of state is called latent heat.</a:t>
            </a:r>
          </a:p>
        </p:txBody>
      </p:sp>
      <p:sp>
        <p:nvSpPr>
          <p:cNvPr id="12" name="TextBox 11">
            <a:extLst>
              <a:ext uri="{FF2B5EF4-FFF2-40B4-BE49-F238E27FC236}">
                <a16:creationId xmlns:a16="http://schemas.microsoft.com/office/drawing/2014/main" id="{D443227D-70D3-C939-D7C7-73C43D9304E3}"/>
              </a:ext>
            </a:extLst>
          </p:cNvPr>
          <p:cNvSpPr txBox="1"/>
          <p:nvPr/>
        </p:nvSpPr>
        <p:spPr>
          <a:xfrm flipH="1">
            <a:off x="502734" y="3518996"/>
            <a:ext cx="3860761"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Units :   Cal/gm  or  J / kg.</a:t>
            </a:r>
          </a:p>
        </p:txBody>
      </p:sp>
      <p:sp>
        <p:nvSpPr>
          <p:cNvPr id="13" name="TextBox 12">
            <a:extLst>
              <a:ext uri="{FF2B5EF4-FFF2-40B4-BE49-F238E27FC236}">
                <a16:creationId xmlns:a16="http://schemas.microsoft.com/office/drawing/2014/main" id="{B7EF1DA6-56CE-7201-0816-60E417E6A36A}"/>
              </a:ext>
            </a:extLst>
          </p:cNvPr>
          <p:cNvSpPr txBox="1"/>
          <p:nvPr/>
        </p:nvSpPr>
        <p:spPr>
          <a:xfrm flipH="1">
            <a:off x="389339" y="4286684"/>
            <a:ext cx="7647275" cy="916337"/>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Latent heat of fusion of ice is      3.35×10</a:t>
            </a:r>
            <a:r>
              <a:rPr lang="en-US" sz="2728" b="1" baseline="30000" dirty="0">
                <a:solidFill>
                  <a:schemeClr val="bg1"/>
                </a:solidFill>
                <a:ea typeface="Cambria Math" pitchFamily="18" charset="0"/>
              </a:rPr>
              <a:t>5</a:t>
            </a:r>
            <a:r>
              <a:rPr lang="en-US" sz="2728" b="1" dirty="0">
                <a:solidFill>
                  <a:schemeClr val="bg1"/>
                </a:solidFill>
                <a:ea typeface="Cambria Math" pitchFamily="18" charset="0"/>
              </a:rPr>
              <a:t>   J kg</a:t>
            </a:r>
            <a:r>
              <a:rPr lang="en-US" sz="2728" b="1" baseline="30000" dirty="0">
                <a:solidFill>
                  <a:schemeClr val="bg1"/>
                </a:solidFill>
                <a:ea typeface="Cambria Math" pitchFamily="18" charset="0"/>
              </a:rPr>
              <a:t>-1</a:t>
            </a:r>
            <a:r>
              <a:rPr lang="en-US" sz="2728" b="1" dirty="0">
                <a:solidFill>
                  <a:schemeClr val="bg1"/>
                </a:solidFill>
                <a:ea typeface="Cambria Math" pitchFamily="18" charset="0"/>
              </a:rPr>
              <a:t>  or  80  Cal  g</a:t>
            </a:r>
            <a:r>
              <a:rPr lang="en-US" sz="2728" b="1" baseline="30000" dirty="0">
                <a:solidFill>
                  <a:schemeClr val="bg1"/>
                </a:solidFill>
                <a:ea typeface="Cambria Math" pitchFamily="18" charset="0"/>
              </a:rPr>
              <a:t>-1</a:t>
            </a:r>
            <a:r>
              <a:rPr lang="en-US" sz="2728" b="1" dirty="0">
                <a:solidFill>
                  <a:schemeClr val="bg1"/>
                </a:solidFill>
                <a:ea typeface="Cambria Math" pitchFamily="18" charset="0"/>
              </a:rPr>
              <a:t> </a:t>
            </a:r>
          </a:p>
        </p:txBody>
      </p:sp>
      <p:sp>
        <p:nvSpPr>
          <p:cNvPr id="14" name="TextBox 13">
            <a:extLst>
              <a:ext uri="{FF2B5EF4-FFF2-40B4-BE49-F238E27FC236}">
                <a16:creationId xmlns:a16="http://schemas.microsoft.com/office/drawing/2014/main" id="{4AE23BB0-E248-4583-1A03-D092A8A2CA73}"/>
              </a:ext>
            </a:extLst>
          </p:cNvPr>
          <p:cNvSpPr txBox="1"/>
          <p:nvPr/>
        </p:nvSpPr>
        <p:spPr>
          <a:xfrm flipH="1">
            <a:off x="330402" y="5274625"/>
            <a:ext cx="7870011" cy="916337"/>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Latent heat of vaporization of water is   2.26×10</a:t>
            </a:r>
            <a:r>
              <a:rPr lang="en-US" sz="2728" b="1" baseline="30000" dirty="0">
                <a:solidFill>
                  <a:schemeClr val="bg1"/>
                </a:solidFill>
                <a:ea typeface="Cambria Math" pitchFamily="18" charset="0"/>
              </a:rPr>
              <a:t>6</a:t>
            </a:r>
            <a:r>
              <a:rPr lang="en-US" sz="2728" b="1" dirty="0">
                <a:solidFill>
                  <a:schemeClr val="bg1"/>
                </a:solidFill>
                <a:ea typeface="Cambria Math" pitchFamily="18" charset="0"/>
              </a:rPr>
              <a:t>  J kg</a:t>
            </a:r>
            <a:r>
              <a:rPr lang="en-US" sz="2728" b="1" baseline="30000" dirty="0">
                <a:solidFill>
                  <a:schemeClr val="bg1"/>
                </a:solidFill>
                <a:ea typeface="Cambria Math" pitchFamily="18" charset="0"/>
              </a:rPr>
              <a:t>-1</a:t>
            </a:r>
            <a:r>
              <a:rPr lang="en-US" sz="2728" b="1" dirty="0">
                <a:solidFill>
                  <a:schemeClr val="bg1"/>
                </a:solidFill>
                <a:ea typeface="Cambria Math" pitchFamily="18" charset="0"/>
              </a:rPr>
              <a:t>  or 540 Cal g</a:t>
            </a:r>
            <a:r>
              <a:rPr lang="en-US" sz="2728" b="1" baseline="30000" dirty="0">
                <a:solidFill>
                  <a:schemeClr val="bg1"/>
                </a:solidFill>
                <a:ea typeface="Cambria Math" pitchFamily="18" charset="0"/>
              </a:rPr>
              <a:t>-1</a:t>
            </a:r>
            <a:r>
              <a:rPr lang="en-US" sz="2728" b="1" dirty="0">
                <a:solidFill>
                  <a:schemeClr val="bg1"/>
                </a:solidFill>
                <a:ea typeface="Cambria Math" pitchFamily="18" charset="0"/>
              </a:rPr>
              <a:t>. </a:t>
            </a:r>
          </a:p>
        </p:txBody>
      </p:sp>
      <p:sp>
        <p:nvSpPr>
          <p:cNvPr id="15" name="Rectangle 14">
            <a:extLst>
              <a:ext uri="{FF2B5EF4-FFF2-40B4-BE49-F238E27FC236}">
                <a16:creationId xmlns:a16="http://schemas.microsoft.com/office/drawing/2014/main" id="{F5BB5986-3ECB-B256-95AE-FA5E04F446E9}"/>
              </a:ext>
            </a:extLst>
          </p:cNvPr>
          <p:cNvSpPr/>
          <p:nvPr/>
        </p:nvSpPr>
        <p:spPr>
          <a:xfrm>
            <a:off x="502734" y="2695957"/>
            <a:ext cx="3361376" cy="509799"/>
          </a:xfrm>
          <a:prstGeom prst="rect">
            <a:avLst/>
          </a:prstGeom>
        </p:spPr>
        <p:txBody>
          <a:bodyPr wrap="square">
            <a:spAutoFit/>
          </a:bodyPr>
          <a:lstStyle>
            <a:defPPr>
              <a:defRPr lang="en-US"/>
            </a:defPPr>
          </a:lstStyle>
          <a:p>
            <a:pPr algn="just"/>
            <a:r>
              <a:rPr lang="en-US" sz="2728" b="1" dirty="0">
                <a:solidFill>
                  <a:schemeClr val="bg1"/>
                </a:solidFill>
                <a:ea typeface="Cambria Math" pitchFamily="18" charset="0"/>
              </a:rPr>
              <a:t>Latent Heat L = Q/m          </a:t>
            </a:r>
          </a:p>
        </p:txBody>
      </p:sp>
      <p:sp>
        <p:nvSpPr>
          <p:cNvPr id="16" name="Cloud 15">
            <a:extLst>
              <a:ext uri="{FF2B5EF4-FFF2-40B4-BE49-F238E27FC236}">
                <a16:creationId xmlns:a16="http://schemas.microsoft.com/office/drawing/2014/main" id="{23CC58EC-ED59-8707-BC1E-78D33F6CD849}"/>
              </a:ext>
            </a:extLst>
          </p:cNvPr>
          <p:cNvSpPr/>
          <p:nvPr/>
        </p:nvSpPr>
        <p:spPr>
          <a:xfrm>
            <a:off x="5044559" y="2342927"/>
            <a:ext cx="5514019" cy="2032712"/>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tabLst>
                <a:tab pos="386204" algn="l"/>
              </a:tabLst>
            </a:pPr>
            <a:r>
              <a:rPr lang="en-US" sz="2728" b="1" dirty="0">
                <a:latin typeface="+mn-lt"/>
                <a:ea typeface="Cambria Math" pitchFamily="18" charset="0"/>
                <a:cs typeface="Times New Roman" pitchFamily="18" charset="0"/>
              </a:rPr>
              <a:t>Liquids with low latent heat of vaporization are called volatile liquids.    </a:t>
            </a:r>
          </a:p>
        </p:txBody>
      </p:sp>
      <p:sp>
        <p:nvSpPr>
          <p:cNvPr id="17" name="Cloud 16">
            <a:extLst>
              <a:ext uri="{FF2B5EF4-FFF2-40B4-BE49-F238E27FC236}">
                <a16:creationId xmlns:a16="http://schemas.microsoft.com/office/drawing/2014/main" id="{400B0890-F873-235A-8EF1-16AB8547CCDF}"/>
              </a:ext>
            </a:extLst>
          </p:cNvPr>
          <p:cNvSpPr/>
          <p:nvPr/>
        </p:nvSpPr>
        <p:spPr>
          <a:xfrm>
            <a:off x="8055176" y="3982928"/>
            <a:ext cx="3842648" cy="2225065"/>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ea typeface="Cambria Math" pitchFamily="18" charset="0"/>
                <a:cs typeface="Times New Roman" pitchFamily="18" charset="0"/>
              </a:rPr>
              <a:t>Ether and petrol are examples of volatile liquids.</a:t>
            </a:r>
          </a:p>
        </p:txBody>
      </p:sp>
    </p:spTree>
    <p:extLst>
      <p:ext uri="{BB962C8B-B14F-4D97-AF65-F5344CB8AC3E}">
        <p14:creationId xmlns:p14="http://schemas.microsoft.com/office/powerpoint/2010/main" val="1001533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16"/>
                                        </p:tgtEl>
                                      </p:cBhvr>
                                    </p:animEffect>
                                    <p:set>
                                      <p:cBhvr>
                                        <p:cTn id="42" dur="1" fill="hold">
                                          <p:stCondLst>
                                            <p:cond delay="499"/>
                                          </p:stCondLst>
                                        </p:cTn>
                                        <p:tgtEl>
                                          <p:spTgt spid="1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17"/>
                                        </p:tgtEl>
                                      </p:cBhvr>
                                    </p:animEffect>
                                    <p:set>
                                      <p:cBhvr>
                                        <p:cTn id="52"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P spid="15" grpId="0"/>
      <p:bldP spid="16" grpId="0"/>
      <p:bldP spid="16" grpId="1"/>
      <p:bldP spid="17" grpId="0"/>
      <p:bldP spid="17" grpId="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504773-4DB7-2A27-A818-E1E560417C43}"/>
              </a:ext>
            </a:extLst>
          </p:cNvPr>
          <p:cNvSpPr txBox="1"/>
          <p:nvPr/>
        </p:nvSpPr>
        <p:spPr>
          <a:xfrm>
            <a:off x="1639967" y="1492220"/>
            <a:ext cx="8235554" cy="3110852"/>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lnSpc>
                <a:spcPct val="150000"/>
              </a:lnSpc>
            </a:pPr>
            <a:r>
              <a:rPr lang="en-US" sz="7015" b="1" dirty="0">
                <a:solidFill>
                  <a:schemeClr val="bg1"/>
                </a:solidFill>
                <a:latin typeface="Tahoma" panose="020B0604030504040204" pitchFamily="34" charset="0"/>
                <a:ea typeface="Tahoma" panose="020B0604030504040204" pitchFamily="34" charset="0"/>
                <a:cs typeface="Tahoma" panose="020B0604030504040204" pitchFamily="34" charset="0"/>
              </a:rPr>
              <a:t>THREE PHASES OF MATTER</a:t>
            </a:r>
          </a:p>
        </p:txBody>
      </p:sp>
    </p:spTree>
    <p:extLst>
      <p:ext uri="{BB962C8B-B14F-4D97-AF65-F5344CB8AC3E}">
        <p14:creationId xmlns:p14="http://schemas.microsoft.com/office/powerpoint/2010/main" val="227147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7A350E-487B-B433-96FA-F579A0971BF1}"/>
              </a:ext>
            </a:extLst>
          </p:cNvPr>
          <p:cNvSpPr txBox="1"/>
          <p:nvPr/>
        </p:nvSpPr>
        <p:spPr>
          <a:xfrm>
            <a:off x="633618" y="544060"/>
            <a:ext cx="5113142" cy="496503"/>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THREE STATES OF MATTER</a:t>
            </a:r>
          </a:p>
        </p:txBody>
      </p:sp>
      <p:sp>
        <p:nvSpPr>
          <p:cNvPr id="5" name="TextBox 4">
            <a:extLst>
              <a:ext uri="{FF2B5EF4-FFF2-40B4-BE49-F238E27FC236}">
                <a16:creationId xmlns:a16="http://schemas.microsoft.com/office/drawing/2014/main" id="{A2F2B2A0-58B5-D633-D485-6C5412416AEE}"/>
              </a:ext>
            </a:extLst>
          </p:cNvPr>
          <p:cNvSpPr txBox="1"/>
          <p:nvPr/>
        </p:nvSpPr>
        <p:spPr>
          <a:xfrm flipH="1">
            <a:off x="505848" y="1316558"/>
            <a:ext cx="9129213" cy="916337"/>
          </a:xfrm>
          <a:prstGeom prst="rect">
            <a:avLst/>
          </a:prstGeom>
          <a:noFill/>
        </p:spPr>
        <p:txBody>
          <a:bodyPr wrap="square" lIns="75926" tIns="37964" rIns="75926" bIns="37964" rtlCol="0" anchor="ctr">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rPr>
              <a:t>The substances can exist in three states of matter i.e., solid, liquid and gas at different temperature and pressures. </a:t>
            </a:r>
          </a:p>
        </p:txBody>
      </p:sp>
      <p:sp>
        <p:nvSpPr>
          <p:cNvPr id="6" name="Rectangle 5">
            <a:extLst>
              <a:ext uri="{FF2B5EF4-FFF2-40B4-BE49-F238E27FC236}">
                <a16:creationId xmlns:a16="http://schemas.microsoft.com/office/drawing/2014/main" id="{B81A2F27-064E-BB57-9BF5-88F54C6BF6B8}"/>
              </a:ext>
            </a:extLst>
          </p:cNvPr>
          <p:cNvSpPr/>
          <p:nvPr/>
        </p:nvSpPr>
        <p:spPr>
          <a:xfrm>
            <a:off x="505848" y="2487349"/>
            <a:ext cx="7883881" cy="929633"/>
          </a:xfrm>
          <a:prstGeom prst="rect">
            <a:avLst/>
          </a:prstGeom>
        </p:spPr>
        <p:txBody>
          <a:bodyPr wrap="square">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rPr>
              <a:t>Any phase of a substance can be changed into another phase on heating or cooling.</a:t>
            </a:r>
          </a:p>
        </p:txBody>
      </p:sp>
      <p:sp>
        <p:nvSpPr>
          <p:cNvPr id="7" name="Cloud 6">
            <a:extLst>
              <a:ext uri="{FF2B5EF4-FFF2-40B4-BE49-F238E27FC236}">
                <a16:creationId xmlns:a16="http://schemas.microsoft.com/office/drawing/2014/main" id="{03373BCE-6557-5414-CE3F-D2EF6B49FE47}"/>
              </a:ext>
            </a:extLst>
          </p:cNvPr>
          <p:cNvSpPr/>
          <p:nvPr/>
        </p:nvSpPr>
        <p:spPr>
          <a:xfrm>
            <a:off x="1737342" y="3671436"/>
            <a:ext cx="6154052" cy="2696241"/>
          </a:xfrm>
          <a:prstGeom prst="cloud">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3">
            <a:schemeClr val="accent4"/>
          </a:fillRef>
          <a:effectRef idx="2">
            <a:schemeClr val="accent4"/>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r>
              <a:rPr lang="en-US" sz="2728" b="1" dirty="0">
                <a:latin typeface="+mn-lt"/>
                <a:ea typeface="Cambria Math" pitchFamily="18" charset="0"/>
              </a:rPr>
              <a:t>The process of converting one phase of a substance into another phase is called </a:t>
            </a:r>
            <a:r>
              <a:rPr lang="en-US" sz="2728" b="1" dirty="0">
                <a:solidFill>
                  <a:srgbClr val="FF0000"/>
                </a:solidFill>
                <a:latin typeface="+mn-lt"/>
                <a:ea typeface="Cambria Math" pitchFamily="18" charset="0"/>
              </a:rPr>
              <a:t>“phase change”.</a:t>
            </a:r>
          </a:p>
        </p:txBody>
      </p:sp>
    </p:spTree>
    <p:extLst>
      <p:ext uri="{BB962C8B-B14F-4D97-AF65-F5344CB8AC3E}">
        <p14:creationId xmlns:p14="http://schemas.microsoft.com/office/powerpoint/2010/main" val="259462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iterate type="lt">
                                    <p:tmPct val="0"/>
                                  </p:iterate>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6" grpId="1"/>
      <p:bldP spid="7"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98CAB2A-8474-73E8-6DB9-2ED9646EC25C}"/>
              </a:ext>
            </a:extLst>
          </p:cNvPr>
          <p:cNvSpPr txBox="1"/>
          <p:nvPr/>
        </p:nvSpPr>
        <p:spPr>
          <a:xfrm flipH="1">
            <a:off x="1747986" y="4615931"/>
            <a:ext cx="3755082"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Ice</a:t>
            </a:r>
            <a:r>
              <a:rPr lang="en-US" sz="1949" b="1" dirty="0">
                <a:solidFill>
                  <a:schemeClr val="bg1"/>
                </a:solidFill>
                <a:latin typeface="Bookman Old Style" panose="02050604050505020204" pitchFamily="18" charset="0"/>
                <a:ea typeface="Cambria Math" pitchFamily="18" charset="0"/>
              </a:rPr>
              <a:t>                          </a:t>
            </a:r>
            <a:r>
              <a:rPr lang="en-US" sz="2728" b="1" dirty="0">
                <a:solidFill>
                  <a:schemeClr val="bg1"/>
                </a:solidFill>
                <a:ea typeface="Cambria Math" pitchFamily="18" charset="0"/>
              </a:rPr>
              <a:t>Water</a:t>
            </a:r>
          </a:p>
        </p:txBody>
      </p:sp>
      <p:cxnSp>
        <p:nvCxnSpPr>
          <p:cNvPr id="5" name="Straight Arrow Connector 4">
            <a:extLst>
              <a:ext uri="{FF2B5EF4-FFF2-40B4-BE49-F238E27FC236}">
                <a16:creationId xmlns:a16="http://schemas.microsoft.com/office/drawing/2014/main" id="{8D0ABBFD-CAA1-C34D-6F9E-6ACAA6F12A90}"/>
              </a:ext>
            </a:extLst>
          </p:cNvPr>
          <p:cNvCxnSpPr/>
          <p:nvPr/>
        </p:nvCxnSpPr>
        <p:spPr>
          <a:xfrm>
            <a:off x="2543895" y="4847283"/>
            <a:ext cx="1707644" cy="116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34983B19-1E78-29FE-4B9E-3D1969E1571B}"/>
              </a:ext>
            </a:extLst>
          </p:cNvPr>
          <p:cNvCxnSpPr/>
          <p:nvPr/>
        </p:nvCxnSpPr>
        <p:spPr>
          <a:xfrm rot="10800000">
            <a:off x="2469650" y="4983013"/>
            <a:ext cx="1781889" cy="116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155D976-C28C-457A-C1A2-47F39310C074}"/>
              </a:ext>
            </a:extLst>
          </p:cNvPr>
          <p:cNvSpPr txBox="1"/>
          <p:nvPr/>
        </p:nvSpPr>
        <p:spPr>
          <a:xfrm>
            <a:off x="2749498" y="4314067"/>
            <a:ext cx="1370684" cy="496503"/>
          </a:xfrm>
          <a:prstGeom prst="rect">
            <a:avLst/>
          </a:prstGeom>
          <a:noFill/>
        </p:spPr>
        <p:txBody>
          <a:bodyPr wrap="square" lIns="75926" tIns="37964" rIns="75926" bIns="37964" rtlCol="0">
            <a:spAutoFit/>
          </a:bodyPr>
          <a:lstStyle>
            <a:defPPr>
              <a:defRPr lang="en-US"/>
            </a:defPPr>
          </a:lstStyle>
          <a:p>
            <a:r>
              <a:rPr lang="en-US" sz="2728" b="1" dirty="0">
                <a:solidFill>
                  <a:schemeClr val="bg1"/>
                </a:solidFill>
                <a:ea typeface="Cambria Math" pitchFamily="18" charset="0"/>
              </a:rPr>
              <a:t>Heated</a:t>
            </a:r>
          </a:p>
        </p:txBody>
      </p:sp>
      <p:sp>
        <p:nvSpPr>
          <p:cNvPr id="8" name="TextBox 7">
            <a:extLst>
              <a:ext uri="{FF2B5EF4-FFF2-40B4-BE49-F238E27FC236}">
                <a16:creationId xmlns:a16="http://schemas.microsoft.com/office/drawing/2014/main" id="{0869F49F-21B3-CDEB-429C-61D8AAB32E32}"/>
              </a:ext>
            </a:extLst>
          </p:cNvPr>
          <p:cNvSpPr txBox="1"/>
          <p:nvPr/>
        </p:nvSpPr>
        <p:spPr>
          <a:xfrm>
            <a:off x="2749497" y="4983012"/>
            <a:ext cx="1370684" cy="496503"/>
          </a:xfrm>
          <a:prstGeom prst="rect">
            <a:avLst/>
          </a:prstGeom>
          <a:noFill/>
        </p:spPr>
        <p:txBody>
          <a:bodyPr wrap="square" lIns="75926" tIns="37964" rIns="75926" bIns="37964" rtlCol="0">
            <a:spAutoFit/>
          </a:bodyPr>
          <a:lstStyle>
            <a:defPPr>
              <a:defRPr lang="en-US"/>
            </a:defPPr>
          </a:lstStyle>
          <a:p>
            <a:r>
              <a:rPr lang="en-US" sz="2728" b="1" dirty="0">
                <a:solidFill>
                  <a:schemeClr val="bg1"/>
                </a:solidFill>
                <a:ea typeface="Cambria Math" pitchFamily="18" charset="0"/>
              </a:rPr>
              <a:t>Cooled</a:t>
            </a:r>
          </a:p>
        </p:txBody>
      </p:sp>
      <p:sp>
        <p:nvSpPr>
          <p:cNvPr id="9" name="Cloud 8">
            <a:extLst>
              <a:ext uri="{FF2B5EF4-FFF2-40B4-BE49-F238E27FC236}">
                <a16:creationId xmlns:a16="http://schemas.microsoft.com/office/drawing/2014/main" id="{A44B7AB6-57D5-720E-A915-FBD06B2C1C24}"/>
              </a:ext>
            </a:extLst>
          </p:cNvPr>
          <p:cNvSpPr/>
          <p:nvPr/>
        </p:nvSpPr>
        <p:spPr>
          <a:xfrm>
            <a:off x="279163" y="423708"/>
            <a:ext cx="5437732" cy="3086254"/>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ea typeface="Cambria Math" pitchFamily="18" charset="0"/>
              </a:rPr>
              <a:t>For example when ice (solid phase of water) is heated, it melts and converts into water (liquid phase). </a:t>
            </a:r>
            <a:endParaRPr lang="en-US" sz="2728" dirty="0">
              <a:latin typeface="+mn-lt"/>
            </a:endParaRPr>
          </a:p>
        </p:txBody>
      </p:sp>
      <p:sp>
        <p:nvSpPr>
          <p:cNvPr id="10" name="Cloud 9">
            <a:extLst>
              <a:ext uri="{FF2B5EF4-FFF2-40B4-BE49-F238E27FC236}">
                <a16:creationId xmlns:a16="http://schemas.microsoft.com/office/drawing/2014/main" id="{D722888F-E240-839D-B0FB-0A00C6C4A55E}"/>
              </a:ext>
            </a:extLst>
          </p:cNvPr>
          <p:cNvSpPr/>
          <p:nvPr/>
        </p:nvSpPr>
        <p:spPr>
          <a:xfrm>
            <a:off x="6162369" y="928413"/>
            <a:ext cx="4388921" cy="2278628"/>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ea typeface="Cambria Math" pitchFamily="18" charset="0"/>
              </a:rPr>
              <a:t>If water is cooled it freezes at 0</a:t>
            </a:r>
            <a:r>
              <a:rPr lang="en-US" sz="2728" b="1" baseline="30000" dirty="0">
                <a:latin typeface="+mn-lt"/>
                <a:ea typeface="Cambria Math" pitchFamily="18" charset="0"/>
              </a:rPr>
              <a:t>0</a:t>
            </a:r>
            <a:r>
              <a:rPr lang="en-US" sz="2728" b="1" dirty="0">
                <a:latin typeface="+mn-lt"/>
                <a:ea typeface="Cambria Math" pitchFamily="18" charset="0"/>
              </a:rPr>
              <a:t>C and converts into ice.</a:t>
            </a:r>
          </a:p>
        </p:txBody>
      </p:sp>
    </p:spTree>
    <p:extLst>
      <p:ext uri="{BB962C8B-B14F-4D97-AF65-F5344CB8AC3E}">
        <p14:creationId xmlns:p14="http://schemas.microsoft.com/office/powerpoint/2010/main" val="116950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9"/>
                                        </p:tgtEl>
                                      </p:cBhvr>
                                    </p:animEffect>
                                    <p:set>
                                      <p:cBhvr>
                                        <p:cTn id="23" dur="1" fill="hold">
                                          <p:stCondLst>
                                            <p:cond delay="499"/>
                                          </p:stCondLst>
                                        </p:cTn>
                                        <p:tgtEl>
                                          <p:spTgt spid="9"/>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right)">
                                      <p:cBhvr>
                                        <p:cTn id="33" dur="500"/>
                                        <p:tgtEl>
                                          <p:spTgt spid="6"/>
                                        </p:tgtEl>
                                      </p:cBhvr>
                                    </p:animEffect>
                                  </p:childTnLst>
                                </p:cTn>
                              </p:par>
                              <p:par>
                                <p:cTn id="34" presetID="22" presetClass="entr" presetSubtype="4"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9" grpId="1"/>
      <p:bldP spid="10"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AE8CE6-B030-D453-1869-EF046E7CB2E6}"/>
              </a:ext>
            </a:extLst>
          </p:cNvPr>
          <p:cNvSpPr txBox="1"/>
          <p:nvPr/>
        </p:nvSpPr>
        <p:spPr>
          <a:xfrm>
            <a:off x="2078871" y="1361747"/>
            <a:ext cx="1336417" cy="509799"/>
          </a:xfrm>
          <a:prstGeom prst="rect">
            <a:avLst/>
          </a:prstGeom>
          <a:noFill/>
        </p:spPr>
        <p:txBody>
          <a:bodyPr wrap="square" rtlCol="0">
            <a:spAutoFit/>
          </a:bodyPr>
          <a:lstStyle>
            <a:defPPr>
              <a:defRPr lang="en-US"/>
            </a:defPPr>
          </a:lstStyle>
          <a:p>
            <a:r>
              <a:rPr lang="en-US" sz="2728" b="1" dirty="0">
                <a:solidFill>
                  <a:schemeClr val="bg1"/>
                </a:solidFill>
              </a:rPr>
              <a:t>liquid</a:t>
            </a:r>
          </a:p>
        </p:txBody>
      </p:sp>
      <p:cxnSp>
        <p:nvCxnSpPr>
          <p:cNvPr id="5" name="Straight Arrow Connector 4">
            <a:extLst>
              <a:ext uri="{FF2B5EF4-FFF2-40B4-BE49-F238E27FC236}">
                <a16:creationId xmlns:a16="http://schemas.microsoft.com/office/drawing/2014/main" id="{8F29EDA1-D23D-07CF-3297-70F5239ED2E0}"/>
              </a:ext>
            </a:extLst>
          </p:cNvPr>
          <p:cNvCxnSpPr/>
          <p:nvPr/>
        </p:nvCxnSpPr>
        <p:spPr>
          <a:xfrm>
            <a:off x="3192552" y="1592010"/>
            <a:ext cx="1750666" cy="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7A87768-1CC1-1CB8-4CAA-B3824346789F}"/>
              </a:ext>
            </a:extLst>
          </p:cNvPr>
          <p:cNvSpPr txBox="1"/>
          <p:nvPr/>
        </p:nvSpPr>
        <p:spPr>
          <a:xfrm>
            <a:off x="4974441" y="1337110"/>
            <a:ext cx="965190" cy="509799"/>
          </a:xfrm>
          <a:prstGeom prst="rect">
            <a:avLst/>
          </a:prstGeom>
          <a:noFill/>
        </p:spPr>
        <p:txBody>
          <a:bodyPr wrap="square" rtlCol="0">
            <a:spAutoFit/>
          </a:bodyPr>
          <a:lstStyle>
            <a:defPPr>
              <a:defRPr lang="en-US"/>
            </a:defPPr>
          </a:lstStyle>
          <a:p>
            <a:r>
              <a:rPr lang="en-US" sz="2728" b="1" dirty="0">
                <a:solidFill>
                  <a:schemeClr val="bg1"/>
                </a:solidFill>
              </a:rPr>
              <a:t>gas</a:t>
            </a:r>
          </a:p>
        </p:txBody>
      </p:sp>
      <p:sp>
        <p:nvSpPr>
          <p:cNvPr id="7" name="TextBox 6">
            <a:extLst>
              <a:ext uri="{FF2B5EF4-FFF2-40B4-BE49-F238E27FC236}">
                <a16:creationId xmlns:a16="http://schemas.microsoft.com/office/drawing/2014/main" id="{80B24547-D22A-B34E-D0FB-5667585DBC8A}"/>
              </a:ext>
            </a:extLst>
          </p:cNvPr>
          <p:cNvSpPr txBox="1"/>
          <p:nvPr/>
        </p:nvSpPr>
        <p:spPr>
          <a:xfrm>
            <a:off x="3103457" y="1019111"/>
            <a:ext cx="2450098" cy="509799"/>
          </a:xfrm>
          <a:prstGeom prst="rect">
            <a:avLst/>
          </a:prstGeom>
          <a:noFill/>
        </p:spPr>
        <p:txBody>
          <a:bodyPr wrap="square" rtlCol="0">
            <a:spAutoFit/>
          </a:bodyPr>
          <a:lstStyle>
            <a:defPPr>
              <a:defRPr lang="en-US"/>
            </a:defPPr>
          </a:lstStyle>
          <a:p>
            <a:r>
              <a:rPr lang="en-US" sz="2728" b="1" dirty="0">
                <a:solidFill>
                  <a:srgbClr val="FFFF00"/>
                </a:solidFill>
              </a:rPr>
              <a:t>vaporization</a:t>
            </a:r>
          </a:p>
        </p:txBody>
      </p:sp>
      <p:cxnSp>
        <p:nvCxnSpPr>
          <p:cNvPr id="8" name="Straight Arrow Connector 7">
            <a:extLst>
              <a:ext uri="{FF2B5EF4-FFF2-40B4-BE49-F238E27FC236}">
                <a16:creationId xmlns:a16="http://schemas.microsoft.com/office/drawing/2014/main" id="{ACD6069F-6E43-C022-1ADD-0160AF5AE882}"/>
              </a:ext>
            </a:extLst>
          </p:cNvPr>
          <p:cNvCxnSpPr/>
          <p:nvPr/>
        </p:nvCxnSpPr>
        <p:spPr>
          <a:xfrm flipH="1">
            <a:off x="3103457" y="1740500"/>
            <a:ext cx="1796738" cy="0"/>
          </a:xfrm>
          <a:prstGeom prst="straightConnector1">
            <a:avLst/>
          </a:prstGeom>
          <a:ln w="28575">
            <a:solidFill>
              <a:srgbClr val="FF00FF"/>
            </a:solidFill>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AC535C1-E34F-D9F1-0858-5D504ED64D5A}"/>
              </a:ext>
            </a:extLst>
          </p:cNvPr>
          <p:cNvSpPr txBox="1"/>
          <p:nvPr/>
        </p:nvSpPr>
        <p:spPr>
          <a:xfrm>
            <a:off x="2956451" y="1720656"/>
            <a:ext cx="2450098" cy="509799"/>
          </a:xfrm>
          <a:prstGeom prst="rect">
            <a:avLst/>
          </a:prstGeom>
          <a:noFill/>
        </p:spPr>
        <p:txBody>
          <a:bodyPr wrap="square" rtlCol="0">
            <a:spAutoFit/>
          </a:bodyPr>
          <a:lstStyle>
            <a:defPPr>
              <a:defRPr lang="en-US"/>
            </a:defPPr>
          </a:lstStyle>
          <a:p>
            <a:r>
              <a:rPr lang="en-US" sz="2728" b="1" dirty="0">
                <a:solidFill>
                  <a:srgbClr val="FF00FF"/>
                </a:solidFill>
              </a:rPr>
              <a:t>condensation</a:t>
            </a:r>
          </a:p>
        </p:txBody>
      </p:sp>
      <p:sp>
        <p:nvSpPr>
          <p:cNvPr id="10" name="TextBox 9">
            <a:extLst>
              <a:ext uri="{FF2B5EF4-FFF2-40B4-BE49-F238E27FC236}">
                <a16:creationId xmlns:a16="http://schemas.microsoft.com/office/drawing/2014/main" id="{4487B319-377A-1A3F-2E56-DCE51A96E729}"/>
              </a:ext>
            </a:extLst>
          </p:cNvPr>
          <p:cNvSpPr txBox="1"/>
          <p:nvPr/>
        </p:nvSpPr>
        <p:spPr>
          <a:xfrm>
            <a:off x="2264484" y="2828720"/>
            <a:ext cx="965190" cy="509799"/>
          </a:xfrm>
          <a:prstGeom prst="rect">
            <a:avLst/>
          </a:prstGeom>
          <a:noFill/>
        </p:spPr>
        <p:txBody>
          <a:bodyPr wrap="square" rtlCol="0">
            <a:spAutoFit/>
          </a:bodyPr>
          <a:lstStyle>
            <a:defPPr>
              <a:defRPr lang="en-US"/>
            </a:defPPr>
          </a:lstStyle>
          <a:p>
            <a:r>
              <a:rPr lang="en-US" sz="2728" b="1" dirty="0">
                <a:solidFill>
                  <a:schemeClr val="bg1"/>
                </a:solidFill>
              </a:rPr>
              <a:t>solid</a:t>
            </a:r>
          </a:p>
        </p:txBody>
      </p:sp>
      <p:cxnSp>
        <p:nvCxnSpPr>
          <p:cNvPr id="11" name="Straight Arrow Connector 10">
            <a:extLst>
              <a:ext uri="{FF2B5EF4-FFF2-40B4-BE49-F238E27FC236}">
                <a16:creationId xmlns:a16="http://schemas.microsoft.com/office/drawing/2014/main" id="{DC73345B-0631-7847-3E02-2BE9000B9F18}"/>
              </a:ext>
            </a:extLst>
          </p:cNvPr>
          <p:cNvCxnSpPr/>
          <p:nvPr/>
        </p:nvCxnSpPr>
        <p:spPr>
          <a:xfrm>
            <a:off x="3229675" y="2994923"/>
            <a:ext cx="1750666" cy="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A25E1E2-DCD3-02B1-8300-55EA71E07305}"/>
              </a:ext>
            </a:extLst>
          </p:cNvPr>
          <p:cNvSpPr txBox="1"/>
          <p:nvPr/>
        </p:nvSpPr>
        <p:spPr>
          <a:xfrm>
            <a:off x="5070960" y="2820177"/>
            <a:ext cx="1067649" cy="518342"/>
          </a:xfrm>
          <a:prstGeom prst="rect">
            <a:avLst/>
          </a:prstGeom>
          <a:noFill/>
        </p:spPr>
        <p:txBody>
          <a:bodyPr wrap="square" rtlCol="0">
            <a:spAutoFit/>
          </a:bodyPr>
          <a:lstStyle>
            <a:defPPr>
              <a:defRPr lang="en-US"/>
            </a:defPPr>
          </a:lstStyle>
          <a:p>
            <a:r>
              <a:rPr lang="en-US" sz="2728" b="1" dirty="0">
                <a:solidFill>
                  <a:schemeClr val="bg1"/>
                </a:solidFill>
              </a:rPr>
              <a:t>liquid</a:t>
            </a:r>
          </a:p>
        </p:txBody>
      </p:sp>
      <p:sp>
        <p:nvSpPr>
          <p:cNvPr id="13" name="TextBox 12">
            <a:extLst>
              <a:ext uri="{FF2B5EF4-FFF2-40B4-BE49-F238E27FC236}">
                <a16:creationId xmlns:a16="http://schemas.microsoft.com/office/drawing/2014/main" id="{190674B9-ECF1-946C-8883-7CA4E2BC34D9}"/>
              </a:ext>
            </a:extLst>
          </p:cNvPr>
          <p:cNvSpPr txBox="1"/>
          <p:nvPr/>
        </p:nvSpPr>
        <p:spPr>
          <a:xfrm>
            <a:off x="3540020" y="2454533"/>
            <a:ext cx="1336417" cy="509799"/>
          </a:xfrm>
          <a:prstGeom prst="rect">
            <a:avLst/>
          </a:prstGeom>
          <a:noFill/>
        </p:spPr>
        <p:txBody>
          <a:bodyPr wrap="square" rtlCol="0">
            <a:spAutoFit/>
          </a:bodyPr>
          <a:lstStyle>
            <a:defPPr>
              <a:defRPr lang="en-US"/>
            </a:defPPr>
          </a:lstStyle>
          <a:p>
            <a:r>
              <a:rPr lang="en-US" sz="2728" b="1" dirty="0">
                <a:solidFill>
                  <a:srgbClr val="FFFF00"/>
                </a:solidFill>
              </a:rPr>
              <a:t>fusion</a:t>
            </a:r>
          </a:p>
        </p:txBody>
      </p:sp>
      <p:cxnSp>
        <p:nvCxnSpPr>
          <p:cNvPr id="14" name="Straight Arrow Connector 13">
            <a:extLst>
              <a:ext uri="{FF2B5EF4-FFF2-40B4-BE49-F238E27FC236}">
                <a16:creationId xmlns:a16="http://schemas.microsoft.com/office/drawing/2014/main" id="{04A3ACCC-7379-291F-AA17-E47060F0E4A1}"/>
              </a:ext>
            </a:extLst>
          </p:cNvPr>
          <p:cNvCxnSpPr/>
          <p:nvPr/>
        </p:nvCxnSpPr>
        <p:spPr>
          <a:xfrm flipH="1">
            <a:off x="3206638" y="3140859"/>
            <a:ext cx="1796738" cy="0"/>
          </a:xfrm>
          <a:prstGeom prst="straightConnector1">
            <a:avLst/>
          </a:prstGeom>
          <a:ln w="28575">
            <a:solidFill>
              <a:srgbClr val="FF00FF"/>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18D17E1-6B65-E832-9B38-ED1E7F31317D}"/>
              </a:ext>
            </a:extLst>
          </p:cNvPr>
          <p:cNvSpPr txBox="1"/>
          <p:nvPr/>
        </p:nvSpPr>
        <p:spPr>
          <a:xfrm>
            <a:off x="3399676" y="3236019"/>
            <a:ext cx="1410662" cy="509799"/>
          </a:xfrm>
          <a:prstGeom prst="rect">
            <a:avLst/>
          </a:prstGeom>
          <a:noFill/>
        </p:spPr>
        <p:txBody>
          <a:bodyPr wrap="square" rtlCol="0">
            <a:spAutoFit/>
          </a:bodyPr>
          <a:lstStyle>
            <a:defPPr>
              <a:defRPr lang="en-US"/>
            </a:defPPr>
          </a:lstStyle>
          <a:p>
            <a:r>
              <a:rPr lang="en-US" sz="2728" b="1" dirty="0">
                <a:solidFill>
                  <a:srgbClr val="FF00FF"/>
                </a:solidFill>
              </a:rPr>
              <a:t>Freezing</a:t>
            </a:r>
            <a:r>
              <a:rPr lang="en-US" sz="1949" b="1" dirty="0">
                <a:solidFill>
                  <a:srgbClr val="0000FF"/>
                </a:solidFill>
                <a:latin typeface="Bookman Old Style" panose="02050604050505020204" pitchFamily="18" charset="0"/>
              </a:rPr>
              <a:t> </a:t>
            </a:r>
          </a:p>
        </p:txBody>
      </p:sp>
      <p:sp>
        <p:nvSpPr>
          <p:cNvPr id="16" name="TextBox 15">
            <a:extLst>
              <a:ext uri="{FF2B5EF4-FFF2-40B4-BE49-F238E27FC236}">
                <a16:creationId xmlns:a16="http://schemas.microsoft.com/office/drawing/2014/main" id="{3D01590F-E32E-BDD8-9156-CC4236A45DB0}"/>
              </a:ext>
            </a:extLst>
          </p:cNvPr>
          <p:cNvSpPr txBox="1"/>
          <p:nvPr/>
        </p:nvSpPr>
        <p:spPr>
          <a:xfrm>
            <a:off x="2184339" y="4516905"/>
            <a:ext cx="965190" cy="509799"/>
          </a:xfrm>
          <a:prstGeom prst="rect">
            <a:avLst/>
          </a:prstGeom>
          <a:noFill/>
        </p:spPr>
        <p:txBody>
          <a:bodyPr wrap="square" rtlCol="0">
            <a:spAutoFit/>
          </a:bodyPr>
          <a:lstStyle>
            <a:defPPr>
              <a:defRPr lang="en-US"/>
            </a:defPPr>
          </a:lstStyle>
          <a:p>
            <a:r>
              <a:rPr lang="en-US" sz="2728" b="1" dirty="0">
                <a:solidFill>
                  <a:schemeClr val="bg1"/>
                </a:solidFill>
              </a:rPr>
              <a:t>solid</a:t>
            </a:r>
          </a:p>
        </p:txBody>
      </p:sp>
      <p:cxnSp>
        <p:nvCxnSpPr>
          <p:cNvPr id="17" name="Straight Arrow Connector 16">
            <a:extLst>
              <a:ext uri="{FF2B5EF4-FFF2-40B4-BE49-F238E27FC236}">
                <a16:creationId xmlns:a16="http://schemas.microsoft.com/office/drawing/2014/main" id="{A4C969A9-3E2A-81CC-1ECA-17A0D5DEBE62}"/>
              </a:ext>
            </a:extLst>
          </p:cNvPr>
          <p:cNvCxnSpPr/>
          <p:nvPr/>
        </p:nvCxnSpPr>
        <p:spPr>
          <a:xfrm>
            <a:off x="3149530" y="4718218"/>
            <a:ext cx="1750666" cy="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5234E16-BCCE-031D-7F48-97F85F3241F2}"/>
              </a:ext>
            </a:extLst>
          </p:cNvPr>
          <p:cNvSpPr txBox="1"/>
          <p:nvPr/>
        </p:nvSpPr>
        <p:spPr>
          <a:xfrm>
            <a:off x="5011564" y="4534571"/>
            <a:ext cx="965190" cy="509799"/>
          </a:xfrm>
          <a:prstGeom prst="rect">
            <a:avLst/>
          </a:prstGeom>
          <a:noFill/>
        </p:spPr>
        <p:txBody>
          <a:bodyPr wrap="square" rtlCol="0">
            <a:spAutoFit/>
          </a:bodyPr>
          <a:lstStyle>
            <a:defPPr>
              <a:defRPr lang="en-US"/>
            </a:defPPr>
          </a:lstStyle>
          <a:p>
            <a:r>
              <a:rPr lang="en-US" sz="2728" b="1" dirty="0">
                <a:solidFill>
                  <a:schemeClr val="bg1"/>
                </a:solidFill>
              </a:rPr>
              <a:t>gas</a:t>
            </a:r>
          </a:p>
        </p:txBody>
      </p:sp>
      <p:sp>
        <p:nvSpPr>
          <p:cNvPr id="19" name="TextBox 18">
            <a:extLst>
              <a:ext uri="{FF2B5EF4-FFF2-40B4-BE49-F238E27FC236}">
                <a16:creationId xmlns:a16="http://schemas.microsoft.com/office/drawing/2014/main" id="{D7DD79F5-0FEA-DAF7-AD85-AA5B56E93EE0}"/>
              </a:ext>
            </a:extLst>
          </p:cNvPr>
          <p:cNvSpPr txBox="1"/>
          <p:nvPr/>
        </p:nvSpPr>
        <p:spPr>
          <a:xfrm>
            <a:off x="3436798" y="4116963"/>
            <a:ext cx="1336417" cy="509799"/>
          </a:xfrm>
          <a:prstGeom prst="rect">
            <a:avLst/>
          </a:prstGeom>
          <a:noFill/>
          <a:ln>
            <a:noFill/>
          </a:ln>
        </p:spPr>
        <p:txBody>
          <a:bodyPr wrap="square" rtlCol="0">
            <a:spAutoFit/>
          </a:bodyPr>
          <a:lstStyle>
            <a:defPPr>
              <a:defRPr lang="en-US"/>
            </a:defPPr>
          </a:lstStyle>
          <a:p>
            <a:r>
              <a:rPr lang="en-US" sz="2728" b="1" dirty="0">
                <a:solidFill>
                  <a:srgbClr val="FFFF00"/>
                </a:solidFill>
              </a:rPr>
              <a:t>steam</a:t>
            </a:r>
          </a:p>
        </p:txBody>
      </p:sp>
      <p:cxnSp>
        <p:nvCxnSpPr>
          <p:cNvPr id="20" name="Straight Arrow Connector 19">
            <a:extLst>
              <a:ext uri="{FF2B5EF4-FFF2-40B4-BE49-F238E27FC236}">
                <a16:creationId xmlns:a16="http://schemas.microsoft.com/office/drawing/2014/main" id="{5EFDE7BF-847D-C625-6F08-B6EE2BE9C0F3}"/>
              </a:ext>
            </a:extLst>
          </p:cNvPr>
          <p:cNvCxnSpPr/>
          <p:nvPr/>
        </p:nvCxnSpPr>
        <p:spPr>
          <a:xfrm flipH="1">
            <a:off x="3079699" y="4913141"/>
            <a:ext cx="1796738" cy="0"/>
          </a:xfrm>
          <a:prstGeom prst="straightConnector1">
            <a:avLst/>
          </a:prstGeom>
          <a:ln w="28575">
            <a:solidFill>
              <a:srgbClr val="FF00FF"/>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EAA3314-B81A-1405-5015-997878DC30ED}"/>
              </a:ext>
            </a:extLst>
          </p:cNvPr>
          <p:cNvSpPr txBox="1"/>
          <p:nvPr/>
        </p:nvSpPr>
        <p:spPr>
          <a:xfrm>
            <a:off x="3029212" y="5029113"/>
            <a:ext cx="1991302" cy="509799"/>
          </a:xfrm>
          <a:prstGeom prst="rect">
            <a:avLst/>
          </a:prstGeom>
          <a:noFill/>
        </p:spPr>
        <p:txBody>
          <a:bodyPr wrap="square" rtlCol="0">
            <a:spAutoFit/>
          </a:bodyPr>
          <a:lstStyle>
            <a:defPPr>
              <a:defRPr lang="en-US"/>
            </a:defPPr>
          </a:lstStyle>
          <a:p>
            <a:r>
              <a:rPr lang="en-US" sz="2728" b="1" dirty="0">
                <a:solidFill>
                  <a:srgbClr val="FF00FF"/>
                </a:solidFill>
              </a:rPr>
              <a:t>sublimation</a:t>
            </a:r>
          </a:p>
        </p:txBody>
      </p:sp>
    </p:spTree>
    <p:extLst>
      <p:ext uri="{BB962C8B-B14F-4D97-AF65-F5344CB8AC3E}">
        <p14:creationId xmlns:p14="http://schemas.microsoft.com/office/powerpoint/2010/main" val="221698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right)">
                                      <p:cBhvr>
                                        <p:cTn id="21" dur="500"/>
                                        <p:tgtEl>
                                          <p:spTgt spid="8"/>
                                        </p:tgtEl>
                                      </p:cBhvr>
                                    </p:animEffect>
                                  </p:childTnLst>
                                </p:cTn>
                              </p:par>
                              <p:par>
                                <p:cTn id="22" presetID="2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par>
                                <p:cTn id="30" presetID="22" presetClass="entr" presetSubtype="8"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par>
                                <p:cTn id="33" presetID="22" presetClass="entr" presetSubtype="8"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par>
                                <p:cTn id="36" presetID="22" presetClass="entr" presetSubtype="8"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right)">
                                      <p:cBhvr>
                                        <p:cTn id="43" dur="500"/>
                                        <p:tgtEl>
                                          <p:spTgt spid="14"/>
                                        </p:tgtEl>
                                      </p:cBhvr>
                                    </p:animEffect>
                                  </p:childTnLst>
                                </p:cTn>
                              </p:par>
                              <p:par>
                                <p:cTn id="44" presetID="22" presetClass="entr" presetSubtype="8" fill="hold"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par>
                                <p:cTn id="52" presetID="22" presetClass="entr" presetSubtype="8"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par>
                                <p:cTn id="55" presetID="22" presetClass="entr" presetSubtype="8"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par>
                                <p:cTn id="58" presetID="22" presetClass="entr" presetSubtype="8" fill="hold"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right)">
                                      <p:cBhvr>
                                        <p:cTn id="65" dur="500"/>
                                        <p:tgtEl>
                                          <p:spTgt spid="20"/>
                                        </p:tgtEl>
                                      </p:cBhvr>
                                    </p:animEffect>
                                  </p:childTnLst>
                                </p:cTn>
                              </p:par>
                              <p:par>
                                <p:cTn id="66" presetID="22" presetClass="entr" presetSubtype="8" fill="hold"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left)">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9" grpId="0"/>
      <p:bldP spid="10" grpId="0"/>
      <p:bldP spid="12" grpId="0"/>
      <p:bldP spid="13" grpId="0"/>
      <p:bldP spid="15" grpId="0"/>
      <p:bldP spid="16" grpId="0"/>
      <p:bldP spid="18" grpId="0"/>
      <p:bldP spid="19" grpId="0"/>
      <p:bldP spid="21"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a:extLst>
              <a:ext uri="{FF2B5EF4-FFF2-40B4-BE49-F238E27FC236}">
                <a16:creationId xmlns:a16="http://schemas.microsoft.com/office/drawing/2014/main" id="{F7511683-D4FD-FDA6-9B0C-095FCC717D28}"/>
              </a:ext>
            </a:extLst>
          </p:cNvPr>
          <p:cNvSpPr/>
          <p:nvPr/>
        </p:nvSpPr>
        <p:spPr>
          <a:xfrm>
            <a:off x="69654" y="414427"/>
            <a:ext cx="4247295" cy="2764112"/>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338" b="1" dirty="0">
                <a:latin typeface="Bookman Old Style" panose="02050604050505020204" pitchFamily="18" charset="0"/>
                <a:ea typeface="Cambria Math" pitchFamily="18" charset="0"/>
              </a:rPr>
              <a:t>The process of changing the solid phase into the liquid phase is known as melting.</a:t>
            </a:r>
            <a:endParaRPr lang="en-US" sz="2338" dirty="0"/>
          </a:p>
        </p:txBody>
      </p:sp>
      <p:sp>
        <p:nvSpPr>
          <p:cNvPr id="5" name="Cloud 4">
            <a:extLst>
              <a:ext uri="{FF2B5EF4-FFF2-40B4-BE49-F238E27FC236}">
                <a16:creationId xmlns:a16="http://schemas.microsoft.com/office/drawing/2014/main" id="{CEC74ED8-1722-CEBD-4F96-F0E5635C2A47}"/>
              </a:ext>
            </a:extLst>
          </p:cNvPr>
          <p:cNvSpPr/>
          <p:nvPr/>
        </p:nvSpPr>
        <p:spPr>
          <a:xfrm>
            <a:off x="7490364" y="1347470"/>
            <a:ext cx="4463144" cy="2764112"/>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338" b="1" dirty="0">
                <a:latin typeface="Bookman Old Style" panose="02050604050505020204" pitchFamily="18" charset="0"/>
                <a:ea typeface="Cambria Math" pitchFamily="18" charset="0"/>
              </a:rPr>
              <a:t>The process of changing the liquid phase into solid phase is called freezing or fusion.</a:t>
            </a:r>
          </a:p>
        </p:txBody>
      </p:sp>
      <p:sp>
        <p:nvSpPr>
          <p:cNvPr id="6" name="Cloud 5">
            <a:extLst>
              <a:ext uri="{FF2B5EF4-FFF2-40B4-BE49-F238E27FC236}">
                <a16:creationId xmlns:a16="http://schemas.microsoft.com/office/drawing/2014/main" id="{6D85F6B8-2329-C98F-1C5E-BED9D5D51427}"/>
              </a:ext>
            </a:extLst>
          </p:cNvPr>
          <p:cNvSpPr/>
          <p:nvPr/>
        </p:nvSpPr>
        <p:spPr>
          <a:xfrm>
            <a:off x="0" y="3654051"/>
            <a:ext cx="5241574" cy="3045403"/>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338" b="1" dirty="0">
                <a:latin typeface="+mn-lt"/>
                <a:ea typeface="Cambria Math" pitchFamily="18" charset="0"/>
              </a:rPr>
              <a:t>The constant temperature at which the solid phase of a substance changes into a liquid phase is called the melting point of the substance.</a:t>
            </a:r>
          </a:p>
        </p:txBody>
      </p:sp>
      <p:sp>
        <p:nvSpPr>
          <p:cNvPr id="7" name="Cloud 6">
            <a:extLst>
              <a:ext uri="{FF2B5EF4-FFF2-40B4-BE49-F238E27FC236}">
                <a16:creationId xmlns:a16="http://schemas.microsoft.com/office/drawing/2014/main" id="{32C3A598-64F6-563B-C65B-1B2062F4B7BD}"/>
              </a:ext>
            </a:extLst>
          </p:cNvPr>
          <p:cNvSpPr/>
          <p:nvPr/>
        </p:nvSpPr>
        <p:spPr>
          <a:xfrm>
            <a:off x="3523995" y="1117944"/>
            <a:ext cx="4378150" cy="2659727"/>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338" b="1" dirty="0">
                <a:latin typeface="Bookman Old Style" panose="02050604050505020204" pitchFamily="18" charset="0"/>
                <a:ea typeface="Cambria Math" pitchFamily="18" charset="0"/>
              </a:rPr>
              <a:t>The process of changing the liquid phase into the gaseous phase is known as vaporization.</a:t>
            </a:r>
          </a:p>
        </p:txBody>
      </p:sp>
      <p:sp>
        <p:nvSpPr>
          <p:cNvPr id="8" name="Cloud 7">
            <a:extLst>
              <a:ext uri="{FF2B5EF4-FFF2-40B4-BE49-F238E27FC236}">
                <a16:creationId xmlns:a16="http://schemas.microsoft.com/office/drawing/2014/main" id="{5A07FADA-8D21-49E5-E096-93B91110F556}"/>
              </a:ext>
            </a:extLst>
          </p:cNvPr>
          <p:cNvSpPr/>
          <p:nvPr/>
        </p:nvSpPr>
        <p:spPr>
          <a:xfrm>
            <a:off x="5713070" y="4180468"/>
            <a:ext cx="4013843" cy="2601650"/>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338" b="1" dirty="0">
                <a:latin typeface="+mn-lt"/>
                <a:ea typeface="Cambria Math" pitchFamily="18" charset="0"/>
              </a:rPr>
              <a:t>The process of changing the gaseous phase into the liquid phase is called as condensation.</a:t>
            </a:r>
          </a:p>
        </p:txBody>
      </p:sp>
    </p:spTree>
    <p:extLst>
      <p:ext uri="{BB962C8B-B14F-4D97-AF65-F5344CB8AC3E}">
        <p14:creationId xmlns:p14="http://schemas.microsoft.com/office/powerpoint/2010/main" val="142926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8"/>
                                        </p:tgtEl>
                                      </p:cBhvr>
                                    </p:animEffect>
                                    <p:set>
                                      <p:cBhvr>
                                        <p:cTn id="43" dur="1" fill="hold">
                                          <p:stCondLst>
                                            <p:cond delay="499"/>
                                          </p:stCondLst>
                                        </p:cTn>
                                        <p:tgtEl>
                                          <p:spTgt spid="8"/>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7"/>
                                        </p:tgtEl>
                                      </p:cBhvr>
                                    </p:animEffect>
                                    <p:set>
                                      <p:cBhvr>
                                        <p:cTn id="4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animBg="1"/>
      <p:bldP spid="4" grpId="1" animBg="1"/>
      <p:bldP spid="5" grpId="0"/>
      <p:bldP spid="5" grpId="1"/>
      <p:bldP spid="6" grpId="0"/>
      <p:bldP spid="6" grpId="1"/>
      <p:bldP spid="7" grpId="0"/>
      <p:bldP spid="7" grpId="1"/>
      <p:bldP spid="8" grpId="0"/>
      <p:bldP spid="8" grpId="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A6FA1D-A3D9-7C8D-8B9C-BBD5E278DCBB}"/>
              </a:ext>
            </a:extLst>
          </p:cNvPr>
          <p:cNvSpPr/>
          <p:nvPr/>
        </p:nvSpPr>
        <p:spPr>
          <a:xfrm>
            <a:off x="1260771" y="740469"/>
            <a:ext cx="8640483" cy="544653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IN" sz="1754"/>
          </a:p>
        </p:txBody>
      </p:sp>
      <p:pic>
        <p:nvPicPr>
          <p:cNvPr id="6" name="Picture 5">
            <a:extLst>
              <a:ext uri="{FF2B5EF4-FFF2-40B4-BE49-F238E27FC236}">
                <a16:creationId xmlns:a16="http://schemas.microsoft.com/office/drawing/2014/main" id="{5D821A0C-7E71-F842-14B1-C37E545D2B92}"/>
              </a:ext>
            </a:extLst>
          </p:cNvPr>
          <p:cNvPicPr>
            <a:picLocks noChangeAspect="1"/>
          </p:cNvPicPr>
          <p:nvPr/>
        </p:nvPicPr>
        <p:blipFill>
          <a:blip r:embed="rId2"/>
          <a:stretch>
            <a:fillRect/>
          </a:stretch>
        </p:blipFill>
        <p:spPr>
          <a:xfrm>
            <a:off x="1446909" y="1323474"/>
            <a:ext cx="8300026" cy="4192686"/>
          </a:xfrm>
          <a:prstGeom prst="rect">
            <a:avLst/>
          </a:prstGeom>
        </p:spPr>
      </p:pic>
    </p:spTree>
    <p:extLst>
      <p:ext uri="{BB962C8B-B14F-4D97-AF65-F5344CB8AC3E}">
        <p14:creationId xmlns:p14="http://schemas.microsoft.com/office/powerpoint/2010/main" val="96000534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28AA647-167F-F270-AED7-AB40E18CCD10}"/>
              </a:ext>
            </a:extLst>
          </p:cNvPr>
          <p:cNvSpPr txBox="1"/>
          <p:nvPr/>
        </p:nvSpPr>
        <p:spPr>
          <a:xfrm flipH="1">
            <a:off x="772563" y="1754007"/>
            <a:ext cx="8446156"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sym typeface="Symbol"/>
              </a:rPr>
              <a:t>2) Vaporization or boiling→ Heat supplied to the system</a:t>
            </a:r>
            <a:endParaRPr lang="en-US" sz="2728" b="1" dirty="0">
              <a:solidFill>
                <a:schemeClr val="bg1"/>
              </a:solidFill>
              <a:ea typeface="Cambria Math" pitchFamily="18" charset="0"/>
            </a:endParaRPr>
          </a:p>
        </p:txBody>
      </p:sp>
      <p:sp>
        <p:nvSpPr>
          <p:cNvPr id="8" name="TextBox 7">
            <a:extLst>
              <a:ext uri="{FF2B5EF4-FFF2-40B4-BE49-F238E27FC236}">
                <a16:creationId xmlns:a16="http://schemas.microsoft.com/office/drawing/2014/main" id="{8B9DBBA4-F35C-1C6F-2848-88C3D718C22A}"/>
              </a:ext>
            </a:extLst>
          </p:cNvPr>
          <p:cNvSpPr txBox="1"/>
          <p:nvPr/>
        </p:nvSpPr>
        <p:spPr>
          <a:xfrm flipH="1">
            <a:off x="772563" y="913127"/>
            <a:ext cx="6236617"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rPr>
              <a:t>1) </a:t>
            </a:r>
            <a:r>
              <a:rPr lang="en-US" sz="2728" b="1" dirty="0">
                <a:solidFill>
                  <a:schemeClr val="bg1"/>
                </a:solidFill>
                <a:ea typeface="Cambria Math" pitchFamily="18" charset="0"/>
                <a:sym typeface="Symbol"/>
              </a:rPr>
              <a:t>Melting →  Heat supplied to the system</a:t>
            </a:r>
            <a:endParaRPr lang="en-US" sz="2728" b="1" dirty="0">
              <a:solidFill>
                <a:schemeClr val="bg1"/>
              </a:solidFill>
              <a:ea typeface="Cambria Math" pitchFamily="18" charset="0"/>
            </a:endParaRPr>
          </a:p>
        </p:txBody>
      </p:sp>
      <p:sp>
        <p:nvSpPr>
          <p:cNvPr id="11" name="TextBox 10">
            <a:extLst>
              <a:ext uri="{FF2B5EF4-FFF2-40B4-BE49-F238E27FC236}">
                <a16:creationId xmlns:a16="http://schemas.microsoft.com/office/drawing/2014/main" id="{1BC4E3D1-D001-0B90-5FFA-B8CF4A0BF414}"/>
              </a:ext>
            </a:extLst>
          </p:cNvPr>
          <p:cNvSpPr txBox="1"/>
          <p:nvPr/>
        </p:nvSpPr>
        <p:spPr>
          <a:xfrm flipH="1">
            <a:off x="772563" y="2713868"/>
            <a:ext cx="8733817" cy="496503"/>
          </a:xfrm>
          <a:prstGeom prst="rect">
            <a:avLst/>
          </a:prstGeom>
          <a:noFill/>
          <a:ln>
            <a:noFill/>
          </a:ln>
        </p:spPr>
        <p:txBody>
          <a:bodyPr wrap="square" lIns="75926" tIns="37964" rIns="75926" bIns="37964" rtlCol="0" anchor="ctr">
            <a:spAutoFit/>
          </a:bodyPr>
          <a:lstStyle>
            <a:defPPr>
              <a:defRPr lang="en-US"/>
            </a:defPPr>
          </a:lstStyle>
          <a:p>
            <a:pPr marL="445450" indent="-445450" algn="just"/>
            <a:r>
              <a:rPr lang="en-US" sz="2728" b="1" dirty="0">
                <a:solidFill>
                  <a:schemeClr val="bg1"/>
                </a:solidFill>
                <a:ea typeface="Cambria Math" pitchFamily="18" charset="0"/>
                <a:sym typeface="Symbol"/>
              </a:rPr>
              <a:t>3) Solidification or freezing→ Heat given out by the system</a:t>
            </a:r>
            <a:endParaRPr lang="en-US" sz="2728" b="1" dirty="0">
              <a:solidFill>
                <a:schemeClr val="bg1"/>
              </a:solidFill>
              <a:ea typeface="Cambria Math" pitchFamily="18" charset="0"/>
            </a:endParaRPr>
          </a:p>
        </p:txBody>
      </p:sp>
      <p:sp>
        <p:nvSpPr>
          <p:cNvPr id="14" name="TextBox 13">
            <a:extLst>
              <a:ext uri="{FF2B5EF4-FFF2-40B4-BE49-F238E27FC236}">
                <a16:creationId xmlns:a16="http://schemas.microsoft.com/office/drawing/2014/main" id="{F9316E26-C8D3-D3A2-0551-6E0268749697}"/>
              </a:ext>
            </a:extLst>
          </p:cNvPr>
          <p:cNvSpPr txBox="1"/>
          <p:nvPr/>
        </p:nvSpPr>
        <p:spPr>
          <a:xfrm flipH="1">
            <a:off x="772563" y="3569983"/>
            <a:ext cx="7513223"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sym typeface="Symbol"/>
              </a:rPr>
              <a:t>4)  Condensation→ Heat given out by the system</a:t>
            </a:r>
            <a:endParaRPr lang="en-US" sz="2728" b="1" dirty="0">
              <a:solidFill>
                <a:schemeClr val="bg1"/>
              </a:solidFill>
              <a:ea typeface="Cambria Math" pitchFamily="18" charset="0"/>
            </a:endParaRPr>
          </a:p>
        </p:txBody>
      </p:sp>
      <p:sp>
        <p:nvSpPr>
          <p:cNvPr id="17" name="TextBox 16">
            <a:extLst>
              <a:ext uri="{FF2B5EF4-FFF2-40B4-BE49-F238E27FC236}">
                <a16:creationId xmlns:a16="http://schemas.microsoft.com/office/drawing/2014/main" id="{4D3DC261-2257-0478-4442-D8BC83F074CB}"/>
              </a:ext>
            </a:extLst>
          </p:cNvPr>
          <p:cNvSpPr txBox="1"/>
          <p:nvPr/>
        </p:nvSpPr>
        <p:spPr>
          <a:xfrm flipH="1">
            <a:off x="772561" y="4307790"/>
            <a:ext cx="7085571"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sym typeface="Symbol"/>
              </a:rPr>
              <a:t>5)  Sublimation→ Heat  supplied to the system</a:t>
            </a:r>
            <a:endParaRPr lang="en-US" sz="2728" b="1" dirty="0">
              <a:solidFill>
                <a:schemeClr val="bg1"/>
              </a:solidFill>
              <a:ea typeface="Cambria Math" pitchFamily="18" charset="0"/>
            </a:endParaRPr>
          </a:p>
        </p:txBody>
      </p:sp>
      <p:sp>
        <p:nvSpPr>
          <p:cNvPr id="20" name="TextBox 19">
            <a:extLst>
              <a:ext uri="{FF2B5EF4-FFF2-40B4-BE49-F238E27FC236}">
                <a16:creationId xmlns:a16="http://schemas.microsoft.com/office/drawing/2014/main" id="{7B7A177D-A671-8B3F-2086-AB44BF80CAD1}"/>
              </a:ext>
            </a:extLst>
          </p:cNvPr>
          <p:cNvSpPr txBox="1"/>
          <p:nvPr/>
        </p:nvSpPr>
        <p:spPr>
          <a:xfrm flipH="1">
            <a:off x="772561" y="5108800"/>
            <a:ext cx="7165756" cy="496503"/>
          </a:xfrm>
          <a:prstGeom prst="rect">
            <a:avLst/>
          </a:prstGeom>
          <a:noFill/>
        </p:spPr>
        <p:txBody>
          <a:bodyPr wrap="square" lIns="75926" tIns="37964" rIns="75926" bIns="37964" rtlCol="0" anchor="ctr">
            <a:spAutoFit/>
          </a:bodyPr>
          <a:lstStyle>
            <a:defPPr>
              <a:defRPr lang="en-US"/>
            </a:defPPr>
          </a:lstStyle>
          <a:p>
            <a:pPr algn="just"/>
            <a:r>
              <a:rPr lang="en-US" sz="2728" b="1" dirty="0">
                <a:solidFill>
                  <a:schemeClr val="bg1"/>
                </a:solidFill>
                <a:ea typeface="Cambria Math" pitchFamily="18" charset="0"/>
                <a:sym typeface="Symbol"/>
              </a:rPr>
              <a:t>6)  Hoarfrost→ Heat  given out by the system</a:t>
            </a:r>
            <a:endParaRPr lang="en-US" sz="2728" b="1" dirty="0">
              <a:solidFill>
                <a:schemeClr val="bg1"/>
              </a:solidFill>
              <a:ea typeface="Cambria Math" pitchFamily="18" charset="0"/>
            </a:endParaRPr>
          </a:p>
        </p:txBody>
      </p:sp>
    </p:spTree>
    <p:extLst>
      <p:ext uri="{BB962C8B-B14F-4D97-AF65-F5344CB8AC3E}">
        <p14:creationId xmlns:p14="http://schemas.microsoft.com/office/powerpoint/2010/main" val="300791414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1A87A84-68E8-CDBF-B5DB-9745B3A3810B}"/>
              </a:ext>
            </a:extLst>
          </p:cNvPr>
          <p:cNvSpPr txBox="1"/>
          <p:nvPr/>
        </p:nvSpPr>
        <p:spPr>
          <a:xfrm>
            <a:off x="498929" y="803718"/>
            <a:ext cx="10308230" cy="3868475"/>
          </a:xfrm>
          <a:prstGeom prst="rect">
            <a:avLst/>
          </a:prstGeom>
          <a:noFill/>
        </p:spPr>
        <p:txBody>
          <a:bodyPr wrap="square" rtlCol="0">
            <a:spAutoFit/>
          </a:bodyPr>
          <a:lstStyle/>
          <a:p>
            <a:pPr lvl="0" algn="just" defTabSz="722313"/>
            <a:r>
              <a:rPr lang="en-US" sz="2728" b="1" dirty="0">
                <a:solidFill>
                  <a:schemeClr val="bg1"/>
                </a:solidFill>
              </a:rPr>
              <a:t>CW</a:t>
            </a:r>
            <a:r>
              <a:rPr lang="en-US" sz="2728" dirty="0">
                <a:solidFill>
                  <a:schemeClr val="bg1"/>
                </a:solidFill>
              </a:rPr>
              <a:t>.	A solid material is supplied with heat at a constant rate. The 	temperature of material is changing with heat input as shown in 	the figure. What does slope DE represent.</a:t>
            </a:r>
          </a:p>
          <a:p>
            <a:pPr lvl="0"/>
            <a:endParaRPr lang="en-US" sz="2728" dirty="0">
              <a:solidFill>
                <a:schemeClr val="bg1"/>
              </a:solidFill>
            </a:endParaRPr>
          </a:p>
          <a:p>
            <a:pPr defTabSz="722313"/>
            <a:r>
              <a:rPr lang="en-US" sz="2728" dirty="0">
                <a:solidFill>
                  <a:schemeClr val="bg1"/>
                </a:solidFill>
              </a:rPr>
              <a:t>	1.	latent heat of liquid</a:t>
            </a:r>
          </a:p>
          <a:p>
            <a:pPr defTabSz="722313"/>
            <a:r>
              <a:rPr lang="en-US" sz="2728" dirty="0">
                <a:solidFill>
                  <a:schemeClr val="bg1"/>
                </a:solidFill>
              </a:rPr>
              <a:t>	2.	latent heat of </a:t>
            </a:r>
            <a:r>
              <a:rPr lang="en-US" sz="2728" dirty="0" err="1">
                <a:solidFill>
                  <a:schemeClr val="bg1"/>
                </a:solidFill>
              </a:rPr>
              <a:t>vapour</a:t>
            </a:r>
            <a:endParaRPr lang="en-US" sz="2728" dirty="0">
              <a:solidFill>
                <a:schemeClr val="bg1"/>
              </a:solidFill>
            </a:endParaRPr>
          </a:p>
          <a:p>
            <a:pPr defTabSz="722313"/>
            <a:r>
              <a:rPr lang="en-US" sz="2728" dirty="0">
                <a:solidFill>
                  <a:schemeClr val="bg1"/>
                </a:solidFill>
              </a:rPr>
              <a:t>	3.	heat capacity of </a:t>
            </a:r>
            <a:r>
              <a:rPr lang="en-US" sz="2728" dirty="0" err="1">
                <a:solidFill>
                  <a:schemeClr val="bg1"/>
                </a:solidFill>
              </a:rPr>
              <a:t>vapour</a:t>
            </a:r>
            <a:endParaRPr lang="en-US" sz="2728" dirty="0">
              <a:solidFill>
                <a:schemeClr val="bg1"/>
              </a:solidFill>
            </a:endParaRPr>
          </a:p>
          <a:p>
            <a:pPr defTabSz="722313"/>
            <a:r>
              <a:rPr lang="en-US" sz="2728" dirty="0">
                <a:solidFill>
                  <a:schemeClr val="bg1"/>
                </a:solidFill>
              </a:rPr>
              <a:t>	4. 	inverse of heat capacity of </a:t>
            </a:r>
            <a:r>
              <a:rPr lang="en-US" sz="2728" dirty="0" err="1">
                <a:solidFill>
                  <a:schemeClr val="bg1"/>
                </a:solidFill>
              </a:rPr>
              <a:t>vapour</a:t>
            </a:r>
            <a:endParaRPr lang="en-US" sz="2728" dirty="0">
              <a:solidFill>
                <a:schemeClr val="bg1"/>
              </a:solidFill>
            </a:endParaRPr>
          </a:p>
          <a:p>
            <a:endParaRPr lang="en-US" sz="2728" dirty="0">
              <a:solidFill>
                <a:schemeClr val="bg1"/>
              </a:solidFill>
            </a:endParaRPr>
          </a:p>
        </p:txBody>
      </p:sp>
      <p:pic>
        <p:nvPicPr>
          <p:cNvPr id="5" name="Picture 4">
            <a:extLst>
              <a:ext uri="{FF2B5EF4-FFF2-40B4-BE49-F238E27FC236}">
                <a16:creationId xmlns:a16="http://schemas.microsoft.com/office/drawing/2014/main" id="{035B578C-1ED2-0928-BF48-EA38546872CE}"/>
              </a:ext>
            </a:extLst>
          </p:cNvPr>
          <p:cNvPicPr/>
          <p:nvPr/>
        </p:nvPicPr>
        <p:blipFill rotWithShape="1">
          <a:blip r:embed="rId2"/>
          <a:srcRect l="12585" t="7003" r="4914" b="3576"/>
          <a:stretch/>
        </p:blipFill>
        <p:spPr bwMode="auto">
          <a:xfrm>
            <a:off x="7532802" y="2122799"/>
            <a:ext cx="3616803" cy="229106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2724560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B42825-54A9-2DE7-9F61-6466AF0C6E2B}"/>
              </a:ext>
            </a:extLst>
          </p:cNvPr>
          <p:cNvSpPr txBox="1"/>
          <p:nvPr/>
        </p:nvSpPr>
        <p:spPr>
          <a:xfrm>
            <a:off x="890945" y="1189794"/>
            <a:ext cx="9898395" cy="5549661"/>
          </a:xfrm>
          <a:prstGeom prst="rect">
            <a:avLst/>
          </a:prstGeom>
          <a:noFill/>
        </p:spPr>
        <p:txBody>
          <a:bodyPr wrap="square" rtlCol="0">
            <a:spAutoFit/>
          </a:bodyPr>
          <a:lstStyle/>
          <a:p>
            <a:pPr lvl="0" algn="just" defTabSz="625475"/>
            <a:r>
              <a:rPr lang="en-US" sz="2728" b="1" dirty="0">
                <a:solidFill>
                  <a:schemeClr val="bg1"/>
                </a:solidFill>
              </a:rPr>
              <a:t>CW</a:t>
            </a:r>
            <a:r>
              <a:rPr lang="en-US" sz="2728" dirty="0">
                <a:solidFill>
                  <a:schemeClr val="bg1"/>
                </a:solidFill>
              </a:rPr>
              <a:t>.	An ice cube at temperature-20</a:t>
            </a:r>
            <a:r>
              <a:rPr lang="en-US" sz="2728" baseline="30000" dirty="0">
                <a:solidFill>
                  <a:schemeClr val="bg1"/>
                </a:solidFill>
              </a:rPr>
              <a:t>o</a:t>
            </a:r>
            <a:r>
              <a:rPr lang="en-US" sz="2728" dirty="0">
                <a:solidFill>
                  <a:schemeClr val="bg1"/>
                </a:solidFill>
              </a:rPr>
              <a:t>C is kept in a room at 	temperature 20</a:t>
            </a:r>
            <a:r>
              <a:rPr lang="en-US" sz="2728" baseline="30000" dirty="0">
                <a:solidFill>
                  <a:schemeClr val="bg1"/>
                </a:solidFill>
              </a:rPr>
              <a:t>o</a:t>
            </a:r>
            <a:r>
              <a:rPr lang="en-US" sz="2728" dirty="0">
                <a:solidFill>
                  <a:schemeClr val="bg1"/>
                </a:solidFill>
              </a:rPr>
              <a:t>C. The variation of temperature of the body 	with time is given by</a:t>
            </a:r>
          </a:p>
          <a:p>
            <a:r>
              <a:rPr lang="en-US" sz="2728" dirty="0">
                <a:solidFill>
                  <a:schemeClr val="bg1"/>
                </a:solidFill>
              </a:rPr>
              <a:t>	  </a:t>
            </a:r>
          </a:p>
          <a:p>
            <a:endParaRPr lang="en-US" sz="2728" dirty="0">
              <a:solidFill>
                <a:schemeClr val="bg1"/>
              </a:solidFill>
            </a:endParaRPr>
          </a:p>
          <a:p>
            <a:r>
              <a:rPr lang="en-US" sz="2728" dirty="0">
                <a:solidFill>
                  <a:schemeClr val="bg1"/>
                </a:solidFill>
              </a:rPr>
              <a:t>	1. 							2. </a:t>
            </a:r>
          </a:p>
          <a:p>
            <a:r>
              <a:rPr lang="en-US" sz="2728" dirty="0">
                <a:solidFill>
                  <a:schemeClr val="bg1"/>
                </a:solidFill>
              </a:rPr>
              <a:t> </a:t>
            </a:r>
          </a:p>
          <a:p>
            <a:endParaRPr lang="en-US" sz="2728" dirty="0">
              <a:solidFill>
                <a:schemeClr val="bg1"/>
              </a:solidFill>
            </a:endParaRPr>
          </a:p>
          <a:p>
            <a:endParaRPr lang="en-US" sz="2728" dirty="0">
              <a:solidFill>
                <a:schemeClr val="bg1"/>
              </a:solidFill>
            </a:endParaRPr>
          </a:p>
          <a:p>
            <a:r>
              <a:rPr lang="en-US" sz="2728" dirty="0">
                <a:solidFill>
                  <a:schemeClr val="bg1"/>
                </a:solidFill>
              </a:rPr>
              <a:t>	 </a:t>
            </a:r>
          </a:p>
          <a:p>
            <a:endParaRPr lang="en-US" sz="2728" dirty="0">
              <a:solidFill>
                <a:schemeClr val="bg1"/>
              </a:solidFill>
            </a:endParaRPr>
          </a:p>
          <a:p>
            <a:r>
              <a:rPr lang="en-US" sz="2728" dirty="0">
                <a:solidFill>
                  <a:schemeClr val="bg1"/>
                </a:solidFill>
              </a:rPr>
              <a:t>	 3. 							4. </a:t>
            </a:r>
          </a:p>
          <a:p>
            <a:endParaRPr lang="en-US" sz="2728" dirty="0">
              <a:solidFill>
                <a:schemeClr val="bg1"/>
              </a:solidFill>
            </a:endParaRPr>
          </a:p>
        </p:txBody>
      </p:sp>
      <p:pic>
        <p:nvPicPr>
          <p:cNvPr id="5" name="Picture 4">
            <a:extLst>
              <a:ext uri="{FF2B5EF4-FFF2-40B4-BE49-F238E27FC236}">
                <a16:creationId xmlns:a16="http://schemas.microsoft.com/office/drawing/2014/main" id="{93B1CCF1-C591-FD76-3273-6892F47E80AB}"/>
              </a:ext>
            </a:extLst>
          </p:cNvPr>
          <p:cNvPicPr/>
          <p:nvPr/>
        </p:nvPicPr>
        <p:blipFill rotWithShape="1">
          <a:blip r:embed="rId2"/>
          <a:srcRect l="6954" t="4285" r="4161" b="4748"/>
          <a:stretch/>
        </p:blipFill>
        <p:spPr bwMode="auto">
          <a:xfrm>
            <a:off x="2101267" y="2473812"/>
            <a:ext cx="2029184" cy="1685106"/>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F38942DE-CF64-8CA5-828A-5F19C3949207}"/>
              </a:ext>
            </a:extLst>
          </p:cNvPr>
          <p:cNvPicPr/>
          <p:nvPr/>
        </p:nvPicPr>
        <p:blipFill rotWithShape="1">
          <a:blip r:embed="rId3"/>
          <a:srcRect l="11502" t="2222" r="10459" b="-26"/>
          <a:stretch/>
        </p:blipFill>
        <p:spPr bwMode="auto">
          <a:xfrm>
            <a:off x="5562450" y="2473813"/>
            <a:ext cx="1992366" cy="1685105"/>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59A9E5E5-73E3-2DDD-C74F-ACFE7444425C}"/>
              </a:ext>
            </a:extLst>
          </p:cNvPr>
          <p:cNvPicPr/>
          <p:nvPr/>
        </p:nvPicPr>
        <p:blipFill rotWithShape="1">
          <a:blip r:embed="rId4"/>
          <a:srcRect l="3599" t="7953" r="5965" b="5857"/>
          <a:stretch/>
        </p:blipFill>
        <p:spPr bwMode="auto">
          <a:xfrm>
            <a:off x="2053360" y="4987578"/>
            <a:ext cx="1952996" cy="1685106"/>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F0FEA1FF-51AD-6EB5-512A-75CE3FEC74B0}"/>
              </a:ext>
            </a:extLst>
          </p:cNvPr>
          <p:cNvPicPr/>
          <p:nvPr/>
        </p:nvPicPr>
        <p:blipFill rotWithShape="1">
          <a:blip r:embed="rId5"/>
          <a:srcRect l="6586" t="1266" r="6780" b="3106"/>
          <a:stretch/>
        </p:blipFill>
        <p:spPr bwMode="auto">
          <a:xfrm>
            <a:off x="5558481" y="4987578"/>
            <a:ext cx="1779946" cy="157176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7615063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B0A2F5A-5550-76F8-C472-CF19FFA263A3}"/>
              </a:ext>
            </a:extLst>
          </p:cNvPr>
          <p:cNvSpPr txBox="1"/>
          <p:nvPr/>
        </p:nvSpPr>
        <p:spPr>
          <a:xfrm>
            <a:off x="1281475" y="1954536"/>
            <a:ext cx="9316312" cy="3110852"/>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lnSpc>
                <a:spcPct val="150000"/>
              </a:lnSpc>
            </a:pPr>
            <a:r>
              <a:rPr lang="en-US" sz="7015"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TRIPLE POINT OF WATER</a:t>
            </a:r>
          </a:p>
        </p:txBody>
      </p:sp>
    </p:spTree>
    <p:extLst>
      <p:ext uri="{BB962C8B-B14F-4D97-AF65-F5344CB8AC3E}">
        <p14:creationId xmlns:p14="http://schemas.microsoft.com/office/powerpoint/2010/main" val="176544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76D0FBD-DCFC-EC97-9552-FD862B205835}"/>
              </a:ext>
            </a:extLst>
          </p:cNvPr>
          <p:cNvSpPr txBox="1"/>
          <p:nvPr/>
        </p:nvSpPr>
        <p:spPr>
          <a:xfrm>
            <a:off x="1161197" y="792655"/>
            <a:ext cx="3792455" cy="496503"/>
          </a:xfrm>
          <a:prstGeom prst="rect">
            <a:avLst/>
          </a:prstGeom>
          <a:ln/>
        </p:spPr>
        <p:style>
          <a:lnRef idx="1">
            <a:schemeClr val="accent2"/>
          </a:lnRef>
          <a:fillRef idx="2">
            <a:schemeClr val="accent2"/>
          </a:fillRef>
          <a:effectRef idx="1">
            <a:schemeClr val="accent2"/>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TRIPLE POINT OF WATER </a:t>
            </a:r>
          </a:p>
        </p:txBody>
      </p:sp>
      <p:sp>
        <p:nvSpPr>
          <p:cNvPr id="5" name="TextBox 4">
            <a:extLst>
              <a:ext uri="{FF2B5EF4-FFF2-40B4-BE49-F238E27FC236}">
                <a16:creationId xmlns:a16="http://schemas.microsoft.com/office/drawing/2014/main" id="{8E8F06DF-742F-28D4-0C0A-9036C5E696A6}"/>
              </a:ext>
            </a:extLst>
          </p:cNvPr>
          <p:cNvSpPr txBox="1"/>
          <p:nvPr/>
        </p:nvSpPr>
        <p:spPr>
          <a:xfrm flipH="1">
            <a:off x="1161198" y="1530678"/>
            <a:ext cx="1987492" cy="49650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wrap="square" lIns="75926" tIns="37964" rIns="75926" bIns="37964" rtlCol="0" anchor="ctr">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just"/>
            <a:r>
              <a:rPr lang="en-US" sz="2728" b="1" dirty="0">
                <a:solidFill>
                  <a:schemeClr val="bg1"/>
                </a:solidFill>
                <a:latin typeface="+mn-lt"/>
                <a:ea typeface="Cambria Math" pitchFamily="18" charset="0"/>
              </a:rPr>
              <a:t>DEFINITION:</a:t>
            </a:r>
          </a:p>
        </p:txBody>
      </p:sp>
      <p:sp>
        <p:nvSpPr>
          <p:cNvPr id="6" name="Rectangle 5">
            <a:extLst>
              <a:ext uri="{FF2B5EF4-FFF2-40B4-BE49-F238E27FC236}">
                <a16:creationId xmlns:a16="http://schemas.microsoft.com/office/drawing/2014/main" id="{8BB992EE-487D-46B4-933D-B642E2D0938C}"/>
              </a:ext>
            </a:extLst>
          </p:cNvPr>
          <p:cNvSpPr/>
          <p:nvPr/>
        </p:nvSpPr>
        <p:spPr>
          <a:xfrm>
            <a:off x="907538" y="2434835"/>
            <a:ext cx="10123978" cy="1336172"/>
          </a:xfrm>
          <a:prstGeom prst="rect">
            <a:avLst/>
          </a:prstGeom>
        </p:spPr>
        <p:txBody>
          <a:bodyPr wrap="square" lIns="75926" tIns="37964" rIns="75926" bIns="37964">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rPr>
              <a:t>The temperature and pressure at which three states (solid, liquid and </a:t>
            </a:r>
            <a:r>
              <a:rPr lang="en-US" sz="2728" b="1" dirty="0" err="1">
                <a:solidFill>
                  <a:schemeClr val="bg1"/>
                </a:solidFill>
                <a:ea typeface="Cambria Math" pitchFamily="18" charset="0"/>
              </a:rPr>
              <a:t>vapour</a:t>
            </a:r>
            <a:r>
              <a:rPr lang="en-US" sz="2728" b="1" dirty="0">
                <a:solidFill>
                  <a:schemeClr val="bg1"/>
                </a:solidFill>
                <a:ea typeface="Cambria Math" pitchFamily="18" charset="0"/>
              </a:rPr>
              <a:t>) of water are in thermal equilibrium is called triple point of water.</a:t>
            </a:r>
            <a:endParaRPr lang="en-US" sz="2728" b="1" dirty="0">
              <a:solidFill>
                <a:schemeClr val="bg1"/>
              </a:solidFill>
            </a:endParaRPr>
          </a:p>
        </p:txBody>
      </p:sp>
    </p:spTree>
    <p:extLst>
      <p:ext uri="{BB962C8B-B14F-4D97-AF65-F5344CB8AC3E}">
        <p14:creationId xmlns:p14="http://schemas.microsoft.com/office/powerpoint/2010/main" val="136376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2331045-E7F9-3BB5-6146-5BCEEF2D7AC9}"/>
              </a:ext>
            </a:extLst>
          </p:cNvPr>
          <p:cNvSpPr/>
          <p:nvPr/>
        </p:nvSpPr>
        <p:spPr>
          <a:xfrm>
            <a:off x="534567" y="4781920"/>
            <a:ext cx="8695620" cy="916337"/>
          </a:xfrm>
          <a:prstGeom prst="rect">
            <a:avLst/>
          </a:prstGeom>
        </p:spPr>
        <p:txBody>
          <a:bodyPr wrap="square" lIns="75926" tIns="37964" rIns="75926" bIns="37964">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rPr>
              <a:t>All these temperatures change with pressure. So a phase diagram is obtained as shown in figure.</a:t>
            </a:r>
            <a:endParaRPr lang="en-US" sz="2728" b="1" dirty="0">
              <a:solidFill>
                <a:schemeClr val="bg1"/>
              </a:solidFill>
            </a:endParaRPr>
          </a:p>
        </p:txBody>
      </p:sp>
      <p:sp>
        <p:nvSpPr>
          <p:cNvPr id="4" name="Cloud 3">
            <a:extLst>
              <a:ext uri="{FF2B5EF4-FFF2-40B4-BE49-F238E27FC236}">
                <a16:creationId xmlns:a16="http://schemas.microsoft.com/office/drawing/2014/main" id="{E08A935F-D32A-0E39-AF08-41EC3F1AEDE1}"/>
              </a:ext>
            </a:extLst>
          </p:cNvPr>
          <p:cNvSpPr/>
          <p:nvPr/>
        </p:nvSpPr>
        <p:spPr>
          <a:xfrm>
            <a:off x="6928580" y="1292861"/>
            <a:ext cx="4101315" cy="2611210"/>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ea typeface="Cambria Math" pitchFamily="18" charset="0"/>
              </a:rPr>
              <a:t> Co-ordinates of triple point of water  = ( 273.16 K , 610.42 Pa)</a:t>
            </a:r>
            <a:endParaRPr lang="en-US" sz="2728" b="1" dirty="0">
              <a:latin typeface="+mn-lt"/>
            </a:endParaRPr>
          </a:p>
        </p:txBody>
      </p:sp>
      <p:sp>
        <p:nvSpPr>
          <p:cNvPr id="5" name="Rectangle 4">
            <a:extLst>
              <a:ext uri="{FF2B5EF4-FFF2-40B4-BE49-F238E27FC236}">
                <a16:creationId xmlns:a16="http://schemas.microsoft.com/office/drawing/2014/main" id="{57D73E26-67B8-2353-78B2-A5FF654A5ADA}"/>
              </a:ext>
            </a:extLst>
          </p:cNvPr>
          <p:cNvSpPr/>
          <p:nvPr/>
        </p:nvSpPr>
        <p:spPr>
          <a:xfrm>
            <a:off x="453351" y="993042"/>
            <a:ext cx="5970359" cy="351477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IN" sz="1754"/>
          </a:p>
        </p:txBody>
      </p:sp>
      <p:pic>
        <p:nvPicPr>
          <p:cNvPr id="6" name="Picture 5">
            <a:extLst>
              <a:ext uri="{FF2B5EF4-FFF2-40B4-BE49-F238E27FC236}">
                <a16:creationId xmlns:a16="http://schemas.microsoft.com/office/drawing/2014/main" id="{0FAB5C6A-A554-3637-840D-DA714BFF19C0}"/>
              </a:ext>
            </a:extLst>
          </p:cNvPr>
          <p:cNvPicPr>
            <a:picLocks noChangeAspect="1"/>
          </p:cNvPicPr>
          <p:nvPr/>
        </p:nvPicPr>
        <p:blipFill>
          <a:blip r:embed="rId2"/>
          <a:stretch>
            <a:fillRect/>
          </a:stretch>
        </p:blipFill>
        <p:spPr>
          <a:xfrm>
            <a:off x="453352" y="1097697"/>
            <a:ext cx="5829077" cy="3063050"/>
          </a:xfrm>
          <a:prstGeom prst="rect">
            <a:avLst/>
          </a:prstGeom>
        </p:spPr>
      </p:pic>
    </p:spTree>
    <p:extLst>
      <p:ext uri="{BB962C8B-B14F-4D97-AF65-F5344CB8AC3E}">
        <p14:creationId xmlns:p14="http://schemas.microsoft.com/office/powerpoint/2010/main" val="208312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iterate type="lt">
                                    <p:tmPct val="0"/>
                                  </p:iterate>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02C621CA-34D4-9696-DD8E-37E4990B7068}"/>
              </a:ext>
            </a:extLst>
          </p:cNvPr>
          <p:cNvSpPr txBox="1">
            <a:spLocks/>
          </p:cNvSpPr>
          <p:nvPr/>
        </p:nvSpPr>
        <p:spPr>
          <a:xfrm>
            <a:off x="579114" y="554253"/>
            <a:ext cx="3866700" cy="2166449"/>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lvl1pPr marL="342900" marR="0" indent="-342900" algn="l" defTabSz="914400" rtl="0" eaLnBrk="1" fontAlgn="auto" latinLnBrk="0" hangingPunct="1">
              <a:lnSpc>
                <a:spcPct val="100000"/>
              </a:lnSpc>
              <a:spcBef>
                <a:spcPct val="20000"/>
              </a:spcBef>
              <a:spcAft>
                <a:spcPct val="0"/>
              </a:spcAft>
              <a:buClrTx/>
              <a:buSzTx/>
              <a:buFont typeface="Arial" pitchFamily="34" charset="0"/>
              <a:buChar char="•"/>
              <a:defRPr kumimoji="0" sz="3200" b="0" i="0" u="none" strike="noStrike" kern="1200" cap="none" spc="0" normalizeH="0" baseline="0" noProof="0">
                <a:solidFill>
                  <a:schemeClr val="dk1"/>
                </a:solidFill>
                <a:uLnTx/>
                <a:uFillTx/>
                <a:latin typeface="Calibri"/>
                <a:ea typeface="Arial"/>
                <a:cs typeface="Arial"/>
                <a:sym typeface="Wingdings"/>
              </a:defRPr>
            </a:lvl1pPr>
            <a:lvl2pPr marL="742950" marR="0" indent="-285750" algn="l" defTabSz="914400" rtl="0" eaLnBrk="1" fontAlgn="auto" latinLnBrk="0" hangingPunct="1">
              <a:lnSpc>
                <a:spcPct val="100000"/>
              </a:lnSpc>
              <a:spcBef>
                <a:spcPct val="20000"/>
              </a:spcBef>
              <a:spcAft>
                <a:spcPct val="0"/>
              </a:spcAft>
              <a:buClrTx/>
              <a:buSzTx/>
              <a:buFont typeface="Arial" pitchFamily="34" charset="0"/>
              <a:buChar char="–"/>
              <a:defRPr kumimoji="0" sz="2800" b="0" i="0" u="none" strike="noStrike" kern="1200" cap="none" spc="0" normalizeH="0" baseline="0" noProof="0">
                <a:solidFill>
                  <a:schemeClr val="dk1"/>
                </a:solidFill>
                <a:uLnTx/>
                <a:uFillTx/>
                <a:latin typeface="Calibri"/>
                <a:ea typeface="Arial"/>
                <a:cs typeface="Arial"/>
                <a:sym typeface="Wingdings"/>
              </a:defRPr>
            </a:lvl2pPr>
            <a:lvl3pPr marL="1143000" marR="0" indent="-228600" algn="l" defTabSz="914400" rtl="0" eaLnBrk="1" fontAlgn="auto" latinLnBrk="0" hangingPunct="1">
              <a:lnSpc>
                <a:spcPct val="100000"/>
              </a:lnSpc>
              <a:spcBef>
                <a:spcPct val="20000"/>
              </a:spcBef>
              <a:spcAft>
                <a:spcPct val="0"/>
              </a:spcAft>
              <a:buClrTx/>
              <a:buSzTx/>
              <a:buFont typeface="Arial" pitchFamily="34" charset="0"/>
              <a:buChar char="•"/>
              <a:defRPr kumimoji="0" sz="2400" b="0" i="0" u="none" strike="noStrike" kern="1200" cap="none" spc="0" normalizeH="0" baseline="0" noProof="0">
                <a:solidFill>
                  <a:schemeClr val="dk1"/>
                </a:solidFill>
                <a:uLnTx/>
                <a:uFillTx/>
                <a:latin typeface="Calibri"/>
                <a:ea typeface="Arial"/>
                <a:cs typeface="Arial"/>
                <a:sym typeface="Wingdings"/>
              </a:defRPr>
            </a:lvl3pPr>
            <a:lvl4pPr marL="1600200" marR="0" indent="-228600" algn="l" defTabSz="914400" rtl="0" eaLnBrk="1" fontAlgn="auto" latinLnBrk="0" hangingPunct="1">
              <a:lnSpc>
                <a:spcPct val="100000"/>
              </a:lnSpc>
              <a:spcBef>
                <a:spcPct val="20000"/>
              </a:spcBef>
              <a:spcAft>
                <a:spcPct val="0"/>
              </a:spcAft>
              <a:buClrTx/>
              <a:buSzTx/>
              <a:buFont typeface="Arial" pitchFamily="34" charset="0"/>
              <a:buChar char="–"/>
              <a:defRPr kumimoji="0" sz="2000" b="0" i="0" u="none" strike="noStrike" kern="1200" cap="none" spc="0" normalizeH="0" baseline="0" noProof="0">
                <a:solidFill>
                  <a:schemeClr val="dk1"/>
                </a:solidFill>
                <a:uLnTx/>
                <a:uFillTx/>
                <a:latin typeface="Calibri"/>
                <a:ea typeface="Arial"/>
                <a:cs typeface="Arial"/>
                <a:sym typeface="Wingdings"/>
              </a:defRPr>
            </a:lvl4pPr>
            <a:lvl5pPr marL="2057400" marR="0" indent="-228600" algn="l" defTabSz="914400" rtl="0" eaLnBrk="1" fontAlgn="auto" latinLnBrk="0" hangingPunct="1">
              <a:lnSpc>
                <a:spcPct val="100000"/>
              </a:lnSpc>
              <a:spcBef>
                <a:spcPct val="20000"/>
              </a:spcBef>
              <a:spcAft>
                <a:spcPct val="0"/>
              </a:spcAft>
              <a:buClrTx/>
              <a:buSzTx/>
              <a:buFont typeface="Arial" pitchFamily="34" charset="0"/>
              <a:buChar char="»"/>
              <a:defRPr kumimoji="0" sz="2000" b="0" i="0" u="none" strike="noStrike" kern="1200" cap="none" spc="0" normalizeH="0" baseline="0" noProof="0">
                <a:solidFill>
                  <a:schemeClr val="dk1"/>
                </a:solidFill>
                <a:uLnTx/>
                <a:uFillTx/>
                <a:latin typeface="Calibri"/>
                <a:ea typeface="Arial"/>
                <a:cs typeface="Arial"/>
                <a:sym typeface="Wingdings"/>
              </a:defRPr>
            </a:lvl5pPr>
            <a:lvl6pPr marL="2514600" marR="0" indent="-228600" algn="l" defTabSz="914400" rtl="0" eaLnBrk="1" fontAlgn="auto" latinLnBrk="0" hangingPunct="1">
              <a:lnSpc>
                <a:spcPct val="100000"/>
              </a:lnSpc>
              <a:spcBef>
                <a:spcPct val="20000"/>
              </a:spcBef>
              <a:spcAft>
                <a:spcPct val="0"/>
              </a:spcAft>
              <a:buClrTx/>
              <a:buSzTx/>
              <a:buFont typeface="Arial" pitchFamily="34" charset="0"/>
              <a:buChar char="•"/>
              <a:defRPr kumimoji="0" sz="2000" b="0" i="0" u="none" strike="noStrike" kern="1200" cap="none" spc="0" normalizeH="0" baseline="0" noProof="0">
                <a:solidFill>
                  <a:schemeClr val="dk1"/>
                </a:solidFill>
                <a:uLnTx/>
                <a:uFillTx/>
                <a:latin typeface="Calibri"/>
                <a:ea typeface="Arial"/>
                <a:cs typeface="Arial"/>
                <a:sym typeface="Wingdings"/>
              </a:defRPr>
            </a:lvl6pPr>
            <a:lvl7pPr marL="2971800" marR="0" indent="-228600" algn="l" defTabSz="914400" rtl="0" eaLnBrk="1" fontAlgn="auto" latinLnBrk="0" hangingPunct="1">
              <a:lnSpc>
                <a:spcPct val="100000"/>
              </a:lnSpc>
              <a:spcBef>
                <a:spcPct val="20000"/>
              </a:spcBef>
              <a:spcAft>
                <a:spcPct val="0"/>
              </a:spcAft>
              <a:buClrTx/>
              <a:buSzTx/>
              <a:buFont typeface="Arial" pitchFamily="34" charset="0"/>
              <a:buChar char="•"/>
              <a:defRPr kumimoji="0" sz="2000" b="0" i="0" u="none" strike="noStrike" kern="1200" cap="none" spc="0" normalizeH="0" baseline="0" noProof="0">
                <a:solidFill>
                  <a:schemeClr val="dk1"/>
                </a:solidFill>
                <a:uLnTx/>
                <a:uFillTx/>
                <a:latin typeface="Calibri"/>
                <a:ea typeface="Arial"/>
                <a:cs typeface="Arial"/>
                <a:sym typeface="Wingdings"/>
              </a:defRPr>
            </a:lvl7pPr>
            <a:lvl8pPr marL="3429000" marR="0" indent="-228600" algn="l" defTabSz="914400" rtl="0" eaLnBrk="1" fontAlgn="auto" latinLnBrk="0" hangingPunct="1">
              <a:lnSpc>
                <a:spcPct val="100000"/>
              </a:lnSpc>
              <a:spcBef>
                <a:spcPct val="20000"/>
              </a:spcBef>
              <a:spcAft>
                <a:spcPct val="0"/>
              </a:spcAft>
              <a:buClrTx/>
              <a:buSzTx/>
              <a:buFont typeface="Arial" pitchFamily="34" charset="0"/>
              <a:buChar char="•"/>
              <a:defRPr kumimoji="0" sz="2000" b="0" i="0" u="none" strike="noStrike" kern="1200" cap="none" spc="0" normalizeH="0" baseline="0" noProof="0">
                <a:solidFill>
                  <a:schemeClr val="dk1"/>
                </a:solidFill>
                <a:uLnTx/>
                <a:uFillTx/>
                <a:latin typeface="Calibri"/>
                <a:ea typeface="Arial"/>
                <a:cs typeface="Arial"/>
                <a:sym typeface="Wingdings"/>
              </a:defRPr>
            </a:lvl8pPr>
            <a:lvl9pPr marL="3886200" marR="0" indent="-228600" algn="l" defTabSz="914400" rtl="0" eaLnBrk="1" fontAlgn="auto" latinLnBrk="0" hangingPunct="1">
              <a:lnSpc>
                <a:spcPct val="100000"/>
              </a:lnSpc>
              <a:spcBef>
                <a:spcPct val="20000"/>
              </a:spcBef>
              <a:spcAft>
                <a:spcPct val="0"/>
              </a:spcAft>
              <a:buClrTx/>
              <a:buSzTx/>
              <a:buFont typeface="Arial" pitchFamily="34" charset="0"/>
              <a:buChar char="•"/>
              <a:defRPr kumimoji="0" sz="20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This can be observed in pressure cooker.</a:t>
            </a:r>
          </a:p>
        </p:txBody>
      </p:sp>
      <p:sp>
        <p:nvSpPr>
          <p:cNvPr id="4" name="Cloud 3">
            <a:extLst>
              <a:ext uri="{FF2B5EF4-FFF2-40B4-BE49-F238E27FC236}">
                <a16:creationId xmlns:a16="http://schemas.microsoft.com/office/drawing/2014/main" id="{4E60504C-F667-B84E-EEB3-3D64D363C97F}"/>
              </a:ext>
            </a:extLst>
          </p:cNvPr>
          <p:cNvSpPr/>
          <p:nvPr/>
        </p:nvSpPr>
        <p:spPr>
          <a:xfrm>
            <a:off x="5578798" y="1018705"/>
            <a:ext cx="5348638" cy="3359635"/>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As slope of the curve QP is positive, it shows that the boiling point  of steam increases with increase of pressure.</a:t>
            </a:r>
          </a:p>
        </p:txBody>
      </p:sp>
      <p:sp>
        <p:nvSpPr>
          <p:cNvPr id="5" name="Cloud 4">
            <a:extLst>
              <a:ext uri="{FF2B5EF4-FFF2-40B4-BE49-F238E27FC236}">
                <a16:creationId xmlns:a16="http://schemas.microsoft.com/office/drawing/2014/main" id="{4F2940AE-4ADD-7BFA-1434-9EBA8040ACA3}"/>
              </a:ext>
            </a:extLst>
          </p:cNvPr>
          <p:cNvSpPr/>
          <p:nvPr/>
        </p:nvSpPr>
        <p:spPr>
          <a:xfrm>
            <a:off x="495959" y="3106036"/>
            <a:ext cx="5348638" cy="3359635"/>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As the slope of the curve PM is negative, it shows that the melting point of ice decreases with increase of pressure. </a:t>
            </a:r>
            <a:endParaRPr lang="en-US" sz="2728" b="1" dirty="0">
              <a:solidFill>
                <a:schemeClr val="tx1"/>
              </a:solidFill>
              <a:latin typeface="+mn-lt"/>
            </a:endParaRPr>
          </a:p>
        </p:txBody>
      </p:sp>
    </p:spTree>
    <p:extLst>
      <p:ext uri="{BB962C8B-B14F-4D97-AF65-F5344CB8AC3E}">
        <p14:creationId xmlns:p14="http://schemas.microsoft.com/office/powerpoint/2010/main" val="1536199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animBg="1"/>
      <p:bldP spid="3" grpId="1" animBg="1"/>
      <p:bldP spid="4" grpId="0"/>
      <p:bldP spid="4" grpId="1"/>
      <p:bldP spid="5" grpId="0"/>
      <p:bldP spid="5" grpId="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CD9E60-852E-C59B-6D3F-AFD544473B40}"/>
              </a:ext>
            </a:extLst>
          </p:cNvPr>
          <p:cNvSpPr txBox="1"/>
          <p:nvPr/>
        </p:nvSpPr>
        <p:spPr>
          <a:xfrm flipH="1">
            <a:off x="519719" y="614876"/>
            <a:ext cx="8755015" cy="1336053"/>
          </a:xfrm>
          <a:prstGeom prst="rect">
            <a:avLst/>
          </a:prstGeom>
          <a:noFill/>
        </p:spPr>
        <p:txBody>
          <a:bodyPr wrap="square" lIns="75926" tIns="37964" rIns="75926" bIns="37964" rtlCol="0" anchor="ctr">
            <a:spAutoFit/>
          </a:bodyPr>
          <a:lstStyle>
            <a:defPPr>
              <a:defRPr lang="en-US"/>
            </a:defPPr>
          </a:lstStyle>
          <a:p>
            <a:pPr lvl="1" indent="-334087" algn="just">
              <a:buFont typeface="Wingdings" pitchFamily="2" charset="2"/>
              <a:buChar char="Ø"/>
            </a:pPr>
            <a:r>
              <a:rPr lang="en-US" sz="2728" b="1" dirty="0">
                <a:solidFill>
                  <a:schemeClr val="bg1"/>
                </a:solidFill>
                <a:ea typeface="Cambria Math" pitchFamily="18" charset="0"/>
              </a:rPr>
              <a:t>The curve PQ is called the sublimation line or hoarfrost     line. Along the curve the ice and steam are in equilibrium. </a:t>
            </a:r>
          </a:p>
        </p:txBody>
      </p:sp>
      <p:sp>
        <p:nvSpPr>
          <p:cNvPr id="4" name="Rectangle 3">
            <a:extLst>
              <a:ext uri="{FF2B5EF4-FFF2-40B4-BE49-F238E27FC236}">
                <a16:creationId xmlns:a16="http://schemas.microsoft.com/office/drawing/2014/main" id="{9423E854-B551-5EC0-21F2-AA17E117321C}"/>
              </a:ext>
            </a:extLst>
          </p:cNvPr>
          <p:cNvSpPr/>
          <p:nvPr/>
        </p:nvSpPr>
        <p:spPr>
          <a:xfrm>
            <a:off x="519719" y="2078277"/>
            <a:ext cx="8755015" cy="916337"/>
          </a:xfrm>
          <a:prstGeom prst="rect">
            <a:avLst/>
          </a:prstGeom>
        </p:spPr>
        <p:txBody>
          <a:bodyPr wrap="square" lIns="75926" tIns="37964" rIns="75926" bIns="37964">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rPr>
              <a:t>The curve shows the variation of sublimation point with pressure. </a:t>
            </a:r>
            <a:endParaRPr lang="en-US" sz="2728" b="1" dirty="0">
              <a:solidFill>
                <a:schemeClr val="bg1"/>
              </a:solidFill>
            </a:endParaRPr>
          </a:p>
        </p:txBody>
      </p:sp>
      <p:sp>
        <p:nvSpPr>
          <p:cNvPr id="5" name="Cloud 4">
            <a:extLst>
              <a:ext uri="{FF2B5EF4-FFF2-40B4-BE49-F238E27FC236}">
                <a16:creationId xmlns:a16="http://schemas.microsoft.com/office/drawing/2014/main" id="{CC22D615-0E79-6C92-B086-CB39D696FE97}"/>
              </a:ext>
            </a:extLst>
          </p:cNvPr>
          <p:cNvSpPr/>
          <p:nvPr/>
        </p:nvSpPr>
        <p:spPr>
          <a:xfrm>
            <a:off x="519719" y="3326096"/>
            <a:ext cx="4567575" cy="2981008"/>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solidFill>
                  <a:schemeClr val="tx1"/>
                </a:solidFill>
                <a:latin typeface="+mn-lt"/>
                <a:ea typeface="Cambria Math" pitchFamily="18" charset="0"/>
              </a:rPr>
              <a:t>All three lines PM, PN and PQ meet at a single point called triple point of water. </a:t>
            </a:r>
          </a:p>
        </p:txBody>
      </p:sp>
      <p:sp>
        <p:nvSpPr>
          <p:cNvPr id="6" name="Cloud 5">
            <a:extLst>
              <a:ext uri="{FF2B5EF4-FFF2-40B4-BE49-F238E27FC236}">
                <a16:creationId xmlns:a16="http://schemas.microsoft.com/office/drawing/2014/main" id="{6DB22C25-2470-E201-C1C7-AFD2C0F972DE}"/>
              </a:ext>
            </a:extLst>
          </p:cNvPr>
          <p:cNvSpPr/>
          <p:nvPr/>
        </p:nvSpPr>
        <p:spPr>
          <a:xfrm>
            <a:off x="5509009" y="3236579"/>
            <a:ext cx="4567575" cy="3070525"/>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At the corresponding temperature and pressure, the three phases of water co-exist .</a:t>
            </a:r>
          </a:p>
        </p:txBody>
      </p:sp>
    </p:spTree>
    <p:extLst>
      <p:ext uri="{BB962C8B-B14F-4D97-AF65-F5344CB8AC3E}">
        <p14:creationId xmlns:p14="http://schemas.microsoft.com/office/powerpoint/2010/main" val="1814300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nodeType="clickEffect">
                                  <p:stCondLst>
                                    <p:cond delay="0"/>
                                  </p:stCondLst>
                                  <p:childTnLst>
                                    <p:animEffect transition="out" filter="dissolv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par>
                                <p:cTn id="23" presetID="22" presetClass="entr" presetSubtype="8"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5" grpId="1"/>
      <p:bldP spid="6"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D5D48F-2925-1771-0AE9-4B35042C0386}"/>
              </a:ext>
            </a:extLst>
          </p:cNvPr>
          <p:cNvSpPr txBox="1"/>
          <p:nvPr/>
        </p:nvSpPr>
        <p:spPr>
          <a:xfrm>
            <a:off x="1921471" y="2440087"/>
            <a:ext cx="7870011" cy="116953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r>
              <a:rPr lang="en-US" sz="7015"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HEAT TRANSFER</a:t>
            </a:r>
          </a:p>
        </p:txBody>
      </p:sp>
    </p:spTree>
    <p:extLst>
      <p:ext uri="{BB962C8B-B14F-4D97-AF65-F5344CB8AC3E}">
        <p14:creationId xmlns:p14="http://schemas.microsoft.com/office/powerpoint/2010/main" val="1635023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F57204-EE6E-53B9-485C-4A1B6A600AB7}"/>
              </a:ext>
            </a:extLst>
          </p:cNvPr>
          <p:cNvSpPr txBox="1"/>
          <p:nvPr/>
        </p:nvSpPr>
        <p:spPr>
          <a:xfrm>
            <a:off x="717582" y="617610"/>
            <a:ext cx="2535765" cy="496503"/>
          </a:xfrm>
          <a:prstGeom prst="rect">
            <a:avLst/>
          </a:prstGeom>
        </p:spPr>
        <p:style>
          <a:lnRef idx="1">
            <a:schemeClr val="accent1"/>
          </a:lnRef>
          <a:fillRef idx="2">
            <a:schemeClr val="accent1"/>
          </a:fillRef>
          <a:effectRef idx="1">
            <a:schemeClr val="accent1"/>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cs typeface="Times New Roman" pitchFamily="18" charset="0"/>
              </a:rPr>
              <a:t>Transfer of heat:</a:t>
            </a:r>
          </a:p>
        </p:txBody>
      </p:sp>
      <p:sp>
        <p:nvSpPr>
          <p:cNvPr id="4" name="TextBox 3">
            <a:extLst>
              <a:ext uri="{FF2B5EF4-FFF2-40B4-BE49-F238E27FC236}">
                <a16:creationId xmlns:a16="http://schemas.microsoft.com/office/drawing/2014/main" id="{2EA1F3DA-A0FB-4AC7-7B13-BE54F606E330}"/>
              </a:ext>
            </a:extLst>
          </p:cNvPr>
          <p:cNvSpPr txBox="1"/>
          <p:nvPr/>
        </p:nvSpPr>
        <p:spPr>
          <a:xfrm>
            <a:off x="1017904" y="1422848"/>
            <a:ext cx="8595389" cy="916337"/>
          </a:xfrm>
          <a:prstGeom prst="rect">
            <a:avLst/>
          </a:prstGeom>
          <a:noFill/>
        </p:spPr>
        <p:txBody>
          <a:bodyPr wrap="square" lIns="75926" tIns="37964" rIns="75926" bIns="37964" rtlCol="0">
            <a:spAutoFit/>
          </a:bodyPr>
          <a:lstStyle>
            <a:defPPr>
              <a:defRPr lang="en-US"/>
            </a:defPPr>
          </a:lstStyle>
          <a:p>
            <a:pPr marL="386204" indent="-386204" algn="just" defTabSz="386204">
              <a:buFont typeface="Wingdings" pitchFamily="2" charset="2"/>
              <a:buChar char="Ø"/>
            </a:pPr>
            <a:r>
              <a:rPr lang="en-US" sz="2728" b="1" dirty="0">
                <a:solidFill>
                  <a:schemeClr val="bg1"/>
                </a:solidFill>
                <a:ea typeface="Cambria Math" pitchFamily="18" charset="0"/>
                <a:cs typeface="Times New Roman" pitchFamily="18" charset="0"/>
              </a:rPr>
              <a:t>Heat is transferred from higher temperature to lower temperature region by three different processes.</a:t>
            </a:r>
          </a:p>
        </p:txBody>
      </p:sp>
      <p:sp>
        <p:nvSpPr>
          <p:cNvPr id="5" name="Rectangle 4">
            <a:extLst>
              <a:ext uri="{FF2B5EF4-FFF2-40B4-BE49-F238E27FC236}">
                <a16:creationId xmlns:a16="http://schemas.microsoft.com/office/drawing/2014/main" id="{D05C1983-0FAA-8390-FBB2-F75C8AB84F31}"/>
              </a:ext>
            </a:extLst>
          </p:cNvPr>
          <p:cNvSpPr/>
          <p:nvPr/>
        </p:nvSpPr>
        <p:spPr>
          <a:xfrm>
            <a:off x="4230526" y="2546967"/>
            <a:ext cx="2170144" cy="509799"/>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r>
              <a:rPr lang="en-US" sz="2728" b="1" dirty="0">
                <a:solidFill>
                  <a:schemeClr val="bg1"/>
                </a:solidFill>
                <a:latin typeface="+mn-lt"/>
                <a:ea typeface="Cambria Math" pitchFamily="18" charset="0"/>
                <a:cs typeface="Times New Roman" pitchFamily="18" charset="0"/>
              </a:rPr>
              <a:t>Heat transfer </a:t>
            </a:r>
            <a:endParaRPr lang="en-US" sz="2728" dirty="0">
              <a:solidFill>
                <a:schemeClr val="bg1"/>
              </a:solidFill>
              <a:latin typeface="+mn-lt"/>
            </a:endParaRPr>
          </a:p>
        </p:txBody>
      </p:sp>
      <p:sp>
        <p:nvSpPr>
          <p:cNvPr id="6" name="Oval Callout 3">
            <a:extLst>
              <a:ext uri="{FF2B5EF4-FFF2-40B4-BE49-F238E27FC236}">
                <a16:creationId xmlns:a16="http://schemas.microsoft.com/office/drawing/2014/main" id="{395EA223-5A78-8506-35CA-F7145394A92E}"/>
              </a:ext>
            </a:extLst>
          </p:cNvPr>
          <p:cNvSpPr/>
          <p:nvPr/>
        </p:nvSpPr>
        <p:spPr>
          <a:xfrm>
            <a:off x="2280379" y="3649964"/>
            <a:ext cx="2716359" cy="945130"/>
          </a:xfrm>
          <a:prstGeom prst="wedgeEllipseCallout">
            <a:avLst>
              <a:gd name="adj1" fmla="val 20673"/>
              <a:gd name="adj2" fmla="val -105793"/>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cs typeface="Times New Roman" pitchFamily="18" charset="0"/>
              </a:rPr>
              <a:t>Conduction</a:t>
            </a:r>
            <a:endParaRPr lang="en-US" sz="2728" dirty="0">
              <a:solidFill>
                <a:schemeClr val="tx1"/>
              </a:solidFill>
              <a:latin typeface="+mn-lt"/>
            </a:endParaRPr>
          </a:p>
        </p:txBody>
      </p:sp>
      <p:sp>
        <p:nvSpPr>
          <p:cNvPr id="7" name="Oval Callout 10">
            <a:extLst>
              <a:ext uri="{FF2B5EF4-FFF2-40B4-BE49-F238E27FC236}">
                <a16:creationId xmlns:a16="http://schemas.microsoft.com/office/drawing/2014/main" id="{BBA94329-C667-F2B0-433D-2D7C4BF24ED1}"/>
              </a:ext>
            </a:extLst>
          </p:cNvPr>
          <p:cNvSpPr/>
          <p:nvPr/>
        </p:nvSpPr>
        <p:spPr>
          <a:xfrm>
            <a:off x="4230527" y="4609943"/>
            <a:ext cx="2622718" cy="1010480"/>
          </a:xfrm>
          <a:prstGeom prst="wedgeEllipseCallout">
            <a:avLst>
              <a:gd name="adj1" fmla="val -6852"/>
              <a:gd name="adj2" fmla="val -195061"/>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cs typeface="Times New Roman" pitchFamily="18" charset="0"/>
              </a:rPr>
              <a:t>Convection</a:t>
            </a:r>
            <a:endParaRPr lang="en-US" sz="2728" dirty="0">
              <a:solidFill>
                <a:schemeClr val="tx1"/>
              </a:solidFill>
              <a:latin typeface="+mn-lt"/>
            </a:endParaRPr>
          </a:p>
        </p:txBody>
      </p:sp>
      <p:sp>
        <p:nvSpPr>
          <p:cNvPr id="8" name="Oval Callout 11">
            <a:extLst>
              <a:ext uri="{FF2B5EF4-FFF2-40B4-BE49-F238E27FC236}">
                <a16:creationId xmlns:a16="http://schemas.microsoft.com/office/drawing/2014/main" id="{A7817151-225A-9FB2-0BBC-426A9687A571}"/>
              </a:ext>
            </a:extLst>
          </p:cNvPr>
          <p:cNvSpPr/>
          <p:nvPr/>
        </p:nvSpPr>
        <p:spPr>
          <a:xfrm>
            <a:off x="5976754" y="3481414"/>
            <a:ext cx="2486872" cy="742454"/>
          </a:xfrm>
          <a:prstGeom prst="wedgeEllipseCallout">
            <a:avLst>
              <a:gd name="adj1" fmla="val -30008"/>
              <a:gd name="adj2" fmla="val -89695"/>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cs typeface="Times New Roman" pitchFamily="18" charset="0"/>
              </a:rPr>
              <a:t>Radiation</a:t>
            </a:r>
            <a:endParaRPr lang="en-US" sz="2728" dirty="0">
              <a:solidFill>
                <a:schemeClr val="tx1"/>
              </a:solidFill>
              <a:latin typeface="+mn-lt"/>
            </a:endParaRPr>
          </a:p>
        </p:txBody>
      </p:sp>
    </p:spTree>
    <p:extLst>
      <p:ext uri="{BB962C8B-B14F-4D97-AF65-F5344CB8AC3E}">
        <p14:creationId xmlns:p14="http://schemas.microsoft.com/office/powerpoint/2010/main" val="190857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iterate type="lt">
                                    <p:tmPct val="0"/>
                                  </p:iterate>
                                  <p:childTnLst>
                                    <p:animEffect transition="out" filter="fade">
                                      <p:cBhvr>
                                        <p:cTn id="36" dur="500"/>
                                        <p:tgtEl>
                                          <p:spTgt spid="5"/>
                                        </p:tgtEl>
                                      </p:cBhvr>
                                    </p:animEffect>
                                    <p:set>
                                      <p:cBhvr>
                                        <p:cTn id="37" dur="1" fill="hold">
                                          <p:stCondLst>
                                            <p:cond delay="499"/>
                                          </p:stCondLst>
                                        </p:cTn>
                                        <p:tgtEl>
                                          <p:spTgt spid="5"/>
                                        </p:tgtEl>
                                        <p:attrNameLst>
                                          <p:attrName>style.visibility</p:attrName>
                                        </p:attrNameLst>
                                      </p:cBhvr>
                                      <p:to>
                                        <p:strVal val="hidden"/>
                                      </p:to>
                                    </p:set>
                                  </p:childTnLst>
                                </p:cTn>
                              </p:par>
                              <p:par>
                                <p:cTn id="38" presetID="10" presetClass="exit" presetSubtype="0" fill="hold" nodeType="withEffect">
                                  <p:stCondLst>
                                    <p:cond delay="0"/>
                                  </p:stCondLst>
                                  <p:iterate type="lt">
                                    <p:tmPct val="0"/>
                                  </p:iterate>
                                  <p:childTnLst>
                                    <p:animEffect transition="out" filter="fade">
                                      <p:cBhvr>
                                        <p:cTn id="39" dur="500"/>
                                        <p:tgtEl>
                                          <p:spTgt spid="6"/>
                                        </p:tgtEl>
                                      </p:cBhvr>
                                    </p:animEffect>
                                    <p:set>
                                      <p:cBhvr>
                                        <p:cTn id="40" dur="1" fill="hold">
                                          <p:stCondLst>
                                            <p:cond delay="499"/>
                                          </p:stCondLst>
                                        </p:cTn>
                                        <p:tgtEl>
                                          <p:spTgt spid="6"/>
                                        </p:tgtEl>
                                        <p:attrNameLst>
                                          <p:attrName>style.visibility</p:attrName>
                                        </p:attrNameLst>
                                      </p:cBhvr>
                                      <p:to>
                                        <p:strVal val="hidden"/>
                                      </p:to>
                                    </p:set>
                                  </p:childTnLst>
                                </p:cTn>
                              </p:par>
                              <p:par>
                                <p:cTn id="41" presetID="10" presetClass="exit" presetSubtype="0" fill="hold" nodeType="withEffect">
                                  <p:stCondLst>
                                    <p:cond delay="0"/>
                                  </p:stCondLst>
                                  <p:iterate type="lt">
                                    <p:tmPct val="0"/>
                                  </p:iterate>
                                  <p:childTnLst>
                                    <p:animEffect transition="out" filter="fade">
                                      <p:cBhvr>
                                        <p:cTn id="42" dur="500"/>
                                        <p:tgtEl>
                                          <p:spTgt spid="7"/>
                                        </p:tgtEl>
                                      </p:cBhvr>
                                    </p:animEffect>
                                    <p:set>
                                      <p:cBhvr>
                                        <p:cTn id="43" dur="1" fill="hold">
                                          <p:stCondLst>
                                            <p:cond delay="499"/>
                                          </p:stCondLst>
                                        </p:cTn>
                                        <p:tgtEl>
                                          <p:spTgt spid="7"/>
                                        </p:tgtEl>
                                        <p:attrNameLst>
                                          <p:attrName>style.visibility</p:attrName>
                                        </p:attrNameLst>
                                      </p:cBhvr>
                                      <p:to>
                                        <p:strVal val="hidden"/>
                                      </p:to>
                                    </p:set>
                                  </p:childTnLst>
                                </p:cTn>
                              </p:par>
                              <p:par>
                                <p:cTn id="44" presetID="10" presetClass="exit" presetSubtype="0" fill="hold" nodeType="withEffect">
                                  <p:stCondLst>
                                    <p:cond delay="0"/>
                                  </p:stCondLst>
                                  <p:iterate type="lt">
                                    <p:tmPct val="0"/>
                                  </p:iterate>
                                  <p:childTnLst>
                                    <p:animEffect transition="out" filter="fade">
                                      <p:cBhvr>
                                        <p:cTn id="45" dur="500"/>
                                        <p:tgtEl>
                                          <p:spTgt spid="8"/>
                                        </p:tgtEl>
                                      </p:cBhvr>
                                    </p:animEffect>
                                    <p:set>
                                      <p:cBhvr>
                                        <p:cTn id="46"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5" grpId="1"/>
      <p:bldP spid="6" grpId="0"/>
      <p:bldP spid="6" grpId="1"/>
      <p:bldP spid="7" grpId="0"/>
      <p:bldP spid="7" grpId="1"/>
      <p:bldP spid="8" grpId="0"/>
      <p:bldP spid="8" grpId="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ypes-of-heat-transfer.PNG">
            <a:extLst>
              <a:ext uri="{FF2B5EF4-FFF2-40B4-BE49-F238E27FC236}">
                <a16:creationId xmlns:a16="http://schemas.microsoft.com/office/drawing/2014/main" id="{667103EC-0086-3336-A010-85EB8B2AE15D}"/>
              </a:ext>
            </a:extLst>
          </p:cNvPr>
          <p:cNvPicPr>
            <a:picLocks noChangeAspect="1"/>
          </p:cNvPicPr>
          <p:nvPr/>
        </p:nvPicPr>
        <p:blipFill>
          <a:blip r:embed="rId2"/>
          <a:stretch>
            <a:fillRect/>
          </a:stretch>
        </p:blipFill>
        <p:spPr>
          <a:xfrm>
            <a:off x="772457" y="589891"/>
            <a:ext cx="9393222" cy="5628062"/>
          </a:xfrm>
          <a:prstGeom prst="rect">
            <a:avLst/>
          </a:prstGeom>
          <a:ln w="28575">
            <a:solidFill>
              <a:srgbClr val="FF3399"/>
            </a:solidFill>
          </a:ln>
        </p:spPr>
      </p:pic>
    </p:spTree>
    <p:extLst>
      <p:ext uri="{BB962C8B-B14F-4D97-AF65-F5344CB8AC3E}">
        <p14:creationId xmlns:p14="http://schemas.microsoft.com/office/powerpoint/2010/main" val="270846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29B4CB2-EB08-1E0F-8A5F-7F8505C51372}"/>
              </a:ext>
            </a:extLst>
          </p:cNvPr>
          <p:cNvSpPr txBox="1"/>
          <p:nvPr/>
        </p:nvSpPr>
        <p:spPr>
          <a:xfrm>
            <a:off x="535336" y="1318937"/>
            <a:ext cx="10123602" cy="1336172"/>
          </a:xfrm>
          <a:prstGeom prst="rect">
            <a:avLst/>
          </a:prstGeom>
          <a:noFill/>
        </p:spPr>
        <p:txBody>
          <a:bodyPr wrap="square" lIns="75926" tIns="37964" rIns="75926" bIns="37964" rtlCol="0">
            <a:spAutoFit/>
          </a:bodyPr>
          <a:lstStyle>
            <a:defPPr>
              <a:defRPr lang="en-US"/>
            </a:defPPr>
          </a:lstStyle>
          <a:p>
            <a:pPr marL="386204" indent="-386204" algn="just" defTabSz="386204">
              <a:buFont typeface="Wingdings" pitchFamily="2" charset="2"/>
              <a:buChar char="Ø"/>
            </a:pPr>
            <a:r>
              <a:rPr lang="en-US" sz="2728" b="1" dirty="0">
                <a:solidFill>
                  <a:schemeClr val="bg1"/>
                </a:solidFill>
                <a:ea typeface="Cambria Math" pitchFamily="18" charset="0"/>
                <a:cs typeface="Times New Roman" pitchFamily="18" charset="0"/>
              </a:rPr>
              <a:t>The process of transmission of heat energy from one place to another without movement of the particles of the medium is called conduction.</a:t>
            </a:r>
          </a:p>
        </p:txBody>
      </p:sp>
      <p:sp>
        <p:nvSpPr>
          <p:cNvPr id="8" name="TextBox 7">
            <a:extLst>
              <a:ext uri="{FF2B5EF4-FFF2-40B4-BE49-F238E27FC236}">
                <a16:creationId xmlns:a16="http://schemas.microsoft.com/office/drawing/2014/main" id="{D1E45729-EC68-2B87-1115-6EAE51CCE664}"/>
              </a:ext>
            </a:extLst>
          </p:cNvPr>
          <p:cNvSpPr txBox="1"/>
          <p:nvPr/>
        </p:nvSpPr>
        <p:spPr>
          <a:xfrm>
            <a:off x="535336" y="2682859"/>
            <a:ext cx="9853079" cy="496503"/>
          </a:xfrm>
          <a:prstGeom prst="rect">
            <a:avLst/>
          </a:prstGeom>
          <a:noFill/>
        </p:spPr>
        <p:txBody>
          <a:bodyPr wrap="square" lIns="75926" tIns="37964" rIns="75926" bIns="37964" rtlCol="0">
            <a:spAutoFit/>
          </a:bodyPr>
          <a:lstStyle>
            <a:defPPr>
              <a:defRPr lang="en-US"/>
            </a:defPPr>
          </a:lstStyle>
          <a:p>
            <a:pPr marL="334087" indent="-334087" algn="just" defTabSz="386204">
              <a:buFont typeface="Wingdings" pitchFamily="2" charset="2"/>
              <a:buChar char="Ø"/>
            </a:pPr>
            <a:r>
              <a:rPr lang="en-US" sz="2728" b="1" dirty="0">
                <a:solidFill>
                  <a:schemeClr val="bg1"/>
                </a:solidFill>
                <a:ea typeface="Cambria Math" pitchFamily="18" charset="0"/>
                <a:cs typeface="Times New Roman" pitchFamily="18" charset="0"/>
              </a:rPr>
              <a:t>In this process heat transfer takes place by molecular vibrations . </a:t>
            </a:r>
          </a:p>
        </p:txBody>
      </p:sp>
      <p:sp>
        <p:nvSpPr>
          <p:cNvPr id="9" name="TextBox 8">
            <a:extLst>
              <a:ext uri="{FF2B5EF4-FFF2-40B4-BE49-F238E27FC236}">
                <a16:creationId xmlns:a16="http://schemas.microsoft.com/office/drawing/2014/main" id="{46CF894D-2759-0608-15B3-EBD722646B66}"/>
              </a:ext>
            </a:extLst>
          </p:cNvPr>
          <p:cNvSpPr txBox="1"/>
          <p:nvPr/>
        </p:nvSpPr>
        <p:spPr>
          <a:xfrm>
            <a:off x="637397" y="716751"/>
            <a:ext cx="2106712" cy="496503"/>
          </a:xfrm>
          <a:prstGeom prst="rect">
            <a:avLst/>
          </a:prstGeom>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cs typeface="Times New Roman" pitchFamily="18" charset="0"/>
              </a:rPr>
              <a:t>Conduction:</a:t>
            </a:r>
          </a:p>
        </p:txBody>
      </p:sp>
      <p:pic>
        <p:nvPicPr>
          <p:cNvPr id="10" name="Picture 2" descr="D:\TAT\HEAT\Animation_21a.gif">
            <a:extLst>
              <a:ext uri="{FF2B5EF4-FFF2-40B4-BE49-F238E27FC236}">
                <a16:creationId xmlns:a16="http://schemas.microsoft.com/office/drawing/2014/main" id="{297CA952-AD4D-2544-03F6-38B2EB1C281D}"/>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tretch>
            <a:fillRect/>
          </a:stretch>
        </p:blipFill>
        <p:spPr bwMode="auto">
          <a:xfrm>
            <a:off x="3051870" y="3286657"/>
            <a:ext cx="4009251" cy="188239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D:\TAT\HEAT\image_conduction.gif">
            <a:extLst>
              <a:ext uri="{FF2B5EF4-FFF2-40B4-BE49-F238E27FC236}">
                <a16:creationId xmlns:a16="http://schemas.microsoft.com/office/drawing/2014/main" id="{E51EA00C-5B64-546A-8FEA-77AA69EF417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48246" y="3680577"/>
            <a:ext cx="1842652" cy="155296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D:\TAT\HEAT\images.png">
            <a:extLst>
              <a:ext uri="{FF2B5EF4-FFF2-40B4-BE49-F238E27FC236}">
                <a16:creationId xmlns:a16="http://schemas.microsoft.com/office/drawing/2014/main" id="{7651BD8C-0611-83EB-ABA8-F6027B3FCFB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889021" y="3509962"/>
            <a:ext cx="2329449" cy="1763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88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11"/>
                                        </p:tgtEl>
                                      </p:cBhvr>
                                    </p:animEffect>
                                    <p:set>
                                      <p:cBhvr>
                                        <p:cTn id="35" dur="1" fill="hold">
                                          <p:stCondLst>
                                            <p:cond delay="499"/>
                                          </p:stCondLst>
                                        </p:cTn>
                                        <p:tgtEl>
                                          <p:spTgt spid="11"/>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37698F-1663-6FD8-485F-0F06ACFF9285}"/>
              </a:ext>
            </a:extLst>
          </p:cNvPr>
          <p:cNvSpPr txBox="1"/>
          <p:nvPr/>
        </p:nvSpPr>
        <p:spPr>
          <a:xfrm>
            <a:off x="522137" y="1359828"/>
            <a:ext cx="10233994" cy="916337"/>
          </a:xfrm>
          <a:prstGeom prst="rect">
            <a:avLst/>
          </a:prstGeom>
          <a:noFill/>
        </p:spPr>
        <p:txBody>
          <a:bodyPr wrap="square" lIns="75926" tIns="37964" rIns="75926" bIns="37964" rtlCol="0">
            <a:spAutoFit/>
          </a:bodyPr>
          <a:lstStyle>
            <a:defPPr>
              <a:defRPr lang="en-US"/>
            </a:defPPr>
          </a:lstStyle>
          <a:p>
            <a:pPr marL="566782" indent="-566782" algn="just">
              <a:buFont typeface="Wingdings" pitchFamily="2" charset="2"/>
              <a:buChar char="Ø"/>
            </a:pPr>
            <a:r>
              <a:rPr lang="en-US" sz="2728" b="1" dirty="0">
                <a:solidFill>
                  <a:schemeClr val="bg1"/>
                </a:solidFill>
                <a:ea typeface="Cambria Math" pitchFamily="18" charset="0"/>
                <a:cs typeface="Times New Roman" pitchFamily="18" charset="0"/>
              </a:rPr>
              <a:t>In the steady state, the temperature at any point of a slab or rod does not change as time passes. </a:t>
            </a:r>
          </a:p>
        </p:txBody>
      </p:sp>
      <p:sp>
        <p:nvSpPr>
          <p:cNvPr id="4" name="Rectangle 3">
            <a:extLst>
              <a:ext uri="{FF2B5EF4-FFF2-40B4-BE49-F238E27FC236}">
                <a16:creationId xmlns:a16="http://schemas.microsoft.com/office/drawing/2014/main" id="{C20569B2-13A1-210F-B00C-350A61ABE991}"/>
              </a:ext>
            </a:extLst>
          </p:cNvPr>
          <p:cNvSpPr/>
          <p:nvPr/>
        </p:nvSpPr>
        <p:spPr>
          <a:xfrm>
            <a:off x="522136" y="2477463"/>
            <a:ext cx="10233995" cy="929633"/>
          </a:xfrm>
          <a:prstGeom prst="rect">
            <a:avLst/>
          </a:prstGeom>
        </p:spPr>
        <p:txBody>
          <a:bodyPr wrap="square">
            <a:spAutoFit/>
          </a:bodyPr>
          <a:lstStyle>
            <a:defPPr>
              <a:defRPr lang="en-US"/>
            </a:defPPr>
          </a:lstStyle>
          <a:p>
            <a:pPr marL="566782" indent="-566782" algn="just">
              <a:buFont typeface="Wingdings" pitchFamily="2" charset="2"/>
              <a:buChar char="Ø"/>
            </a:pPr>
            <a:r>
              <a:rPr lang="en-US" sz="2728" b="1" dirty="0">
                <a:solidFill>
                  <a:schemeClr val="bg1"/>
                </a:solidFill>
                <a:ea typeface="Cambria Math" pitchFamily="18" charset="0"/>
                <a:cs typeface="Times New Roman" pitchFamily="18" charset="0"/>
              </a:rPr>
              <a:t>But along the slab or rod from high temperature end to low temperature end temperature decreases from point to point.</a:t>
            </a:r>
          </a:p>
        </p:txBody>
      </p:sp>
      <p:sp>
        <p:nvSpPr>
          <p:cNvPr id="20" name="TextBox 19">
            <a:extLst>
              <a:ext uri="{FF2B5EF4-FFF2-40B4-BE49-F238E27FC236}">
                <a16:creationId xmlns:a16="http://schemas.microsoft.com/office/drawing/2014/main" id="{3FEE5F89-4F97-FB55-EE3C-E7CBD9BDDEBF}"/>
              </a:ext>
            </a:extLst>
          </p:cNvPr>
          <p:cNvSpPr txBox="1"/>
          <p:nvPr/>
        </p:nvSpPr>
        <p:spPr>
          <a:xfrm>
            <a:off x="522137" y="524092"/>
            <a:ext cx="5901574"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cs typeface="Times New Roman" pitchFamily="18" charset="0"/>
              </a:rPr>
              <a:t>Coefficient of thermal conductivity:</a:t>
            </a:r>
          </a:p>
        </p:txBody>
      </p:sp>
      <p:pic>
        <p:nvPicPr>
          <p:cNvPr id="21" name="Picture 20" descr="conduction (1).gif">
            <a:extLst>
              <a:ext uri="{FF2B5EF4-FFF2-40B4-BE49-F238E27FC236}">
                <a16:creationId xmlns:a16="http://schemas.microsoft.com/office/drawing/2014/main" id="{258F5C69-FA1E-9DDC-CE08-C95D87649B1A}"/>
              </a:ext>
            </a:extLst>
          </p:cNvPr>
          <p:cNvPicPr>
            <a:picLocks noChangeAspect="1"/>
          </p:cNvPicPr>
          <p:nvPr/>
        </p:nvPicPr>
        <p:blipFill>
          <a:blip r:embed="rId2"/>
          <a:srcRect l="13429" t="19512" r="15475" b="21820"/>
          <a:stretch>
            <a:fillRect/>
          </a:stretch>
        </p:blipFill>
        <p:spPr>
          <a:xfrm>
            <a:off x="2636911" y="4496477"/>
            <a:ext cx="3172632" cy="837126"/>
          </a:xfrm>
          <a:prstGeom prst="rect">
            <a:avLst/>
          </a:prstGeom>
        </p:spPr>
      </p:pic>
      <p:sp>
        <p:nvSpPr>
          <p:cNvPr id="22" name="TextBox 21">
            <a:extLst>
              <a:ext uri="{FF2B5EF4-FFF2-40B4-BE49-F238E27FC236}">
                <a16:creationId xmlns:a16="http://schemas.microsoft.com/office/drawing/2014/main" id="{E8F57855-9D41-D370-721B-6A8C7A15CDF7}"/>
              </a:ext>
            </a:extLst>
          </p:cNvPr>
          <p:cNvSpPr txBox="1"/>
          <p:nvPr/>
        </p:nvSpPr>
        <p:spPr>
          <a:xfrm>
            <a:off x="2091199" y="5030284"/>
            <a:ext cx="436126" cy="376551"/>
          </a:xfrm>
          <a:prstGeom prst="rect">
            <a:avLst/>
          </a:prstGeom>
          <a:noFill/>
        </p:spPr>
        <p:txBody>
          <a:bodyPr wrap="square" lIns="75926" tIns="37964" rIns="75926" bIns="37964" rtlCol="0">
            <a:spAutoFit/>
          </a:bodyPr>
          <a:lstStyle>
            <a:defPPr>
              <a:defRPr lang="en-US"/>
            </a:defPPr>
          </a:lstStyle>
          <a:p>
            <a:r>
              <a:rPr lang="en-US" sz="1949" b="1" dirty="0">
                <a:solidFill>
                  <a:schemeClr val="bg1"/>
                </a:solidFill>
                <a:latin typeface="Bookman Old Style" panose="02050604050505020204" pitchFamily="18" charset="0"/>
                <a:cs typeface="Times New Roman" pitchFamily="18" charset="0"/>
                <a:sym typeface="Symbol"/>
              </a:rPr>
              <a:t></a:t>
            </a:r>
            <a:r>
              <a:rPr lang="en-US" sz="1949" b="1" baseline="-25000" dirty="0">
                <a:solidFill>
                  <a:schemeClr val="bg1"/>
                </a:solidFill>
                <a:latin typeface="Bookman Old Style" panose="02050604050505020204" pitchFamily="18" charset="0"/>
                <a:cs typeface="Times New Roman" pitchFamily="18" charset="0"/>
                <a:sym typeface="Symbol"/>
              </a:rPr>
              <a:t>1</a:t>
            </a:r>
            <a:endParaRPr lang="en-US" sz="1949" b="1" dirty="0">
              <a:solidFill>
                <a:schemeClr val="bg1"/>
              </a:solidFill>
              <a:latin typeface="Bookman Old Style" panose="02050604050505020204" pitchFamily="18" charset="0"/>
              <a:cs typeface="Times New Roman" pitchFamily="18" charset="0"/>
            </a:endParaRPr>
          </a:p>
        </p:txBody>
      </p:sp>
      <p:sp>
        <p:nvSpPr>
          <p:cNvPr id="23" name="TextBox 22">
            <a:extLst>
              <a:ext uri="{FF2B5EF4-FFF2-40B4-BE49-F238E27FC236}">
                <a16:creationId xmlns:a16="http://schemas.microsoft.com/office/drawing/2014/main" id="{04323BAC-7C3B-AA10-0115-135EC7A5E398}"/>
              </a:ext>
            </a:extLst>
          </p:cNvPr>
          <p:cNvSpPr txBox="1"/>
          <p:nvPr/>
        </p:nvSpPr>
        <p:spPr>
          <a:xfrm>
            <a:off x="6012436" y="4957052"/>
            <a:ext cx="436126" cy="376551"/>
          </a:xfrm>
          <a:prstGeom prst="rect">
            <a:avLst/>
          </a:prstGeom>
          <a:noFill/>
        </p:spPr>
        <p:txBody>
          <a:bodyPr wrap="square" lIns="75926" tIns="37964" rIns="75926" bIns="37964" rtlCol="0">
            <a:spAutoFit/>
          </a:bodyPr>
          <a:lstStyle>
            <a:defPPr>
              <a:defRPr lang="en-US"/>
            </a:defPPr>
          </a:lstStyle>
          <a:p>
            <a:r>
              <a:rPr lang="en-US" sz="1949" b="1" dirty="0">
                <a:solidFill>
                  <a:schemeClr val="bg1"/>
                </a:solidFill>
                <a:latin typeface="Bookman Old Style" panose="02050604050505020204" pitchFamily="18" charset="0"/>
                <a:cs typeface="Times New Roman" pitchFamily="18" charset="0"/>
                <a:sym typeface="Symbol"/>
              </a:rPr>
              <a:t></a:t>
            </a:r>
            <a:r>
              <a:rPr lang="en-US" sz="1949" b="1" baseline="-25000" dirty="0">
                <a:solidFill>
                  <a:schemeClr val="bg1"/>
                </a:solidFill>
                <a:latin typeface="Bookman Old Style" panose="02050604050505020204" pitchFamily="18" charset="0"/>
                <a:cs typeface="Times New Roman" pitchFamily="18" charset="0"/>
                <a:sym typeface="Symbol"/>
              </a:rPr>
              <a:t>2</a:t>
            </a:r>
            <a:endParaRPr lang="en-US" sz="1949" b="1" dirty="0">
              <a:solidFill>
                <a:schemeClr val="bg1"/>
              </a:solidFill>
              <a:latin typeface="Bookman Old Style" panose="02050604050505020204" pitchFamily="18" charset="0"/>
              <a:cs typeface="Times New Roman" pitchFamily="18" charset="0"/>
            </a:endParaRPr>
          </a:p>
        </p:txBody>
      </p:sp>
      <p:cxnSp>
        <p:nvCxnSpPr>
          <p:cNvPr id="24" name="Straight Arrow Connector 23">
            <a:extLst>
              <a:ext uri="{FF2B5EF4-FFF2-40B4-BE49-F238E27FC236}">
                <a16:creationId xmlns:a16="http://schemas.microsoft.com/office/drawing/2014/main" id="{C47A74FF-BC22-4A5C-1A3D-01A284DD843D}"/>
              </a:ext>
            </a:extLst>
          </p:cNvPr>
          <p:cNvCxnSpPr/>
          <p:nvPr/>
        </p:nvCxnSpPr>
        <p:spPr>
          <a:xfrm flipH="1">
            <a:off x="2812672" y="4240252"/>
            <a:ext cx="1121469"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63B687C-CE3C-FBB9-48B1-CCE747BF8928}"/>
              </a:ext>
            </a:extLst>
          </p:cNvPr>
          <p:cNvCxnSpPr/>
          <p:nvPr/>
        </p:nvCxnSpPr>
        <p:spPr>
          <a:xfrm>
            <a:off x="4399893" y="4240252"/>
            <a:ext cx="1183773"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3E90C574-F5F6-2C79-A911-86A38995CF61}"/>
              </a:ext>
            </a:extLst>
          </p:cNvPr>
          <p:cNvSpPr txBox="1"/>
          <p:nvPr/>
        </p:nvSpPr>
        <p:spPr>
          <a:xfrm>
            <a:off x="1953136" y="4639869"/>
            <a:ext cx="797073" cy="496503"/>
          </a:xfrm>
          <a:prstGeom prst="rect">
            <a:avLst/>
          </a:prstGeom>
          <a:noFill/>
        </p:spPr>
        <p:txBody>
          <a:bodyPr wrap="square" lIns="75926" tIns="37964" rIns="75926" bIns="37964" rtlCol="0">
            <a:spAutoFit/>
          </a:bodyPr>
          <a:lstStyle>
            <a:defPPr>
              <a:defRPr lang="en-US"/>
            </a:defPPr>
          </a:lstStyle>
          <a:p>
            <a:r>
              <a:rPr lang="en-US" sz="2728" b="1" dirty="0">
                <a:solidFill>
                  <a:schemeClr val="bg1"/>
                </a:solidFill>
                <a:cs typeface="Times New Roman" pitchFamily="18" charset="0"/>
                <a:sym typeface="Symbol"/>
              </a:rPr>
              <a:t>hot</a:t>
            </a:r>
            <a:endParaRPr lang="en-US" sz="2728" b="1" dirty="0">
              <a:solidFill>
                <a:schemeClr val="bg1"/>
              </a:solidFill>
              <a:cs typeface="Times New Roman" pitchFamily="18" charset="0"/>
            </a:endParaRPr>
          </a:p>
        </p:txBody>
      </p:sp>
      <p:sp>
        <p:nvSpPr>
          <p:cNvPr id="27" name="TextBox 26">
            <a:extLst>
              <a:ext uri="{FF2B5EF4-FFF2-40B4-BE49-F238E27FC236}">
                <a16:creationId xmlns:a16="http://schemas.microsoft.com/office/drawing/2014/main" id="{7B1A697A-272A-B0A6-CC78-F227AAEC6BD2}"/>
              </a:ext>
            </a:extLst>
          </p:cNvPr>
          <p:cNvSpPr txBox="1"/>
          <p:nvPr/>
        </p:nvSpPr>
        <p:spPr>
          <a:xfrm>
            <a:off x="5824762" y="4563540"/>
            <a:ext cx="778962" cy="496503"/>
          </a:xfrm>
          <a:prstGeom prst="rect">
            <a:avLst/>
          </a:prstGeom>
          <a:noFill/>
        </p:spPr>
        <p:txBody>
          <a:bodyPr wrap="square" lIns="75926" tIns="37964" rIns="75926" bIns="37964" rtlCol="0">
            <a:spAutoFit/>
          </a:bodyPr>
          <a:lstStyle>
            <a:defPPr>
              <a:defRPr lang="en-US"/>
            </a:defPPr>
          </a:lstStyle>
          <a:p>
            <a:r>
              <a:rPr lang="en-US" sz="2728" b="1" dirty="0">
                <a:solidFill>
                  <a:schemeClr val="bg1"/>
                </a:solidFill>
                <a:cs typeface="Times New Roman" pitchFamily="18" charset="0"/>
                <a:sym typeface="Symbol"/>
              </a:rPr>
              <a:t>cold</a:t>
            </a:r>
            <a:endParaRPr lang="en-US" sz="2728" b="1" dirty="0">
              <a:solidFill>
                <a:schemeClr val="bg1"/>
              </a:solidFill>
              <a:cs typeface="Times New Roman" pitchFamily="18" charset="0"/>
            </a:endParaRPr>
          </a:p>
        </p:txBody>
      </p:sp>
      <p:sp>
        <p:nvSpPr>
          <p:cNvPr id="28" name="TextBox 27">
            <a:extLst>
              <a:ext uri="{FF2B5EF4-FFF2-40B4-BE49-F238E27FC236}">
                <a16:creationId xmlns:a16="http://schemas.microsoft.com/office/drawing/2014/main" id="{7FF40671-8B81-2441-F3F6-0987F2CF0065}"/>
              </a:ext>
            </a:extLst>
          </p:cNvPr>
          <p:cNvSpPr txBox="1"/>
          <p:nvPr/>
        </p:nvSpPr>
        <p:spPr>
          <a:xfrm>
            <a:off x="2926151" y="5319903"/>
            <a:ext cx="2947483" cy="496503"/>
          </a:xfrm>
          <a:prstGeom prst="rect">
            <a:avLst/>
          </a:prstGeom>
          <a:noFill/>
        </p:spPr>
        <p:txBody>
          <a:bodyPr wrap="square" lIns="75926" tIns="37964" rIns="75926" bIns="37964" rtlCol="0">
            <a:spAutoFit/>
          </a:bodyPr>
          <a:lstStyle>
            <a:defPPr>
              <a:defRPr lang="en-US"/>
            </a:defPPr>
          </a:lstStyle>
          <a:p>
            <a:r>
              <a:rPr lang="en-US" sz="2728" b="1" dirty="0">
                <a:solidFill>
                  <a:schemeClr val="bg1"/>
                </a:solidFill>
                <a:cs typeface="Times New Roman" pitchFamily="18" charset="0"/>
                <a:sym typeface="Symbol"/>
              </a:rPr>
              <a:t>Heat temperature</a:t>
            </a:r>
            <a:endParaRPr lang="en-US" sz="2728" b="1" dirty="0">
              <a:solidFill>
                <a:schemeClr val="bg1"/>
              </a:solidFill>
              <a:cs typeface="Times New Roman" pitchFamily="18" charset="0"/>
            </a:endParaRPr>
          </a:p>
        </p:txBody>
      </p:sp>
      <p:sp>
        <p:nvSpPr>
          <p:cNvPr id="29" name="TextBox 28">
            <a:extLst>
              <a:ext uri="{FF2B5EF4-FFF2-40B4-BE49-F238E27FC236}">
                <a16:creationId xmlns:a16="http://schemas.microsoft.com/office/drawing/2014/main" id="{2073FE2B-9445-E252-4BC7-2AC834C2E8B3}"/>
              </a:ext>
            </a:extLst>
          </p:cNvPr>
          <p:cNvSpPr txBox="1"/>
          <p:nvPr/>
        </p:nvSpPr>
        <p:spPr>
          <a:xfrm>
            <a:off x="3373407" y="3531725"/>
            <a:ext cx="1807847" cy="496503"/>
          </a:xfrm>
          <a:prstGeom prst="rect">
            <a:avLst/>
          </a:prstGeom>
          <a:noFill/>
        </p:spPr>
        <p:txBody>
          <a:bodyPr wrap="square" lIns="75926" tIns="37964" rIns="75926" bIns="37964" rtlCol="0">
            <a:spAutoFit/>
          </a:bodyPr>
          <a:lstStyle>
            <a:defPPr>
              <a:defRPr lang="en-US"/>
            </a:defPPr>
          </a:lstStyle>
          <a:p>
            <a:r>
              <a:rPr lang="en-US" sz="2728" b="1" dirty="0">
                <a:solidFill>
                  <a:schemeClr val="bg1"/>
                </a:solidFill>
                <a:cs typeface="Times New Roman" pitchFamily="18" charset="0"/>
                <a:sym typeface="Symbol"/>
              </a:rPr>
              <a:t>conduction</a:t>
            </a:r>
            <a:endParaRPr lang="en-US" sz="2728" b="1" dirty="0">
              <a:solidFill>
                <a:schemeClr val="bg1"/>
              </a:solidFill>
              <a:cs typeface="Times New Roman" pitchFamily="18" charset="0"/>
            </a:endParaRPr>
          </a:p>
        </p:txBody>
      </p:sp>
      <p:sp>
        <p:nvSpPr>
          <p:cNvPr id="30" name="TextBox 29">
            <a:extLst>
              <a:ext uri="{FF2B5EF4-FFF2-40B4-BE49-F238E27FC236}">
                <a16:creationId xmlns:a16="http://schemas.microsoft.com/office/drawing/2014/main" id="{31412374-1570-F11D-6B12-FA8F564A3D5A}"/>
              </a:ext>
            </a:extLst>
          </p:cNvPr>
          <p:cNvSpPr txBox="1"/>
          <p:nvPr/>
        </p:nvSpPr>
        <p:spPr>
          <a:xfrm>
            <a:off x="4003415" y="3980524"/>
            <a:ext cx="396478" cy="496503"/>
          </a:xfrm>
          <a:prstGeom prst="rect">
            <a:avLst/>
          </a:prstGeom>
          <a:noFill/>
        </p:spPr>
        <p:txBody>
          <a:bodyPr wrap="square" lIns="75926" tIns="37964" rIns="75926" bIns="37964" rtlCol="0">
            <a:spAutoFit/>
          </a:bodyPr>
          <a:lstStyle>
            <a:defPPr>
              <a:defRPr lang="en-US"/>
            </a:defPPr>
          </a:lstStyle>
          <a:p>
            <a:r>
              <a:rPr lang="en-US" sz="2728" b="1" dirty="0">
                <a:solidFill>
                  <a:schemeClr val="bg1"/>
                </a:solidFill>
                <a:latin typeface="Bookman Old Style" panose="02050604050505020204" pitchFamily="18" charset="0"/>
                <a:cs typeface="Times New Roman" pitchFamily="18" charset="0"/>
                <a:sym typeface="Symbol"/>
              </a:rPr>
              <a:t>d</a:t>
            </a:r>
            <a:endParaRPr lang="en-US" sz="2728" b="1" dirty="0">
              <a:solidFill>
                <a:schemeClr val="bg1"/>
              </a:solidFill>
              <a:latin typeface="Bookman Old Style" panose="02050604050505020204" pitchFamily="18" charset="0"/>
              <a:cs typeface="Times New Roman" pitchFamily="18" charset="0"/>
            </a:endParaRPr>
          </a:p>
        </p:txBody>
      </p:sp>
      <p:cxnSp>
        <p:nvCxnSpPr>
          <p:cNvPr id="31" name="Straight Arrow Connector 30">
            <a:extLst>
              <a:ext uri="{FF2B5EF4-FFF2-40B4-BE49-F238E27FC236}">
                <a16:creationId xmlns:a16="http://schemas.microsoft.com/office/drawing/2014/main" id="{B61CEA7C-7801-BBA4-C0F6-67E679C35EAF}"/>
              </a:ext>
            </a:extLst>
          </p:cNvPr>
          <p:cNvCxnSpPr/>
          <p:nvPr/>
        </p:nvCxnSpPr>
        <p:spPr>
          <a:xfrm>
            <a:off x="3131821" y="4811792"/>
            <a:ext cx="872253"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7082F564-38F4-11A5-9AC3-39C396A25AEC}"/>
              </a:ext>
            </a:extLst>
          </p:cNvPr>
          <p:cNvSpPr txBox="1"/>
          <p:nvPr/>
        </p:nvSpPr>
        <p:spPr>
          <a:xfrm>
            <a:off x="4003415" y="4634235"/>
            <a:ext cx="694168" cy="376551"/>
          </a:xfrm>
          <a:prstGeom prst="rect">
            <a:avLst/>
          </a:prstGeom>
          <a:noFill/>
        </p:spPr>
        <p:txBody>
          <a:bodyPr wrap="square" lIns="75926" tIns="37964" rIns="75926" bIns="37964" rtlCol="0">
            <a:spAutoFit/>
          </a:bodyPr>
          <a:lstStyle>
            <a:defPPr>
              <a:defRPr lang="en-US"/>
            </a:defPPr>
          </a:lstStyle>
          <a:p>
            <a:r>
              <a:rPr lang="en-US" sz="1949" b="1" dirty="0">
                <a:solidFill>
                  <a:schemeClr val="bg1"/>
                </a:solidFill>
                <a:latin typeface="Bookman Old Style" panose="02050604050505020204" pitchFamily="18" charset="0"/>
                <a:cs typeface="Times New Roman" pitchFamily="18" charset="0"/>
              </a:rPr>
              <a:t>Q/t</a:t>
            </a:r>
          </a:p>
        </p:txBody>
      </p:sp>
      <p:sp>
        <p:nvSpPr>
          <p:cNvPr id="33" name="TextBox 32">
            <a:extLst>
              <a:ext uri="{FF2B5EF4-FFF2-40B4-BE49-F238E27FC236}">
                <a16:creationId xmlns:a16="http://schemas.microsoft.com/office/drawing/2014/main" id="{A6357FCF-FD0A-A8E6-BB06-0CE1767BA7C7}"/>
              </a:ext>
            </a:extLst>
          </p:cNvPr>
          <p:cNvSpPr txBox="1"/>
          <p:nvPr/>
        </p:nvSpPr>
        <p:spPr>
          <a:xfrm>
            <a:off x="4512114" y="4630833"/>
            <a:ext cx="436126" cy="376551"/>
          </a:xfrm>
          <a:prstGeom prst="rect">
            <a:avLst/>
          </a:prstGeom>
          <a:noFill/>
        </p:spPr>
        <p:txBody>
          <a:bodyPr wrap="square" lIns="75926" tIns="37964" rIns="75926" bIns="37964" rtlCol="0">
            <a:spAutoFit/>
          </a:bodyPr>
          <a:lstStyle>
            <a:defPPr>
              <a:defRPr lang="en-US"/>
            </a:defPPr>
          </a:lstStyle>
          <a:p>
            <a:r>
              <a:rPr lang="en-US" sz="1949" b="1">
                <a:solidFill>
                  <a:schemeClr val="bg1"/>
                </a:solidFill>
                <a:latin typeface="Bookman Old Style" panose="02050604050505020204" pitchFamily="18" charset="0"/>
                <a:cs typeface="Times New Roman" pitchFamily="18" charset="0"/>
              </a:rPr>
              <a:t>K</a:t>
            </a:r>
          </a:p>
        </p:txBody>
      </p:sp>
    </p:spTree>
    <p:extLst>
      <p:ext uri="{BB962C8B-B14F-4D97-AF65-F5344CB8AC3E}">
        <p14:creationId xmlns:p14="http://schemas.microsoft.com/office/powerpoint/2010/main" val="361126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0"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754575-1A4E-6D60-9487-F89C8A99B119}"/>
              </a:ext>
            </a:extLst>
          </p:cNvPr>
          <p:cNvSpPr txBox="1"/>
          <p:nvPr/>
        </p:nvSpPr>
        <p:spPr>
          <a:xfrm>
            <a:off x="495023" y="664854"/>
            <a:ext cx="7949968" cy="916337"/>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cs typeface="Times New Roman" pitchFamily="18" charset="0"/>
              </a:rPr>
              <a:t>The change in temperature with distance is called temperature gradient.</a:t>
            </a:r>
          </a:p>
        </p:txBody>
      </p:sp>
      <p:sp>
        <p:nvSpPr>
          <p:cNvPr id="4" name="Rectangle 3">
            <a:extLst>
              <a:ext uri="{FF2B5EF4-FFF2-40B4-BE49-F238E27FC236}">
                <a16:creationId xmlns:a16="http://schemas.microsoft.com/office/drawing/2014/main" id="{8906A9D2-5A40-F728-1DAB-700754325D5E}"/>
              </a:ext>
            </a:extLst>
          </p:cNvPr>
          <p:cNvSpPr/>
          <p:nvPr/>
        </p:nvSpPr>
        <p:spPr>
          <a:xfrm>
            <a:off x="445472" y="2501727"/>
            <a:ext cx="2335288" cy="496503"/>
          </a:xfrm>
          <a:prstGeom prst="rect">
            <a:avLst/>
          </a:prstGeom>
        </p:spPr>
        <p:txBody>
          <a:bodyPr wrap="none" lIns="75926" tIns="37964" rIns="75926" bIns="37964">
            <a:spAutoFit/>
          </a:bodyPr>
          <a:lstStyle>
            <a:defPPr>
              <a:defRPr lang="en-US"/>
            </a:defPPr>
          </a:lstStyle>
          <a:p>
            <a:pPr marL="334087" indent="-334087">
              <a:buFont typeface="Wingdings" pitchFamily="2" charset="2"/>
              <a:buChar char="Ø"/>
            </a:pPr>
            <a:r>
              <a:rPr lang="en-US" sz="2728" b="1" dirty="0">
                <a:solidFill>
                  <a:schemeClr val="bg1"/>
                </a:solidFill>
                <a:ea typeface="Cambria Math" pitchFamily="18" charset="0"/>
                <a:cs typeface="Times New Roman" pitchFamily="18" charset="0"/>
              </a:rPr>
              <a:t>SI unit: K m</a:t>
            </a:r>
            <a:r>
              <a:rPr lang="en-US" sz="2728" b="1" baseline="30000" dirty="0">
                <a:solidFill>
                  <a:schemeClr val="bg1"/>
                </a:solidFill>
                <a:ea typeface="Cambria Math" pitchFamily="18" charset="0"/>
                <a:cs typeface="Times New Roman" pitchFamily="18" charset="0"/>
              </a:rPr>
              <a:t>-1</a:t>
            </a:r>
            <a:endParaRPr lang="en-US" sz="2728" b="1" dirty="0">
              <a:solidFill>
                <a:schemeClr val="bg1"/>
              </a:solidFill>
              <a:cs typeface="Times New Roman" pitchFamily="18" charset="0"/>
            </a:endParaRPr>
          </a:p>
        </p:txBody>
      </p:sp>
      <p:sp>
        <p:nvSpPr>
          <p:cNvPr id="5" name="Rectangle 4">
            <a:extLst>
              <a:ext uri="{FF2B5EF4-FFF2-40B4-BE49-F238E27FC236}">
                <a16:creationId xmlns:a16="http://schemas.microsoft.com/office/drawing/2014/main" id="{9E3EAB44-1069-4CD1-43C1-1D0324ECD045}"/>
              </a:ext>
            </a:extLst>
          </p:cNvPr>
          <p:cNvSpPr/>
          <p:nvPr/>
        </p:nvSpPr>
        <p:spPr>
          <a:xfrm>
            <a:off x="445473" y="3154263"/>
            <a:ext cx="4618138" cy="496503"/>
          </a:xfrm>
          <a:prstGeom prst="rect">
            <a:avLst/>
          </a:prstGeom>
        </p:spPr>
        <p:txBody>
          <a:bodyPr wrap="none" lIns="75926" tIns="37964" rIns="75926" bIns="37964">
            <a:spAutoFit/>
          </a:bodyPr>
          <a:lstStyle>
            <a:defPPr>
              <a:defRPr lang="en-US"/>
            </a:defPPr>
          </a:lstStyle>
          <a:p>
            <a:pPr marL="334087" indent="-334087">
              <a:buFont typeface="Wingdings" pitchFamily="2" charset="2"/>
              <a:buChar char="Ø"/>
            </a:pPr>
            <a:r>
              <a:rPr lang="en-US" sz="2728" b="1" dirty="0">
                <a:solidFill>
                  <a:schemeClr val="bg1"/>
                </a:solidFill>
                <a:ea typeface="Cambria Math" pitchFamily="18" charset="0"/>
                <a:cs typeface="Times New Roman" pitchFamily="18" charset="0"/>
              </a:rPr>
              <a:t>Dimensional formula:  [L</a:t>
            </a:r>
            <a:r>
              <a:rPr lang="en-US" sz="2728" b="1" baseline="30000" dirty="0">
                <a:solidFill>
                  <a:schemeClr val="bg1"/>
                </a:solidFill>
                <a:ea typeface="Cambria Math" pitchFamily="18" charset="0"/>
                <a:cs typeface="Times New Roman" pitchFamily="18" charset="0"/>
              </a:rPr>
              <a:t>-1</a:t>
            </a:r>
            <a:r>
              <a:rPr lang="en-US" sz="2728" b="1" dirty="0">
                <a:solidFill>
                  <a:schemeClr val="bg1"/>
                </a:solidFill>
                <a:ea typeface="Cambria Math" pitchFamily="18" charset="0"/>
                <a:cs typeface="Times New Roman" pitchFamily="18" charset="0"/>
              </a:rPr>
              <a:t>k].</a:t>
            </a:r>
            <a:endParaRPr lang="en-US" sz="2728" b="1" dirty="0">
              <a:solidFill>
                <a:schemeClr val="bg1"/>
              </a:solidFill>
              <a:cs typeface="Times New Roman" pitchFamily="18" charset="0"/>
            </a:endParaRPr>
          </a:p>
        </p:txBody>
      </p:sp>
      <p:grpSp>
        <p:nvGrpSpPr>
          <p:cNvPr id="6" name="Group 5">
            <a:extLst>
              <a:ext uri="{FF2B5EF4-FFF2-40B4-BE49-F238E27FC236}">
                <a16:creationId xmlns:a16="http://schemas.microsoft.com/office/drawing/2014/main" id="{C0E18413-FDBA-9EA3-A15D-0D645A16C78D}"/>
              </a:ext>
            </a:extLst>
          </p:cNvPr>
          <p:cNvGrpSpPr/>
          <p:nvPr/>
        </p:nvGrpSpPr>
        <p:grpSpPr>
          <a:xfrm>
            <a:off x="445472" y="1614293"/>
            <a:ext cx="4398763" cy="797512"/>
            <a:chOff x="457199" y="1483425"/>
            <a:chExt cx="4559713" cy="818508"/>
          </a:xfrm>
        </p:grpSpPr>
        <p:sp>
          <p:nvSpPr>
            <p:cNvPr id="7" name="Rectangle 6">
              <a:extLst>
                <a:ext uri="{FF2B5EF4-FFF2-40B4-BE49-F238E27FC236}">
                  <a16:creationId xmlns:a16="http://schemas.microsoft.com/office/drawing/2014/main" id="{18B4C7BF-A619-84B5-CAC6-5F87B7A4561B}"/>
                </a:ext>
              </a:extLst>
            </p:cNvPr>
            <p:cNvSpPr/>
            <p:nvPr/>
          </p:nvSpPr>
          <p:spPr>
            <a:xfrm>
              <a:off x="457199" y="1714501"/>
              <a:ext cx="4319494" cy="509574"/>
            </a:xfrm>
            <a:prstGeom prst="rect">
              <a:avLst/>
            </a:prstGeom>
          </p:spPr>
          <p:txBody>
            <a:bodyPr wrap="square" lIns="75926" tIns="37964" rIns="75926" bIns="37964">
              <a:spAutoFit/>
            </a:bodyPr>
            <a:lstStyle>
              <a:defPPr>
                <a:defRPr lang="en-US"/>
              </a:defPPr>
            </a:lstStyle>
            <a:p>
              <a:pPr marL="334087" indent="-334087">
                <a:buFont typeface="Wingdings" pitchFamily="2" charset="2"/>
                <a:buChar char="Ø"/>
              </a:pPr>
              <a:r>
                <a:rPr lang="en-US" sz="2728" b="1" dirty="0">
                  <a:solidFill>
                    <a:schemeClr val="bg1"/>
                  </a:solidFill>
                  <a:ea typeface="Cambria Math" pitchFamily="18" charset="0"/>
                  <a:cs typeface="Times New Roman" pitchFamily="18" charset="0"/>
                </a:rPr>
                <a:t>Temperature gradient =</a:t>
              </a:r>
              <a:endParaRPr lang="en-US" sz="2728" b="1" dirty="0">
                <a:solidFill>
                  <a:schemeClr val="bg1"/>
                </a:solidFill>
                <a:cs typeface="Times New Roman" pitchFamily="18" charset="0"/>
              </a:endParaRPr>
            </a:p>
          </p:txBody>
        </p:sp>
        <p:grpSp>
          <p:nvGrpSpPr>
            <p:cNvPr id="8" name="Group 7">
              <a:extLst>
                <a:ext uri="{FF2B5EF4-FFF2-40B4-BE49-F238E27FC236}">
                  <a16:creationId xmlns:a16="http://schemas.microsoft.com/office/drawing/2014/main" id="{F83C64AE-954A-5404-01DF-A62779B2467E}"/>
                </a:ext>
              </a:extLst>
            </p:cNvPr>
            <p:cNvGrpSpPr/>
            <p:nvPr/>
          </p:nvGrpSpPr>
          <p:grpSpPr>
            <a:xfrm>
              <a:off x="4241070" y="1483425"/>
              <a:ext cx="775842" cy="818508"/>
              <a:chOff x="6946962" y="1483425"/>
              <a:chExt cx="775842" cy="818508"/>
            </a:xfrm>
          </p:grpSpPr>
          <p:sp>
            <p:nvSpPr>
              <p:cNvPr id="9" name="TextBox 8">
                <a:extLst>
                  <a:ext uri="{FF2B5EF4-FFF2-40B4-BE49-F238E27FC236}">
                    <a16:creationId xmlns:a16="http://schemas.microsoft.com/office/drawing/2014/main" id="{7B3863C2-EE69-E1B4-FBB4-1A6321F8073C}"/>
                  </a:ext>
                </a:extLst>
              </p:cNvPr>
              <p:cNvSpPr txBox="1"/>
              <p:nvPr/>
            </p:nvSpPr>
            <p:spPr>
              <a:xfrm>
                <a:off x="6946962" y="1483425"/>
                <a:ext cx="775842" cy="400110"/>
              </a:xfrm>
              <a:prstGeom prst="rect">
                <a:avLst/>
              </a:prstGeom>
              <a:noFill/>
            </p:spPr>
            <p:txBody>
              <a:bodyPr wrap="none" rtlCol="0">
                <a:spAutoFit/>
              </a:bodyPr>
              <a:lstStyle>
                <a:defPPr>
                  <a:defRPr lang="en-US"/>
                </a:defPPr>
              </a:lstStyle>
              <a:p>
                <a:r>
                  <a:rPr lang="en-US" sz="1949" b="1" dirty="0">
                    <a:latin typeface="Bookman Old Style" panose="02050604050505020204" pitchFamily="18" charset="0"/>
                    <a:cs typeface="Times New Roman" pitchFamily="18" charset="0"/>
                    <a:sym typeface="Symbol"/>
                  </a:rPr>
                  <a:t></a:t>
                </a:r>
                <a:r>
                  <a:rPr lang="en-US" sz="1949" b="1" baseline="-25000" dirty="0">
                    <a:solidFill>
                      <a:schemeClr val="bg1"/>
                    </a:solidFill>
                    <a:latin typeface="Bookman Old Style" panose="02050604050505020204" pitchFamily="18" charset="0"/>
                    <a:cs typeface="Times New Roman" pitchFamily="18" charset="0"/>
                    <a:sym typeface="Symbol"/>
                  </a:rPr>
                  <a:t>1</a:t>
                </a:r>
                <a:r>
                  <a:rPr lang="en-US" sz="1949" b="1" dirty="0">
                    <a:solidFill>
                      <a:schemeClr val="bg1"/>
                    </a:solidFill>
                    <a:latin typeface="Bookman Old Style" panose="02050604050505020204" pitchFamily="18" charset="0"/>
                    <a:cs typeface="Times New Roman" pitchFamily="18" charset="0"/>
                    <a:sym typeface="Symbol"/>
                  </a:rPr>
                  <a:t>-</a:t>
                </a:r>
                <a:r>
                  <a:rPr lang="en-US" sz="1949" b="1" baseline="-25000" dirty="0">
                    <a:solidFill>
                      <a:schemeClr val="bg1"/>
                    </a:solidFill>
                    <a:latin typeface="Bookman Old Style" panose="02050604050505020204" pitchFamily="18" charset="0"/>
                    <a:cs typeface="Times New Roman" pitchFamily="18" charset="0"/>
                    <a:sym typeface="Symbol"/>
                  </a:rPr>
                  <a:t>2</a:t>
                </a:r>
                <a:endParaRPr lang="en-US" sz="1949" b="1" baseline="-25000" dirty="0">
                  <a:solidFill>
                    <a:schemeClr val="bg1"/>
                  </a:solidFill>
                  <a:latin typeface="Bookman Old Style" panose="02050604050505020204" pitchFamily="18" charset="0"/>
                  <a:cs typeface="Times New Roman" pitchFamily="18" charset="0"/>
                </a:endParaRPr>
              </a:p>
            </p:txBody>
          </p:sp>
          <p:sp>
            <p:nvSpPr>
              <p:cNvPr id="10" name="TextBox 9">
                <a:extLst>
                  <a:ext uri="{FF2B5EF4-FFF2-40B4-BE49-F238E27FC236}">
                    <a16:creationId xmlns:a16="http://schemas.microsoft.com/office/drawing/2014/main" id="{70B06599-2921-38F5-3D75-5B173191845F}"/>
                  </a:ext>
                </a:extLst>
              </p:cNvPr>
              <p:cNvSpPr txBox="1"/>
              <p:nvPr/>
            </p:nvSpPr>
            <p:spPr>
              <a:xfrm>
                <a:off x="7168291" y="1901823"/>
                <a:ext cx="351654" cy="400110"/>
              </a:xfrm>
              <a:prstGeom prst="rect">
                <a:avLst/>
              </a:prstGeom>
              <a:noFill/>
            </p:spPr>
            <p:txBody>
              <a:bodyPr wrap="square" rtlCol="0">
                <a:spAutoFit/>
              </a:bodyPr>
              <a:lstStyle>
                <a:defPPr>
                  <a:defRPr lang="en-US"/>
                </a:defPPr>
              </a:lstStyle>
              <a:p>
                <a:r>
                  <a:rPr lang="en-US" sz="1949" b="1" dirty="0">
                    <a:solidFill>
                      <a:schemeClr val="bg1"/>
                    </a:solidFill>
                    <a:latin typeface="Bookman Old Style" panose="02050604050505020204" pitchFamily="18" charset="0"/>
                    <a:cs typeface="Times New Roman" pitchFamily="18" charset="0"/>
                    <a:sym typeface="Symbol"/>
                  </a:rPr>
                  <a:t>d</a:t>
                </a:r>
                <a:endParaRPr lang="en-US" sz="1949" b="1" baseline="-25000" dirty="0">
                  <a:solidFill>
                    <a:schemeClr val="bg1"/>
                  </a:solidFill>
                  <a:latin typeface="Bookman Old Style" panose="02050604050505020204" pitchFamily="18" charset="0"/>
                  <a:cs typeface="Times New Roman" pitchFamily="18" charset="0"/>
                </a:endParaRPr>
              </a:p>
            </p:txBody>
          </p:sp>
          <p:cxnSp>
            <p:nvCxnSpPr>
              <p:cNvPr id="11" name="Straight Connector 10">
                <a:extLst>
                  <a:ext uri="{FF2B5EF4-FFF2-40B4-BE49-F238E27FC236}">
                    <a16:creationId xmlns:a16="http://schemas.microsoft.com/office/drawing/2014/main" id="{B415E070-5ED2-3E1F-6B52-D3CAA14FCA23}"/>
                  </a:ext>
                </a:extLst>
              </p:cNvPr>
              <p:cNvCxnSpPr/>
              <p:nvPr/>
            </p:nvCxnSpPr>
            <p:spPr>
              <a:xfrm>
                <a:off x="7159056" y="1949663"/>
                <a:ext cx="51525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2" name="Cloud 11">
            <a:extLst>
              <a:ext uri="{FF2B5EF4-FFF2-40B4-BE49-F238E27FC236}">
                <a16:creationId xmlns:a16="http://schemas.microsoft.com/office/drawing/2014/main" id="{E1873BA6-8DD8-380C-BB11-F05313250959}"/>
              </a:ext>
            </a:extLst>
          </p:cNvPr>
          <p:cNvSpPr/>
          <p:nvPr/>
        </p:nvSpPr>
        <p:spPr>
          <a:xfrm>
            <a:off x="4014769" y="3674663"/>
            <a:ext cx="4430222" cy="2214914"/>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ea typeface="Cambria Math" pitchFamily="18" charset="0"/>
                <a:cs typeface="Times New Roman" pitchFamily="18" charset="0"/>
              </a:rPr>
              <a:t>Where </a:t>
            </a:r>
            <a:r>
              <a:rPr lang="en-US" sz="2728" b="1" dirty="0">
                <a:latin typeface="+mn-lt"/>
                <a:ea typeface="Cambria Math" pitchFamily="18" charset="0"/>
                <a:cs typeface="Times New Roman" pitchFamily="18" charset="0"/>
                <a:sym typeface="Symbol"/>
              </a:rPr>
              <a:t></a:t>
            </a:r>
            <a:r>
              <a:rPr lang="en-US" sz="2728" b="1" baseline="-25000" dirty="0">
                <a:latin typeface="+mn-lt"/>
                <a:ea typeface="Cambria Math" pitchFamily="18" charset="0"/>
                <a:cs typeface="Times New Roman" pitchFamily="18" charset="0"/>
                <a:sym typeface="Symbol"/>
              </a:rPr>
              <a:t>1 </a:t>
            </a:r>
            <a:r>
              <a:rPr lang="en-US" sz="2728" b="1" dirty="0">
                <a:latin typeface="+mn-lt"/>
                <a:ea typeface="Cambria Math" pitchFamily="18" charset="0"/>
                <a:cs typeface="Times New Roman" pitchFamily="18" charset="0"/>
                <a:sym typeface="Symbol"/>
              </a:rPr>
              <a:t>&amp; </a:t>
            </a:r>
            <a:r>
              <a:rPr lang="en-US" sz="2728" b="1" baseline="-25000" dirty="0">
                <a:latin typeface="+mn-lt"/>
                <a:ea typeface="Cambria Math" pitchFamily="18" charset="0"/>
                <a:cs typeface="Times New Roman" pitchFamily="18" charset="0"/>
                <a:sym typeface="Symbol"/>
              </a:rPr>
              <a:t>2</a:t>
            </a:r>
            <a:r>
              <a:rPr lang="en-US" sz="2728" b="1" dirty="0">
                <a:latin typeface="+mn-lt"/>
                <a:ea typeface="Cambria Math" pitchFamily="18" charset="0"/>
                <a:cs typeface="Times New Roman" pitchFamily="18" charset="0"/>
                <a:sym typeface="Symbol"/>
              </a:rPr>
              <a:t>  are temperatures of hot and cold ends.</a:t>
            </a:r>
            <a:endParaRPr lang="en-US" sz="2728" b="1" dirty="0">
              <a:latin typeface="+mn-lt"/>
              <a:cs typeface="Times New Roman" panose="02020603050405020304" pitchFamily="18" charset="0"/>
            </a:endParaRPr>
          </a:p>
        </p:txBody>
      </p:sp>
    </p:spTree>
    <p:extLst>
      <p:ext uri="{BB962C8B-B14F-4D97-AF65-F5344CB8AC3E}">
        <p14:creationId xmlns:p14="http://schemas.microsoft.com/office/powerpoint/2010/main" val="165493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8DA9511-6228-AFB1-046E-BF988325A193}"/>
              </a:ext>
            </a:extLst>
          </p:cNvPr>
          <p:cNvSpPr/>
          <p:nvPr/>
        </p:nvSpPr>
        <p:spPr>
          <a:xfrm>
            <a:off x="381274" y="367774"/>
            <a:ext cx="4062357" cy="496503"/>
          </a:xfrm>
          <a:prstGeom prst="rect">
            <a:avLst/>
          </a:prstGeom>
        </p:spPr>
        <p:txBody>
          <a:bodyPr wrap="none" lIns="75926" tIns="37964" rIns="75926" bIns="37964">
            <a:spAutoFit/>
          </a:bodyPr>
          <a:lstStyle>
            <a:defPPr>
              <a:defRPr lang="en-US"/>
            </a:defPPr>
          </a:lstStyle>
          <a:p>
            <a:pPr marL="427064" indent="-427064">
              <a:buFont typeface="+mj-lt"/>
              <a:buAutoNum type="arabicPeriod"/>
            </a:pPr>
            <a:r>
              <a:rPr lang="en-US" sz="2728" b="1" dirty="0">
                <a:solidFill>
                  <a:schemeClr val="bg1"/>
                </a:solidFill>
                <a:ea typeface="Cambria Math" pitchFamily="18" charset="0"/>
                <a:cs typeface="Times New Roman" pitchFamily="18" charset="0"/>
              </a:rPr>
              <a:t>Area of cross-section A  </a:t>
            </a:r>
            <a:endParaRPr lang="en-US" sz="2728" b="1" dirty="0">
              <a:solidFill>
                <a:schemeClr val="bg1"/>
              </a:solidFill>
              <a:cs typeface="Times New Roman" pitchFamily="18" charset="0"/>
            </a:endParaRPr>
          </a:p>
        </p:txBody>
      </p:sp>
      <p:sp>
        <p:nvSpPr>
          <p:cNvPr id="4" name="Rectangle 3">
            <a:extLst>
              <a:ext uri="{FF2B5EF4-FFF2-40B4-BE49-F238E27FC236}">
                <a16:creationId xmlns:a16="http://schemas.microsoft.com/office/drawing/2014/main" id="{22330929-180B-82FF-A6F1-A4A254F4FBCE}"/>
              </a:ext>
            </a:extLst>
          </p:cNvPr>
          <p:cNvSpPr/>
          <p:nvPr/>
        </p:nvSpPr>
        <p:spPr>
          <a:xfrm>
            <a:off x="381275" y="996265"/>
            <a:ext cx="4143385" cy="496503"/>
          </a:xfrm>
          <a:prstGeom prst="rect">
            <a:avLst/>
          </a:prstGeom>
        </p:spPr>
        <p:txBody>
          <a:bodyPr wrap="square" lIns="75926" tIns="37964" rIns="75926" bIns="37964">
            <a:spAutoFit/>
          </a:bodyPr>
          <a:lstStyle>
            <a:defPPr>
              <a:defRPr lang="en-US"/>
            </a:defPPr>
          </a:lstStyle>
          <a:p>
            <a:r>
              <a:rPr lang="en-US" sz="2728" b="1" dirty="0">
                <a:solidFill>
                  <a:schemeClr val="bg1"/>
                </a:solidFill>
                <a:ea typeface="Cambria Math" pitchFamily="18" charset="0"/>
                <a:cs typeface="Times New Roman" pitchFamily="18" charset="0"/>
              </a:rPr>
              <a:t>2.   Temperature gradient =</a:t>
            </a:r>
            <a:endParaRPr lang="en-US" sz="2728" b="1" dirty="0">
              <a:solidFill>
                <a:schemeClr val="bg1"/>
              </a:solidFill>
              <a:cs typeface="Times New Roman" pitchFamily="18" charset="0"/>
            </a:endParaRPr>
          </a:p>
        </p:txBody>
      </p:sp>
      <p:sp>
        <p:nvSpPr>
          <p:cNvPr id="5" name="Cloud 4">
            <a:extLst>
              <a:ext uri="{FF2B5EF4-FFF2-40B4-BE49-F238E27FC236}">
                <a16:creationId xmlns:a16="http://schemas.microsoft.com/office/drawing/2014/main" id="{25DDCB40-3C18-89AA-34A3-578A1C90790C}"/>
              </a:ext>
            </a:extLst>
          </p:cNvPr>
          <p:cNvSpPr/>
          <p:nvPr/>
        </p:nvSpPr>
        <p:spPr>
          <a:xfrm>
            <a:off x="6882519" y="578607"/>
            <a:ext cx="4539392" cy="2775987"/>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defTabSz="566782"/>
            <a:r>
              <a:rPr lang="en-US" sz="2728" b="1" dirty="0">
                <a:solidFill>
                  <a:schemeClr val="tx1"/>
                </a:solidFill>
                <a:latin typeface="+mn-lt"/>
                <a:ea typeface="Cambria Math" pitchFamily="18" charset="0"/>
                <a:cs typeface="Times New Roman" pitchFamily="18" charset="0"/>
              </a:rPr>
              <a:t>Heat flowing through each element of the slab is same in the    steady state.</a:t>
            </a:r>
          </a:p>
        </p:txBody>
      </p:sp>
      <p:sp>
        <p:nvSpPr>
          <p:cNvPr id="6" name="Cloud 5">
            <a:extLst>
              <a:ext uri="{FF2B5EF4-FFF2-40B4-BE49-F238E27FC236}">
                <a16:creationId xmlns:a16="http://schemas.microsoft.com/office/drawing/2014/main" id="{07236C44-8A70-E1FD-46B9-282E983EC18F}"/>
              </a:ext>
            </a:extLst>
          </p:cNvPr>
          <p:cNvSpPr/>
          <p:nvPr/>
        </p:nvSpPr>
        <p:spPr>
          <a:xfrm>
            <a:off x="6899316" y="3354594"/>
            <a:ext cx="4967046" cy="2601558"/>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ea typeface="Cambria Math" pitchFamily="18" charset="0"/>
                <a:cs typeface="Times New Roman" pitchFamily="18" charset="0"/>
              </a:rPr>
              <a:t>Where K is the coefficient of thermal conductivity of the material.</a:t>
            </a:r>
          </a:p>
        </p:txBody>
      </p:sp>
      <p:sp>
        <p:nvSpPr>
          <p:cNvPr id="7" name="Cloud 6">
            <a:extLst>
              <a:ext uri="{FF2B5EF4-FFF2-40B4-BE49-F238E27FC236}">
                <a16:creationId xmlns:a16="http://schemas.microsoft.com/office/drawing/2014/main" id="{CE67B40C-F062-79A6-72BF-3B2C03E8B776}"/>
              </a:ext>
            </a:extLst>
          </p:cNvPr>
          <p:cNvSpPr/>
          <p:nvPr/>
        </p:nvSpPr>
        <p:spPr>
          <a:xfrm>
            <a:off x="3912536" y="4655055"/>
            <a:ext cx="3810273" cy="2147928"/>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defTabSz="566782"/>
            <a:r>
              <a:rPr lang="en-US" sz="2728" b="1" dirty="0">
                <a:solidFill>
                  <a:schemeClr val="tx1"/>
                </a:solidFill>
                <a:latin typeface="+mn-lt"/>
                <a:ea typeface="Cambria Math" pitchFamily="18" charset="0"/>
                <a:cs typeface="Times New Roman" pitchFamily="18" charset="0"/>
              </a:rPr>
              <a:t>K depends on the nature of the material of the slab. </a:t>
            </a:r>
          </a:p>
        </p:txBody>
      </p:sp>
      <p:graphicFrame>
        <p:nvGraphicFramePr>
          <p:cNvPr id="8" name="Object 7">
            <a:extLst>
              <a:ext uri="{FF2B5EF4-FFF2-40B4-BE49-F238E27FC236}">
                <a16:creationId xmlns:a16="http://schemas.microsoft.com/office/drawing/2014/main" id="{57B9EB26-0D72-92D3-7B55-BBEC04F9549D}"/>
              </a:ext>
            </a:extLst>
          </p:cNvPr>
          <p:cNvGraphicFramePr>
            <a:graphicFrameLocks noChangeAspect="1"/>
          </p:cNvGraphicFramePr>
          <p:nvPr>
            <p:extLst>
              <p:ext uri="{D42A27DB-BD31-4B8C-83A1-F6EECF244321}">
                <p14:modId xmlns:p14="http://schemas.microsoft.com/office/powerpoint/2010/main" val="1890366854"/>
              </p:ext>
            </p:extLst>
          </p:nvPr>
        </p:nvGraphicFramePr>
        <p:xfrm>
          <a:off x="4443632" y="770631"/>
          <a:ext cx="1126954" cy="947771"/>
        </p:xfrm>
        <a:graphic>
          <a:graphicData uri="http://schemas.openxmlformats.org/presentationml/2006/ole">
            <mc:AlternateContent xmlns:mc="http://schemas.openxmlformats.org/markup-compatibility/2006">
              <mc:Choice xmlns:v="urn:schemas-microsoft-com:vml" Requires="v">
                <p:oleObj name="Equation" r:id="rId2" imgW="379294" imgH="318688" progId="Equation.DSMT4">
                  <p:embed/>
                </p:oleObj>
              </mc:Choice>
              <mc:Fallback>
                <p:oleObj name="Equation" r:id="rId2" imgW="379294" imgH="318688" progId="Equation.DSMT4">
                  <p:embed/>
                  <p:pic>
                    <p:nvPicPr>
                      <p:cNvPr id="0" name=""/>
                      <p:cNvPicPr/>
                      <p:nvPr/>
                    </p:nvPicPr>
                    <p:blipFill>
                      <a:blip r:embed="rId3"/>
                      <a:stretch>
                        <a:fillRect/>
                      </a:stretch>
                    </p:blipFill>
                    <p:spPr>
                      <a:xfrm>
                        <a:off x="4443632" y="770631"/>
                        <a:ext cx="1126954" cy="947771"/>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9D275607-61E7-DB0C-BB4C-14CB7C94411E}"/>
              </a:ext>
            </a:extLst>
          </p:cNvPr>
          <p:cNvSpPr txBox="1"/>
          <p:nvPr/>
        </p:nvSpPr>
        <p:spPr>
          <a:xfrm>
            <a:off x="457351" y="1661268"/>
            <a:ext cx="3892412" cy="512128"/>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P </a:t>
            </a:r>
            <a:r>
              <a:rPr lang="en-US" sz="2728" b="1" dirty="0">
                <a:solidFill>
                  <a:schemeClr val="bg1"/>
                </a:solidFill>
                <a:cs typeface="Times New Roman" pitchFamily="18" charset="0"/>
                <a:sym typeface="Symbol"/>
              </a:rPr>
              <a:t> A		      or P = KA </a:t>
            </a:r>
            <a:endParaRPr lang="en-US" sz="2728" b="1" dirty="0">
              <a:solidFill>
                <a:schemeClr val="bg1"/>
              </a:solidFill>
              <a:cs typeface="Times New Roman" pitchFamily="18" charset="0"/>
            </a:endParaRPr>
          </a:p>
        </p:txBody>
      </p:sp>
      <p:graphicFrame>
        <p:nvGraphicFramePr>
          <p:cNvPr id="10" name="Object 9">
            <a:extLst>
              <a:ext uri="{FF2B5EF4-FFF2-40B4-BE49-F238E27FC236}">
                <a16:creationId xmlns:a16="http://schemas.microsoft.com/office/drawing/2014/main" id="{0E0CE0B2-2402-C8A4-625B-F029775ABBAE}"/>
              </a:ext>
            </a:extLst>
          </p:cNvPr>
          <p:cNvGraphicFramePr>
            <a:graphicFrameLocks noChangeAspect="1"/>
          </p:cNvGraphicFramePr>
          <p:nvPr>
            <p:extLst>
              <p:ext uri="{D42A27DB-BD31-4B8C-83A1-F6EECF244321}">
                <p14:modId xmlns:p14="http://schemas.microsoft.com/office/powerpoint/2010/main" val="487913882"/>
              </p:ext>
            </p:extLst>
          </p:nvPr>
        </p:nvGraphicFramePr>
        <p:xfrm>
          <a:off x="1406297" y="1576839"/>
          <a:ext cx="1320735" cy="947771"/>
        </p:xfrm>
        <a:graphic>
          <a:graphicData uri="http://schemas.openxmlformats.org/presentationml/2006/ole">
            <mc:AlternateContent xmlns:mc="http://schemas.openxmlformats.org/markup-compatibility/2006">
              <mc:Choice xmlns:v="urn:schemas-microsoft-com:vml" Requires="v">
                <p:oleObj name="Equation" r:id="rId4" imgW="477154" imgH="343016" progId="Equation.DSMT4">
                  <p:embed/>
                </p:oleObj>
              </mc:Choice>
              <mc:Fallback>
                <p:oleObj name="Equation" r:id="rId4" imgW="477154" imgH="343016" progId="Equation.DSMT4">
                  <p:embed/>
                  <p:pic>
                    <p:nvPicPr>
                      <p:cNvPr id="0" name=""/>
                      <p:cNvPicPr/>
                      <p:nvPr/>
                    </p:nvPicPr>
                    <p:blipFill>
                      <a:blip r:embed="rId5"/>
                      <a:stretch>
                        <a:fillRect/>
                      </a:stretch>
                    </p:blipFill>
                    <p:spPr>
                      <a:xfrm>
                        <a:off x="1406297" y="1576839"/>
                        <a:ext cx="1320735" cy="947771"/>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E35A0CB8-57A4-3A65-C885-42F35087E845}"/>
              </a:ext>
            </a:extLst>
          </p:cNvPr>
          <p:cNvGraphicFramePr>
            <a:graphicFrameLocks noChangeAspect="1"/>
          </p:cNvGraphicFramePr>
          <p:nvPr>
            <p:extLst>
              <p:ext uri="{D42A27DB-BD31-4B8C-83A1-F6EECF244321}">
                <p14:modId xmlns:p14="http://schemas.microsoft.com/office/powerpoint/2010/main" val="4172916964"/>
              </p:ext>
            </p:extLst>
          </p:nvPr>
        </p:nvGraphicFramePr>
        <p:xfrm>
          <a:off x="4222704" y="1624756"/>
          <a:ext cx="1320735" cy="947771"/>
        </p:xfrm>
        <a:graphic>
          <a:graphicData uri="http://schemas.openxmlformats.org/presentationml/2006/ole">
            <mc:AlternateContent xmlns:mc="http://schemas.openxmlformats.org/markup-compatibility/2006">
              <mc:Choice xmlns:v="urn:schemas-microsoft-com:vml" Requires="v">
                <p:oleObj name="Equation" r:id="rId6" imgW="477154" imgH="343016" progId="Equation.DSMT4">
                  <p:embed/>
                </p:oleObj>
              </mc:Choice>
              <mc:Fallback>
                <p:oleObj name="Equation" r:id="rId6" imgW="477154" imgH="343016" progId="Equation.DSMT4">
                  <p:embed/>
                  <p:pic>
                    <p:nvPicPr>
                      <p:cNvPr id="0" name=""/>
                      <p:cNvPicPr/>
                      <p:nvPr/>
                    </p:nvPicPr>
                    <p:blipFill>
                      <a:blip r:embed="rId7"/>
                      <a:stretch>
                        <a:fillRect/>
                      </a:stretch>
                    </p:blipFill>
                    <p:spPr>
                      <a:xfrm>
                        <a:off x="4222704" y="1624756"/>
                        <a:ext cx="1320735" cy="947771"/>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D904495D-D186-705A-0594-04E9C7FE12E6}"/>
              </a:ext>
            </a:extLst>
          </p:cNvPr>
          <p:cNvGraphicFramePr>
            <a:graphicFrameLocks noChangeAspect="1"/>
          </p:cNvGraphicFramePr>
          <p:nvPr>
            <p:extLst>
              <p:ext uri="{D42A27DB-BD31-4B8C-83A1-F6EECF244321}">
                <p14:modId xmlns:p14="http://schemas.microsoft.com/office/powerpoint/2010/main" val="2565965018"/>
              </p:ext>
            </p:extLst>
          </p:nvPr>
        </p:nvGraphicFramePr>
        <p:xfrm>
          <a:off x="567394" y="2478006"/>
          <a:ext cx="3771144" cy="1355354"/>
        </p:xfrm>
        <a:graphic>
          <a:graphicData uri="http://schemas.openxmlformats.org/presentationml/2006/ole">
            <mc:AlternateContent xmlns:mc="http://schemas.openxmlformats.org/markup-compatibility/2006">
              <mc:Choice xmlns:v="urn:schemas-microsoft-com:vml" Requires="v">
                <p:oleObj name="Equation" r:id="rId8" imgW="954654" imgH="343016" progId="Equation.DSMT4">
                  <p:embed/>
                </p:oleObj>
              </mc:Choice>
              <mc:Fallback>
                <p:oleObj name="Equation" r:id="rId8" imgW="954654" imgH="343016" progId="Equation.DSMT4">
                  <p:embed/>
                  <p:pic>
                    <p:nvPicPr>
                      <p:cNvPr id="0" name=""/>
                      <p:cNvPicPr/>
                      <p:nvPr/>
                    </p:nvPicPr>
                    <p:blipFill>
                      <a:blip r:embed="rId9"/>
                      <a:stretch>
                        <a:fillRect/>
                      </a:stretch>
                    </p:blipFill>
                    <p:spPr>
                      <a:xfrm>
                        <a:off x="567394" y="2478006"/>
                        <a:ext cx="3771144" cy="1355354"/>
                      </a:xfrm>
                      <a:prstGeom prst="rect">
                        <a:avLst/>
                      </a:prstGeom>
                    </p:spPr>
                  </p:pic>
                </p:oleObj>
              </mc:Fallback>
            </mc:AlternateContent>
          </a:graphicData>
        </a:graphic>
      </p:graphicFrame>
      <p:sp>
        <p:nvSpPr>
          <p:cNvPr id="13" name="Curved Left Arrow 2">
            <a:extLst>
              <a:ext uri="{FF2B5EF4-FFF2-40B4-BE49-F238E27FC236}">
                <a16:creationId xmlns:a16="http://schemas.microsoft.com/office/drawing/2014/main" id="{F566A95F-476C-84EE-0E86-17FE7992F7D9}"/>
              </a:ext>
            </a:extLst>
          </p:cNvPr>
          <p:cNvSpPr/>
          <p:nvPr/>
        </p:nvSpPr>
        <p:spPr>
          <a:xfrm rot="2934574">
            <a:off x="4632137" y="2349313"/>
            <a:ext cx="501864" cy="1225946"/>
          </a:xfrm>
          <a:prstGeom prst="curvedLeftArrow">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endParaRPr lang="en-US" sz="1754">
              <a:solidFill>
                <a:schemeClr val="tx1"/>
              </a:solidFill>
            </a:endParaRPr>
          </a:p>
        </p:txBody>
      </p:sp>
      <p:graphicFrame>
        <p:nvGraphicFramePr>
          <p:cNvPr id="14" name="Object 13">
            <a:extLst>
              <a:ext uri="{FF2B5EF4-FFF2-40B4-BE49-F238E27FC236}">
                <a16:creationId xmlns:a16="http://schemas.microsoft.com/office/drawing/2014/main" id="{1930CA98-DD4F-6564-AF1F-3B7B347DFC68}"/>
              </a:ext>
            </a:extLst>
          </p:cNvPr>
          <p:cNvGraphicFramePr>
            <a:graphicFrameLocks noChangeAspect="1"/>
          </p:cNvGraphicFramePr>
          <p:nvPr>
            <p:extLst>
              <p:ext uri="{D42A27DB-BD31-4B8C-83A1-F6EECF244321}">
                <p14:modId xmlns:p14="http://schemas.microsoft.com/office/powerpoint/2010/main" val="1983725114"/>
              </p:ext>
            </p:extLst>
          </p:nvPr>
        </p:nvGraphicFramePr>
        <p:xfrm>
          <a:off x="632773" y="3880377"/>
          <a:ext cx="3678059" cy="1183995"/>
        </p:xfrm>
        <a:graphic>
          <a:graphicData uri="http://schemas.openxmlformats.org/presentationml/2006/ole">
            <mc:AlternateContent xmlns:mc="http://schemas.openxmlformats.org/markup-compatibility/2006">
              <mc:Choice xmlns:v="urn:schemas-microsoft-com:vml" Requires="v">
                <p:oleObj name="Equation" r:id="rId10" imgW="1065007" imgH="343016" progId="Equation.DSMT4">
                  <p:embed/>
                </p:oleObj>
              </mc:Choice>
              <mc:Fallback>
                <p:oleObj name="Equation" r:id="rId10" imgW="1065007" imgH="343016" progId="Equation.DSMT4">
                  <p:embed/>
                  <p:pic>
                    <p:nvPicPr>
                      <p:cNvPr id="0" name=""/>
                      <p:cNvPicPr/>
                      <p:nvPr/>
                    </p:nvPicPr>
                    <p:blipFill>
                      <a:blip r:embed="rId11"/>
                      <a:stretch>
                        <a:fillRect/>
                      </a:stretch>
                    </p:blipFill>
                    <p:spPr>
                      <a:xfrm>
                        <a:off x="632773" y="3880377"/>
                        <a:ext cx="3678059" cy="1183995"/>
                      </a:xfrm>
                      <a:prstGeom prst="rect">
                        <a:avLst/>
                      </a:prstGeom>
                    </p:spPr>
                  </p:pic>
                </p:oleObj>
              </mc:Fallback>
            </mc:AlternateContent>
          </a:graphicData>
        </a:graphic>
      </p:graphicFrame>
      <p:sp>
        <p:nvSpPr>
          <p:cNvPr id="15" name="Curved Left Arrow 69">
            <a:extLst>
              <a:ext uri="{FF2B5EF4-FFF2-40B4-BE49-F238E27FC236}">
                <a16:creationId xmlns:a16="http://schemas.microsoft.com/office/drawing/2014/main" id="{36431DCE-8C1C-1520-B319-0F38ECA021D5}"/>
              </a:ext>
            </a:extLst>
          </p:cNvPr>
          <p:cNvSpPr/>
          <p:nvPr/>
        </p:nvSpPr>
        <p:spPr>
          <a:xfrm>
            <a:off x="4394653" y="3395830"/>
            <a:ext cx="501864" cy="1225946"/>
          </a:xfrm>
          <a:prstGeom prst="curvedLeftArrow">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endParaRPr lang="en-US" sz="1754">
              <a:solidFill>
                <a:schemeClr val="tx1"/>
              </a:solidFill>
            </a:endParaRPr>
          </a:p>
        </p:txBody>
      </p:sp>
    </p:spTree>
    <p:extLst>
      <p:ext uri="{BB962C8B-B14F-4D97-AF65-F5344CB8AC3E}">
        <p14:creationId xmlns:p14="http://schemas.microsoft.com/office/powerpoint/2010/main" val="55711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6"/>
                                        </p:tgtEl>
                                      </p:cBhvr>
                                    </p:animEffect>
                                    <p:set>
                                      <p:cBhvr>
                                        <p:cTn id="32" dur="1" fill="hold">
                                          <p:stCondLst>
                                            <p:cond delay="499"/>
                                          </p:stCondLst>
                                        </p:cTn>
                                        <p:tgtEl>
                                          <p:spTgt spid="6"/>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iterate type="lt">
                                    <p:tmPct val="10000"/>
                                  </p:iterate>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iterate type="lt">
                                    <p:tmPct val="0"/>
                                  </p:iterate>
                                  <p:childTnLst>
                                    <p:animEffect transition="out" filter="fade">
                                      <p:cBhvr>
                                        <p:cTn id="41" dur="500"/>
                                        <p:tgtEl>
                                          <p:spTgt spid="7"/>
                                        </p:tgtEl>
                                      </p:cBhvr>
                                    </p:animEffect>
                                    <p:set>
                                      <p:cBhvr>
                                        <p:cTn id="42" dur="1" fill="hold">
                                          <p:stCondLst>
                                            <p:cond delay="499"/>
                                          </p:stCondLst>
                                        </p:cTn>
                                        <p:tgtEl>
                                          <p:spTgt spid="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up)">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13"/>
                                        </p:tgtEl>
                                      </p:cBhvr>
                                    </p:animEffect>
                                    <p:set>
                                      <p:cBhvr>
                                        <p:cTn id="52" dur="1" fill="hold">
                                          <p:stCondLst>
                                            <p:cond delay="499"/>
                                          </p:stCondLst>
                                        </p:cTn>
                                        <p:tgtEl>
                                          <p:spTgt spid="13"/>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up)">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5" grpId="1"/>
      <p:bldP spid="6" grpId="0"/>
      <p:bldP spid="6" grpId="1"/>
      <p:bldP spid="7" grpId="0"/>
      <p:bldP spid="7" grpId="1"/>
      <p:bldP spid="13" grpId="0"/>
      <p:bldP spid="13" grpId="1"/>
      <p:bldP spid="15"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E7EBFD-4460-B909-0FC7-2D084CB0D642}"/>
              </a:ext>
            </a:extLst>
          </p:cNvPr>
          <p:cNvSpPr txBox="1"/>
          <p:nvPr/>
        </p:nvSpPr>
        <p:spPr>
          <a:xfrm>
            <a:off x="510362" y="580506"/>
            <a:ext cx="3974984" cy="496503"/>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cs typeface="Times New Roman" pitchFamily="18" charset="0"/>
              </a:rPr>
              <a:t>SI unit of  K   :    Wm</a:t>
            </a:r>
            <a:r>
              <a:rPr lang="en-US" sz="2728" b="1" baseline="30000" dirty="0">
                <a:solidFill>
                  <a:schemeClr val="bg1"/>
                </a:solidFill>
                <a:ea typeface="Cambria Math" pitchFamily="18" charset="0"/>
                <a:cs typeface="Times New Roman" pitchFamily="18" charset="0"/>
              </a:rPr>
              <a:t>-1</a:t>
            </a:r>
            <a:r>
              <a:rPr lang="en-US" sz="2728" b="1" dirty="0">
                <a:solidFill>
                  <a:schemeClr val="bg1"/>
                </a:solidFill>
                <a:ea typeface="Cambria Math" pitchFamily="18" charset="0"/>
                <a:cs typeface="Times New Roman" pitchFamily="18" charset="0"/>
              </a:rPr>
              <a:t>K</a:t>
            </a:r>
            <a:r>
              <a:rPr lang="en-US" sz="2728" b="1" baseline="30000" dirty="0">
                <a:solidFill>
                  <a:schemeClr val="bg1"/>
                </a:solidFill>
                <a:ea typeface="Cambria Math" pitchFamily="18" charset="0"/>
                <a:cs typeface="Times New Roman" pitchFamily="18" charset="0"/>
              </a:rPr>
              <a:t>-1</a:t>
            </a:r>
            <a:r>
              <a:rPr lang="en-US" sz="2728" b="1" dirty="0">
                <a:solidFill>
                  <a:schemeClr val="bg1"/>
                </a:solidFill>
                <a:ea typeface="Cambria Math" pitchFamily="18" charset="0"/>
                <a:cs typeface="Times New Roman" pitchFamily="18" charset="0"/>
              </a:rPr>
              <a:t> </a:t>
            </a:r>
          </a:p>
        </p:txBody>
      </p:sp>
      <p:sp>
        <p:nvSpPr>
          <p:cNvPr id="4" name="Rectangle 3">
            <a:extLst>
              <a:ext uri="{FF2B5EF4-FFF2-40B4-BE49-F238E27FC236}">
                <a16:creationId xmlns:a16="http://schemas.microsoft.com/office/drawing/2014/main" id="{024B47E2-254F-1DB3-092A-9278D39DE0DC}"/>
              </a:ext>
            </a:extLst>
          </p:cNvPr>
          <p:cNvSpPr/>
          <p:nvPr/>
        </p:nvSpPr>
        <p:spPr>
          <a:xfrm>
            <a:off x="451927" y="1114591"/>
            <a:ext cx="6059757" cy="496503"/>
          </a:xfrm>
          <a:prstGeom prst="rect">
            <a:avLst/>
          </a:prstGeom>
        </p:spPr>
        <p:txBody>
          <a:bodyPr wrap="none" lIns="75926" tIns="37964" rIns="75926" bIns="37964">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cs typeface="Times New Roman" pitchFamily="18" charset="0"/>
              </a:rPr>
              <a:t>Dimensional formula K is   [M L T</a:t>
            </a:r>
            <a:r>
              <a:rPr lang="en-US" sz="2728" b="1" baseline="30000" dirty="0">
                <a:solidFill>
                  <a:schemeClr val="bg1"/>
                </a:solidFill>
                <a:ea typeface="Cambria Math" pitchFamily="18" charset="0"/>
                <a:cs typeface="Times New Roman" pitchFamily="18" charset="0"/>
              </a:rPr>
              <a:t>-3</a:t>
            </a:r>
            <a:r>
              <a:rPr lang="en-US" sz="2728" b="1" dirty="0">
                <a:solidFill>
                  <a:schemeClr val="bg1"/>
                </a:solidFill>
                <a:ea typeface="Cambria Math" pitchFamily="18" charset="0"/>
                <a:cs typeface="Times New Roman" pitchFamily="18" charset="0"/>
              </a:rPr>
              <a:t>k</a:t>
            </a:r>
            <a:r>
              <a:rPr lang="en-US" sz="2728" b="1" baseline="30000" dirty="0">
                <a:solidFill>
                  <a:schemeClr val="bg1"/>
                </a:solidFill>
                <a:ea typeface="Cambria Math" pitchFamily="18" charset="0"/>
                <a:cs typeface="Times New Roman" pitchFamily="18" charset="0"/>
              </a:rPr>
              <a:t>-1 </a:t>
            </a:r>
            <a:r>
              <a:rPr lang="en-US" sz="2728" b="1" dirty="0">
                <a:solidFill>
                  <a:schemeClr val="bg1"/>
                </a:solidFill>
                <a:ea typeface="Cambria Math" pitchFamily="18" charset="0"/>
                <a:cs typeface="Times New Roman" pitchFamily="18" charset="0"/>
              </a:rPr>
              <a:t>].</a:t>
            </a:r>
          </a:p>
        </p:txBody>
      </p:sp>
      <p:sp>
        <p:nvSpPr>
          <p:cNvPr id="5" name="TextBox 4">
            <a:extLst>
              <a:ext uri="{FF2B5EF4-FFF2-40B4-BE49-F238E27FC236}">
                <a16:creationId xmlns:a16="http://schemas.microsoft.com/office/drawing/2014/main" id="{24A0B392-62E0-8452-765E-959892BA6103}"/>
              </a:ext>
            </a:extLst>
          </p:cNvPr>
          <p:cNvSpPr txBox="1"/>
          <p:nvPr/>
        </p:nvSpPr>
        <p:spPr>
          <a:xfrm>
            <a:off x="451927" y="2747600"/>
            <a:ext cx="2946971" cy="496503"/>
          </a:xfrm>
          <a:prstGeom prst="rect">
            <a:avLst/>
          </a:prstGeom>
          <a:noFill/>
        </p:spPr>
        <p:txBody>
          <a:bodyPr wrap="square" lIns="75926" tIns="37964" rIns="75926" bIns="37964" rtlCol="0">
            <a:spAutoFit/>
          </a:bodyPr>
          <a:lstStyle>
            <a:defPPr>
              <a:defRPr lang="en-US"/>
            </a:defPPr>
          </a:lstStyle>
          <a:p>
            <a:pPr marL="334087" indent="-334087" algn="just" defTabSz="566782">
              <a:buFont typeface="Wingdings" pitchFamily="2" charset="2"/>
              <a:buChar char="Ø"/>
            </a:pPr>
            <a:r>
              <a:rPr lang="en-US" sz="2728" b="1" dirty="0">
                <a:solidFill>
                  <a:schemeClr val="bg1"/>
                </a:solidFill>
                <a:ea typeface="Cambria Math" pitchFamily="18" charset="0"/>
                <a:cs typeface="Times New Roman" pitchFamily="18" charset="0"/>
              </a:rPr>
              <a:t>For metals K = </a:t>
            </a:r>
            <a:r>
              <a:rPr lang="en-US" sz="2728" b="1" dirty="0">
                <a:solidFill>
                  <a:schemeClr val="bg1"/>
                </a:solidFill>
                <a:ea typeface="Cambria Math" pitchFamily="18" charset="0"/>
                <a:cs typeface="Times New Roman" pitchFamily="18" charset="0"/>
                <a:sym typeface="Symbol"/>
              </a:rPr>
              <a:t>∞</a:t>
            </a:r>
            <a:endParaRPr lang="en-US" sz="2728" b="1" dirty="0">
              <a:solidFill>
                <a:schemeClr val="bg1"/>
              </a:solidFill>
              <a:ea typeface="Cambria Math" pitchFamily="18" charset="0"/>
              <a:cs typeface="Times New Roman" pitchFamily="18" charset="0"/>
            </a:endParaRPr>
          </a:p>
        </p:txBody>
      </p:sp>
      <p:sp>
        <p:nvSpPr>
          <p:cNvPr id="6" name="TextBox 5">
            <a:extLst>
              <a:ext uri="{FF2B5EF4-FFF2-40B4-BE49-F238E27FC236}">
                <a16:creationId xmlns:a16="http://schemas.microsoft.com/office/drawing/2014/main" id="{80160E77-C557-4005-9F18-DD54B4F63356}"/>
              </a:ext>
            </a:extLst>
          </p:cNvPr>
          <p:cNvSpPr txBox="1"/>
          <p:nvPr/>
        </p:nvSpPr>
        <p:spPr>
          <a:xfrm>
            <a:off x="451927" y="3497512"/>
            <a:ext cx="3557252" cy="496503"/>
          </a:xfrm>
          <a:prstGeom prst="rect">
            <a:avLst/>
          </a:prstGeom>
          <a:noFill/>
        </p:spPr>
        <p:txBody>
          <a:bodyPr wrap="square" lIns="75926" tIns="37964" rIns="75926" bIns="37964" rtlCol="0">
            <a:spAutoFit/>
          </a:bodyPr>
          <a:lstStyle>
            <a:defPPr>
              <a:defRPr lang="en-US"/>
            </a:defPPr>
          </a:lstStyle>
          <a:p>
            <a:pPr marL="334087" indent="-334087" algn="just" defTabSz="566782">
              <a:buFont typeface="Wingdings" pitchFamily="2" charset="2"/>
              <a:buChar char="Ø"/>
            </a:pPr>
            <a:r>
              <a:rPr lang="en-US" sz="2728" b="1" dirty="0">
                <a:solidFill>
                  <a:schemeClr val="bg1"/>
                </a:solidFill>
                <a:ea typeface="Cambria Math" pitchFamily="18" charset="0"/>
                <a:cs typeface="Times New Roman" pitchFamily="18" charset="0"/>
              </a:rPr>
              <a:t>For insulators K = 0</a:t>
            </a:r>
          </a:p>
        </p:txBody>
      </p:sp>
      <p:sp>
        <p:nvSpPr>
          <p:cNvPr id="7" name="Rectangle 6">
            <a:extLst>
              <a:ext uri="{FF2B5EF4-FFF2-40B4-BE49-F238E27FC236}">
                <a16:creationId xmlns:a16="http://schemas.microsoft.com/office/drawing/2014/main" id="{09184647-2641-5C4A-3C85-0D2AEAB1DF52}"/>
              </a:ext>
            </a:extLst>
          </p:cNvPr>
          <p:cNvSpPr/>
          <p:nvPr/>
        </p:nvSpPr>
        <p:spPr>
          <a:xfrm>
            <a:off x="406694" y="1684994"/>
            <a:ext cx="7997578" cy="916337"/>
          </a:xfrm>
          <a:prstGeom prst="rect">
            <a:avLst/>
          </a:prstGeom>
        </p:spPr>
        <p:txBody>
          <a:bodyPr wrap="square" lIns="75926" tIns="37964" rIns="75926" bIns="37964">
            <a:spAutoFit/>
          </a:bodyPr>
          <a:lstStyle>
            <a:defPPr>
              <a:defRPr lang="en-US"/>
            </a:defPPr>
          </a:lstStyle>
          <a:p>
            <a:pPr marL="337433" indent="-337433" algn="just">
              <a:buFont typeface="Wingdings" pitchFamily="2" charset="2"/>
              <a:buChar char="Ø"/>
              <a:tabLst>
                <a:tab pos="470562" algn="l"/>
              </a:tabLst>
            </a:pPr>
            <a:r>
              <a:rPr lang="en-US" sz="2728" b="1" dirty="0">
                <a:solidFill>
                  <a:schemeClr val="bg1"/>
                </a:solidFill>
                <a:ea typeface="Cambria Math" pitchFamily="18" charset="0"/>
                <a:cs typeface="Times New Roman" pitchFamily="18" charset="0"/>
              </a:rPr>
              <a:t>In general, solids are better conductors than liquids and gases. </a:t>
            </a:r>
            <a:endParaRPr lang="en-US" sz="2728" b="1" dirty="0">
              <a:solidFill>
                <a:schemeClr val="bg1"/>
              </a:solidFill>
              <a:cs typeface="Times New Roman" pitchFamily="18" charset="0"/>
            </a:endParaRPr>
          </a:p>
        </p:txBody>
      </p:sp>
      <p:sp>
        <p:nvSpPr>
          <p:cNvPr id="8" name="TextBox 7">
            <a:extLst>
              <a:ext uri="{FF2B5EF4-FFF2-40B4-BE49-F238E27FC236}">
                <a16:creationId xmlns:a16="http://schemas.microsoft.com/office/drawing/2014/main" id="{BBFA2E5E-FC05-DBBE-2974-6BDC3863E053}"/>
              </a:ext>
            </a:extLst>
          </p:cNvPr>
          <p:cNvSpPr txBox="1"/>
          <p:nvPr/>
        </p:nvSpPr>
        <p:spPr>
          <a:xfrm>
            <a:off x="273347" y="4277212"/>
            <a:ext cx="7835745" cy="916337"/>
          </a:xfrm>
          <a:prstGeom prst="rect">
            <a:avLst/>
          </a:prstGeom>
          <a:noFill/>
        </p:spPr>
        <p:txBody>
          <a:bodyPr wrap="square" lIns="75926" tIns="37964" rIns="75926" bIns="37964" rtlCol="0">
            <a:spAutoFit/>
          </a:bodyPr>
          <a:lstStyle>
            <a:defPPr>
              <a:defRPr lang="en-US"/>
            </a:defPPr>
          </a:lstStyle>
          <a:p>
            <a:pPr marL="391316" indent="-391316" algn="just" defTabSz="566782">
              <a:buFont typeface="Wingdings" pitchFamily="2" charset="2"/>
              <a:buChar char="Ø"/>
            </a:pPr>
            <a:r>
              <a:rPr lang="en-US" sz="2728" b="1" dirty="0">
                <a:solidFill>
                  <a:schemeClr val="bg1"/>
                </a:solidFill>
                <a:ea typeface="Cambria Math" pitchFamily="18" charset="0"/>
                <a:cs typeface="Times New Roman" pitchFamily="18" charset="0"/>
              </a:rPr>
              <a:t>Copper is used at the bottom of cooking utensils because it is a good conductor of heat. </a:t>
            </a:r>
          </a:p>
        </p:txBody>
      </p:sp>
      <p:sp>
        <p:nvSpPr>
          <p:cNvPr id="9" name="Cloud 8">
            <a:extLst>
              <a:ext uri="{FF2B5EF4-FFF2-40B4-BE49-F238E27FC236}">
                <a16:creationId xmlns:a16="http://schemas.microsoft.com/office/drawing/2014/main" id="{F8F5802C-633A-396D-538C-BCA98C6F3275}"/>
              </a:ext>
            </a:extLst>
          </p:cNvPr>
          <p:cNvSpPr/>
          <p:nvPr/>
        </p:nvSpPr>
        <p:spPr>
          <a:xfrm>
            <a:off x="7022461" y="2284545"/>
            <a:ext cx="4583455" cy="2291030"/>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defTabSz="566782"/>
            <a:r>
              <a:rPr lang="en-US" sz="2728" b="1" dirty="0">
                <a:solidFill>
                  <a:schemeClr val="tx1"/>
                </a:solidFill>
                <a:latin typeface="+mn-lt"/>
                <a:ea typeface="Cambria Math" pitchFamily="18" charset="0"/>
                <a:cs typeface="Times New Roman" pitchFamily="18" charset="0"/>
              </a:rPr>
              <a:t>Their handles are wooden because wood is a bad conductor of heat.</a:t>
            </a:r>
          </a:p>
        </p:txBody>
      </p:sp>
    </p:spTree>
    <p:extLst>
      <p:ext uri="{BB962C8B-B14F-4D97-AF65-F5344CB8AC3E}">
        <p14:creationId xmlns:p14="http://schemas.microsoft.com/office/powerpoint/2010/main" val="4150648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8"/>
                                        </p:tgtEl>
                                        <p:attrNameLst>
                                          <p:attrName>style.visibility</p:attrName>
                                        </p:attrNameLst>
                                      </p:cBhvr>
                                      <p:to>
                                        <p:strVal val="visible"/>
                                      </p:to>
                                    </p:set>
                                    <p:animEffect transition="in" filter="wipe(left)">
                                      <p:cBhvr>
                                        <p:cTn id="32" dur="10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5AB704-06A0-F18C-DF62-FB73868C4E22}"/>
              </a:ext>
            </a:extLst>
          </p:cNvPr>
          <p:cNvSpPr txBox="1"/>
          <p:nvPr/>
        </p:nvSpPr>
        <p:spPr>
          <a:xfrm>
            <a:off x="742454" y="584582"/>
            <a:ext cx="2660955" cy="496503"/>
          </a:xfrm>
          <a:prstGeom prst="rect">
            <a:avLst/>
          </a:prstGeom>
        </p:spPr>
        <p:style>
          <a:lnRef idx="0">
            <a:schemeClr val="accent2"/>
          </a:lnRef>
          <a:fillRef idx="3">
            <a:schemeClr val="accent2"/>
          </a:fillRef>
          <a:effectRef idx="3">
            <a:schemeClr val="accent2"/>
          </a:effectRef>
          <a:fontRef idx="minor">
            <a:schemeClr val="lt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marL="566782" indent="-566782" algn="just" defTabSz="566782"/>
            <a:r>
              <a:rPr lang="en-US" sz="2728" b="1" dirty="0">
                <a:solidFill>
                  <a:schemeClr val="bg1"/>
                </a:solidFill>
                <a:latin typeface="+mn-lt"/>
                <a:ea typeface="Cambria Math" pitchFamily="18" charset="0"/>
              </a:rPr>
              <a:t>Application of K:</a:t>
            </a:r>
          </a:p>
        </p:txBody>
      </p:sp>
      <p:sp>
        <p:nvSpPr>
          <p:cNvPr id="4" name="Rectangle 3">
            <a:extLst>
              <a:ext uri="{FF2B5EF4-FFF2-40B4-BE49-F238E27FC236}">
                <a16:creationId xmlns:a16="http://schemas.microsoft.com/office/drawing/2014/main" id="{A1D66010-D762-4E36-42D5-C5D0F6FB9028}"/>
              </a:ext>
            </a:extLst>
          </p:cNvPr>
          <p:cNvSpPr/>
          <p:nvPr/>
        </p:nvSpPr>
        <p:spPr>
          <a:xfrm>
            <a:off x="659239" y="1231804"/>
            <a:ext cx="5002174" cy="496503"/>
          </a:xfrm>
          <a:prstGeom prst="rect">
            <a:avLst/>
          </a:prstGeom>
        </p:spPr>
        <p:txBody>
          <a:bodyPr wrap="none" lIns="75926" tIns="37964" rIns="75926" bIns="37964">
            <a:spAutoFit/>
          </a:bodyPr>
          <a:lstStyle>
            <a:defPPr>
              <a:defRPr lang="en-US"/>
            </a:defPPr>
          </a:lstStyle>
          <a:p>
            <a:r>
              <a:rPr lang="en-US" sz="2728" b="1" dirty="0">
                <a:solidFill>
                  <a:schemeClr val="bg1"/>
                </a:solidFill>
                <a:ea typeface="Cambria Math" pitchFamily="18" charset="0"/>
              </a:rPr>
              <a:t>Then  Q=mL , </a:t>
            </a:r>
            <a:r>
              <a:rPr lang="el-GR" sz="2728" b="1" dirty="0">
                <a:solidFill>
                  <a:schemeClr val="bg1"/>
                </a:solidFill>
                <a:ea typeface="Cambria Math" pitchFamily="18" charset="0"/>
              </a:rPr>
              <a:t>θ</a:t>
            </a:r>
            <a:r>
              <a:rPr lang="en-US" sz="2728" b="1" baseline="-25000" dirty="0">
                <a:solidFill>
                  <a:schemeClr val="bg1"/>
                </a:solidFill>
                <a:ea typeface="Cambria Math" pitchFamily="18" charset="0"/>
              </a:rPr>
              <a:t>1</a:t>
            </a:r>
            <a:r>
              <a:rPr lang="el-GR" sz="2728" b="1" dirty="0">
                <a:solidFill>
                  <a:schemeClr val="bg1"/>
                </a:solidFill>
                <a:ea typeface="Cambria Math" pitchFamily="18" charset="0"/>
              </a:rPr>
              <a:t> </a:t>
            </a:r>
            <a:r>
              <a:rPr lang="en-US" sz="2728" b="1" dirty="0">
                <a:solidFill>
                  <a:schemeClr val="bg1"/>
                </a:solidFill>
                <a:ea typeface="Cambria Math" pitchFamily="18" charset="0"/>
              </a:rPr>
              <a:t>=100</a:t>
            </a:r>
            <a:r>
              <a:rPr lang="en-US" sz="2728" b="1" baseline="30000" dirty="0">
                <a:solidFill>
                  <a:schemeClr val="bg1"/>
                </a:solidFill>
                <a:ea typeface="Cambria Math" pitchFamily="18" charset="0"/>
              </a:rPr>
              <a:t>0</a:t>
            </a:r>
            <a:r>
              <a:rPr lang="el-GR" sz="2728" b="1" dirty="0">
                <a:solidFill>
                  <a:schemeClr val="bg1"/>
                </a:solidFill>
                <a:ea typeface="Cambria Math" pitchFamily="18" charset="0"/>
              </a:rPr>
              <a:t> </a:t>
            </a:r>
            <a:r>
              <a:rPr lang="en-US" sz="2728" b="1" dirty="0">
                <a:solidFill>
                  <a:schemeClr val="bg1"/>
                </a:solidFill>
                <a:ea typeface="Cambria Math" pitchFamily="18" charset="0"/>
              </a:rPr>
              <a:t>C,</a:t>
            </a:r>
            <a:r>
              <a:rPr lang="el-GR" sz="2728" b="1" dirty="0">
                <a:solidFill>
                  <a:schemeClr val="bg1"/>
                </a:solidFill>
                <a:ea typeface="Cambria Math" pitchFamily="18" charset="0"/>
              </a:rPr>
              <a:t> θ</a:t>
            </a:r>
            <a:r>
              <a:rPr lang="en-US" sz="2728" b="1" baseline="-25000" dirty="0">
                <a:solidFill>
                  <a:schemeClr val="bg1"/>
                </a:solidFill>
                <a:ea typeface="Cambria Math" pitchFamily="18" charset="0"/>
              </a:rPr>
              <a:t>2</a:t>
            </a:r>
            <a:r>
              <a:rPr lang="el-GR" sz="2728" b="1" dirty="0">
                <a:solidFill>
                  <a:schemeClr val="bg1"/>
                </a:solidFill>
                <a:ea typeface="Cambria Math" pitchFamily="18" charset="0"/>
              </a:rPr>
              <a:t> </a:t>
            </a:r>
            <a:r>
              <a:rPr lang="en-US" sz="2728" b="1" dirty="0">
                <a:solidFill>
                  <a:schemeClr val="bg1"/>
                </a:solidFill>
                <a:ea typeface="Cambria Math" pitchFamily="18" charset="0"/>
              </a:rPr>
              <a:t>=0</a:t>
            </a:r>
            <a:r>
              <a:rPr lang="en-US" sz="2728" b="1" baseline="30000" dirty="0">
                <a:solidFill>
                  <a:schemeClr val="bg1"/>
                </a:solidFill>
                <a:ea typeface="Cambria Math" pitchFamily="18" charset="0"/>
              </a:rPr>
              <a:t>0</a:t>
            </a:r>
            <a:r>
              <a:rPr lang="el-GR" sz="2728" b="1" dirty="0">
                <a:solidFill>
                  <a:schemeClr val="bg1"/>
                </a:solidFill>
                <a:ea typeface="Cambria Math" pitchFamily="18" charset="0"/>
              </a:rPr>
              <a:t> </a:t>
            </a:r>
            <a:r>
              <a:rPr lang="en-US" sz="2728" b="1" dirty="0">
                <a:solidFill>
                  <a:schemeClr val="bg1"/>
                </a:solidFill>
                <a:ea typeface="Cambria Math" pitchFamily="18" charset="0"/>
              </a:rPr>
              <a:t>C,</a:t>
            </a:r>
            <a:endParaRPr lang="en-US" sz="2728" b="1" dirty="0">
              <a:solidFill>
                <a:schemeClr val="bg1"/>
              </a:solidFill>
            </a:endParaRPr>
          </a:p>
        </p:txBody>
      </p:sp>
      <p:sp>
        <p:nvSpPr>
          <p:cNvPr id="5" name="Cloud 4">
            <a:extLst>
              <a:ext uri="{FF2B5EF4-FFF2-40B4-BE49-F238E27FC236}">
                <a16:creationId xmlns:a16="http://schemas.microsoft.com/office/drawing/2014/main" id="{7FB19BD0-DF37-8C75-BC58-159CACCC2F6E}"/>
              </a:ext>
            </a:extLst>
          </p:cNvPr>
          <p:cNvSpPr/>
          <p:nvPr/>
        </p:nvSpPr>
        <p:spPr>
          <a:xfrm>
            <a:off x="6478360" y="3788383"/>
            <a:ext cx="5447849" cy="2806003"/>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defTabSz="566782"/>
            <a:r>
              <a:rPr lang="en-US" sz="2728" b="1" dirty="0">
                <a:solidFill>
                  <a:schemeClr val="tx1"/>
                </a:solidFill>
                <a:latin typeface="+mn-lt"/>
                <a:ea typeface="Cambria Math" pitchFamily="18" charset="0"/>
              </a:rPr>
              <a:t>A metal rod is kept at one end in a steam chamber and the other end is in ice at 0</a:t>
            </a:r>
            <a:r>
              <a:rPr lang="en-US" sz="2728" b="1" baseline="30000" dirty="0">
                <a:solidFill>
                  <a:schemeClr val="tx1"/>
                </a:solidFill>
                <a:latin typeface="+mn-lt"/>
                <a:ea typeface="Cambria Math" pitchFamily="18" charset="0"/>
              </a:rPr>
              <a:t>0</a:t>
            </a:r>
            <a:r>
              <a:rPr lang="en-US" sz="2728" b="1" dirty="0">
                <a:solidFill>
                  <a:schemeClr val="tx1"/>
                </a:solidFill>
                <a:latin typeface="+mn-lt"/>
                <a:ea typeface="Cambria Math" pitchFamily="18" charset="0"/>
              </a:rPr>
              <a:t>C in steady state. </a:t>
            </a:r>
          </a:p>
        </p:txBody>
      </p:sp>
      <p:sp>
        <p:nvSpPr>
          <p:cNvPr id="6" name="Cloud 5">
            <a:extLst>
              <a:ext uri="{FF2B5EF4-FFF2-40B4-BE49-F238E27FC236}">
                <a16:creationId xmlns:a16="http://schemas.microsoft.com/office/drawing/2014/main" id="{1D914AB2-DA1D-1D09-6AAA-88D6A2E08915}"/>
              </a:ext>
            </a:extLst>
          </p:cNvPr>
          <p:cNvSpPr/>
          <p:nvPr/>
        </p:nvSpPr>
        <p:spPr>
          <a:xfrm>
            <a:off x="6715602" y="660149"/>
            <a:ext cx="4786315" cy="3021754"/>
          </a:xfrm>
          <a:prstGeom prst="cloud">
            <a:avLst/>
          </a:prstGeom>
          <a:ln/>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defTabSz="566782"/>
            <a:r>
              <a:rPr lang="en-US" sz="2728" b="1" dirty="0">
                <a:solidFill>
                  <a:schemeClr val="tx1"/>
                </a:solidFill>
                <a:latin typeface="+mn-lt"/>
                <a:ea typeface="Cambria Math" pitchFamily="18" charset="0"/>
              </a:rPr>
              <a:t>The remaining sides are well insulated. The mass of ice that melts in time t  is m. </a:t>
            </a:r>
          </a:p>
        </p:txBody>
      </p:sp>
      <p:sp>
        <p:nvSpPr>
          <p:cNvPr id="7" name="TextBox 6">
            <a:extLst>
              <a:ext uri="{FF2B5EF4-FFF2-40B4-BE49-F238E27FC236}">
                <a16:creationId xmlns:a16="http://schemas.microsoft.com/office/drawing/2014/main" id="{9A7B61D7-E2EE-936C-CEEF-F917F995E449}"/>
              </a:ext>
            </a:extLst>
          </p:cNvPr>
          <p:cNvSpPr txBox="1"/>
          <p:nvPr/>
        </p:nvSpPr>
        <p:spPr>
          <a:xfrm>
            <a:off x="659239" y="1774205"/>
            <a:ext cx="2284413"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Substituting in</a:t>
            </a:r>
          </a:p>
        </p:txBody>
      </p:sp>
      <p:sp>
        <p:nvSpPr>
          <p:cNvPr id="8" name="Rectangle 7">
            <a:extLst>
              <a:ext uri="{FF2B5EF4-FFF2-40B4-BE49-F238E27FC236}">
                <a16:creationId xmlns:a16="http://schemas.microsoft.com/office/drawing/2014/main" id="{03442FE3-34C8-3E0C-E9B1-1A4CA3D50FEA}"/>
              </a:ext>
            </a:extLst>
          </p:cNvPr>
          <p:cNvSpPr/>
          <p:nvPr/>
        </p:nvSpPr>
        <p:spPr>
          <a:xfrm>
            <a:off x="593963" y="3862628"/>
            <a:ext cx="3187019" cy="689728"/>
          </a:xfrm>
          <a:prstGeom prst="rect">
            <a:avLst/>
          </a:prstGeom>
        </p:spPr>
        <p:txBody>
          <a:bodyPr wrap="square">
            <a:spAutoFit/>
          </a:bodyPr>
          <a:lstStyle>
            <a:defPPr>
              <a:defRPr lang="en-US"/>
            </a:defPPr>
          </a:lstStyle>
          <a:p>
            <a:r>
              <a:rPr lang="en-US" sz="1949" b="1">
                <a:latin typeface="Bookman Old Style" panose="02050604050505020204" pitchFamily="18" charset="0"/>
                <a:ea typeface="Cambria Math" pitchFamily="18" charset="0"/>
              </a:rPr>
              <a:t>Where L is latent heat of fusion of ice.</a:t>
            </a:r>
            <a:endParaRPr lang="en-US" sz="1949"/>
          </a:p>
        </p:txBody>
      </p:sp>
      <p:sp>
        <p:nvSpPr>
          <p:cNvPr id="11" name="Cloud 10">
            <a:extLst>
              <a:ext uri="{FF2B5EF4-FFF2-40B4-BE49-F238E27FC236}">
                <a16:creationId xmlns:a16="http://schemas.microsoft.com/office/drawing/2014/main" id="{3AED2151-8455-B5A9-5041-B4AE0552B066}"/>
              </a:ext>
            </a:extLst>
          </p:cNvPr>
          <p:cNvSpPr/>
          <p:nvPr/>
        </p:nvSpPr>
        <p:spPr>
          <a:xfrm>
            <a:off x="296910" y="4057508"/>
            <a:ext cx="3885890" cy="1685085"/>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endParaRPr lang="en-US" sz="1754">
              <a:solidFill>
                <a:schemeClr val="tx1"/>
              </a:solidFill>
            </a:endParaRPr>
          </a:p>
        </p:txBody>
      </p:sp>
      <p:sp>
        <p:nvSpPr>
          <p:cNvPr id="12" name="Rectangle 11">
            <a:extLst>
              <a:ext uri="{FF2B5EF4-FFF2-40B4-BE49-F238E27FC236}">
                <a16:creationId xmlns:a16="http://schemas.microsoft.com/office/drawing/2014/main" id="{F4729723-3041-5019-6E94-7400B5988AA7}"/>
              </a:ext>
            </a:extLst>
          </p:cNvPr>
          <p:cNvSpPr/>
          <p:nvPr/>
        </p:nvSpPr>
        <p:spPr>
          <a:xfrm>
            <a:off x="750959" y="4394173"/>
            <a:ext cx="3187019" cy="929633"/>
          </a:xfrm>
          <a:prstGeom prst="rect">
            <a:avLst/>
          </a:prstGeom>
        </p:spPr>
        <p:txBody>
          <a:bodyPr wrap="square">
            <a:spAutoFit/>
          </a:bodyPr>
          <a:lstStyle>
            <a:defPPr>
              <a:defRPr lang="en-US"/>
            </a:defPPr>
          </a:lstStyle>
          <a:p>
            <a:r>
              <a:rPr lang="en-US" sz="2728" b="1" dirty="0">
                <a:ea typeface="Cambria Math" pitchFamily="18" charset="0"/>
              </a:rPr>
              <a:t>Where L is latent heat of fusion of ice.</a:t>
            </a:r>
            <a:endParaRPr lang="en-US" sz="2728" dirty="0"/>
          </a:p>
        </p:txBody>
      </p:sp>
      <p:graphicFrame>
        <p:nvGraphicFramePr>
          <p:cNvPr id="14" name="Object 13">
            <a:extLst>
              <a:ext uri="{FF2B5EF4-FFF2-40B4-BE49-F238E27FC236}">
                <a16:creationId xmlns:a16="http://schemas.microsoft.com/office/drawing/2014/main" id="{D7FCC015-9166-A48C-145D-A6FE43F9D859}"/>
              </a:ext>
            </a:extLst>
          </p:cNvPr>
          <p:cNvGraphicFramePr>
            <a:graphicFrameLocks noChangeAspect="1"/>
          </p:cNvGraphicFramePr>
          <p:nvPr>
            <p:extLst>
              <p:ext uri="{D42A27DB-BD31-4B8C-83A1-F6EECF244321}">
                <p14:modId xmlns:p14="http://schemas.microsoft.com/office/powerpoint/2010/main" val="1457687668"/>
              </p:ext>
            </p:extLst>
          </p:nvPr>
        </p:nvGraphicFramePr>
        <p:xfrm>
          <a:off x="3044061" y="1728306"/>
          <a:ext cx="2277476" cy="885440"/>
        </p:xfrm>
        <a:graphic>
          <a:graphicData uri="http://schemas.openxmlformats.org/presentationml/2006/ole">
            <mc:AlternateContent xmlns:mc="http://schemas.openxmlformats.org/markup-compatibility/2006">
              <mc:Choice xmlns:v="urn:schemas-microsoft-com:vml" Requires="v">
                <p:oleObj name="Equation" r:id="rId2" imgW="820010" imgH="318688" progId="Equation.DSMT4">
                  <p:embed/>
                </p:oleObj>
              </mc:Choice>
              <mc:Fallback>
                <p:oleObj name="Equation" r:id="rId2" imgW="820010" imgH="318688" progId="Equation.DSMT4">
                  <p:embed/>
                  <p:pic>
                    <p:nvPicPr>
                      <p:cNvPr id="0" name=""/>
                      <p:cNvPicPr/>
                      <p:nvPr/>
                    </p:nvPicPr>
                    <p:blipFill>
                      <a:blip r:embed="rId3"/>
                      <a:stretch>
                        <a:fillRect/>
                      </a:stretch>
                    </p:blipFill>
                    <p:spPr>
                      <a:xfrm>
                        <a:off x="3044061" y="1728306"/>
                        <a:ext cx="2277476" cy="885440"/>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BDAF0B3D-912A-AD9E-8BA7-7BEEC81BA084}"/>
              </a:ext>
            </a:extLst>
          </p:cNvPr>
          <p:cNvSpPr txBox="1"/>
          <p:nvPr/>
        </p:nvSpPr>
        <p:spPr>
          <a:xfrm>
            <a:off x="3720953" y="5764252"/>
            <a:ext cx="2730107" cy="496503"/>
          </a:xfrm>
          <a:prstGeom prst="rect">
            <a:avLst/>
          </a:prstGeom>
          <a:noFill/>
        </p:spPr>
        <p:txBody>
          <a:bodyPr wrap="square" lIns="75926" tIns="37964" rIns="75926" bIns="37964" rtlCol="0">
            <a:spAutoFit/>
          </a:bodyPr>
          <a:lstStyle>
            <a:defPPr>
              <a:defRPr lang="en-US"/>
            </a:defPPr>
          </a:lstStyle>
          <a:p>
            <a:pPr marL="566782" indent="-566782" algn="just" defTabSz="566782"/>
            <a:r>
              <a:rPr lang="en-US" sz="2728" b="1" dirty="0">
                <a:solidFill>
                  <a:schemeClr val="bg1"/>
                </a:solidFill>
                <a:ea typeface="Cambria Math" pitchFamily="18" charset="0"/>
              </a:rPr>
              <a:t>   L</a:t>
            </a:r>
            <a:r>
              <a:rPr lang="en-US" sz="2728" b="1" baseline="-25000" dirty="0">
                <a:solidFill>
                  <a:schemeClr val="bg1"/>
                </a:solidFill>
                <a:ea typeface="Cambria Math" pitchFamily="18" charset="0"/>
              </a:rPr>
              <a:t>ice </a:t>
            </a:r>
            <a:r>
              <a:rPr lang="en-US" sz="2728" b="1" dirty="0">
                <a:solidFill>
                  <a:schemeClr val="bg1"/>
                </a:solidFill>
                <a:ea typeface="Cambria Math" pitchFamily="18" charset="0"/>
              </a:rPr>
              <a:t>= 80cal/g</a:t>
            </a:r>
          </a:p>
        </p:txBody>
      </p:sp>
      <p:graphicFrame>
        <p:nvGraphicFramePr>
          <p:cNvPr id="16" name="Object 15">
            <a:extLst>
              <a:ext uri="{FF2B5EF4-FFF2-40B4-BE49-F238E27FC236}">
                <a16:creationId xmlns:a16="http://schemas.microsoft.com/office/drawing/2014/main" id="{B691983F-0837-F5AB-21A8-1225AE8ED979}"/>
              </a:ext>
            </a:extLst>
          </p:cNvPr>
          <p:cNvGraphicFramePr>
            <a:graphicFrameLocks noChangeAspect="1"/>
          </p:cNvGraphicFramePr>
          <p:nvPr>
            <p:extLst>
              <p:ext uri="{D42A27DB-BD31-4B8C-83A1-F6EECF244321}">
                <p14:modId xmlns:p14="http://schemas.microsoft.com/office/powerpoint/2010/main" val="2546854053"/>
              </p:ext>
            </p:extLst>
          </p:nvPr>
        </p:nvGraphicFramePr>
        <p:xfrm>
          <a:off x="2952683" y="2703429"/>
          <a:ext cx="2717761" cy="945102"/>
        </p:xfrm>
        <a:graphic>
          <a:graphicData uri="http://schemas.openxmlformats.org/presentationml/2006/ole">
            <mc:AlternateContent xmlns:mc="http://schemas.openxmlformats.org/markup-compatibility/2006">
              <mc:Choice xmlns:v="urn:schemas-microsoft-com:vml" Requires="v">
                <p:oleObj name="Equation" r:id="rId4" imgW="917870" imgH="318688" progId="Equation.DSMT4">
                  <p:embed/>
                </p:oleObj>
              </mc:Choice>
              <mc:Fallback>
                <p:oleObj name="Equation" r:id="rId4" imgW="917870" imgH="318688" progId="Equation.DSMT4">
                  <p:embed/>
                  <p:pic>
                    <p:nvPicPr>
                      <p:cNvPr id="0" name=""/>
                      <p:cNvPicPr/>
                      <p:nvPr/>
                    </p:nvPicPr>
                    <p:blipFill>
                      <a:blip r:embed="rId5"/>
                      <a:stretch>
                        <a:fillRect/>
                      </a:stretch>
                    </p:blipFill>
                    <p:spPr>
                      <a:xfrm>
                        <a:off x="2952683" y="2703429"/>
                        <a:ext cx="2717761" cy="945102"/>
                      </a:xfrm>
                      <a:prstGeom prst="rect">
                        <a:avLst/>
                      </a:prstGeom>
                    </p:spPr>
                  </p:pic>
                </p:oleObj>
              </mc:Fallback>
            </mc:AlternateContent>
          </a:graphicData>
        </a:graphic>
      </p:graphicFrame>
    </p:spTree>
    <p:extLst>
      <p:ext uri="{BB962C8B-B14F-4D97-AF65-F5344CB8AC3E}">
        <p14:creationId xmlns:p14="http://schemas.microsoft.com/office/powerpoint/2010/main" val="1778510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nodeType="clickEffect">
                                  <p:stCondLst>
                                    <p:cond delay="0"/>
                                  </p:stCondLst>
                                  <p:childTnLst>
                                    <p:animEffect transition="out" filter="dissolv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par>
                                <p:cTn id="18" presetID="2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xit" presetSubtype="0" fill="hold" nodeType="clickEffect">
                                  <p:stCondLst>
                                    <p:cond delay="0"/>
                                  </p:stCondLst>
                                  <p:childTnLst>
                                    <p:animEffect transition="out" filter="dissolve">
                                      <p:cBhvr>
                                        <p:cTn id="24" dur="500"/>
                                        <p:tgtEl>
                                          <p:spTgt spid="6"/>
                                        </p:tgtEl>
                                      </p:cBhvr>
                                    </p:animEffect>
                                    <p:set>
                                      <p:cBhvr>
                                        <p:cTn id="25" dur="1" fill="hold">
                                          <p:stCondLst>
                                            <p:cond delay="499"/>
                                          </p:stCondLst>
                                        </p:cTn>
                                        <p:tgtEl>
                                          <p:spTgt spid="6"/>
                                        </p:tgtEl>
                                        <p:attrNameLst>
                                          <p:attrName>style.visibility</p:attrName>
                                        </p:attrNameLst>
                                      </p:cBhvr>
                                      <p:to>
                                        <p:strVal val="hidden"/>
                                      </p:to>
                                    </p:set>
                                  </p:childTnLst>
                                </p:cTn>
                              </p:par>
                              <p:par>
                                <p:cTn id="26" presetID="22" presetClass="entr" presetSubtype="8"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par>
                                <p:cTn id="34" presetID="22" presetClass="entr" presetSubtype="8"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xit" presetSubtype="0" fill="hold" nodeType="clickEffect">
                                  <p:stCondLst>
                                    <p:cond delay="0"/>
                                  </p:stCondLst>
                                  <p:childTnLst>
                                    <p:animEffect transition="out" filter="dissolve">
                                      <p:cBhvr>
                                        <p:cTn id="40" dur="500"/>
                                        <p:tgtEl>
                                          <p:spTgt spid="8"/>
                                        </p:tgtEl>
                                      </p:cBhvr>
                                    </p:animEffect>
                                    <p:set>
                                      <p:cBhvr>
                                        <p:cTn id="41" dur="1" fill="hold">
                                          <p:stCondLst>
                                            <p:cond delay="499"/>
                                          </p:stCondLst>
                                        </p:cTn>
                                        <p:tgtEl>
                                          <p:spTgt spid="8"/>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par>
                                <p:cTn id="47" presetID="22" presetClass="entr" presetSubtype="8"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xit" presetSubtype="0" fill="hold" nodeType="clickEffect">
                                  <p:stCondLst>
                                    <p:cond delay="0"/>
                                  </p:stCondLst>
                                  <p:childTnLst>
                                    <p:animEffect transition="out" filter="dissolve">
                                      <p:cBhvr>
                                        <p:cTn id="53" dur="500"/>
                                        <p:tgtEl>
                                          <p:spTgt spid="12"/>
                                        </p:tgtEl>
                                      </p:cBhvr>
                                    </p:animEffect>
                                    <p:set>
                                      <p:cBhvr>
                                        <p:cTn id="54" dur="1" fill="hold">
                                          <p:stCondLst>
                                            <p:cond delay="499"/>
                                          </p:stCondLst>
                                        </p:cTn>
                                        <p:tgtEl>
                                          <p:spTgt spid="12"/>
                                        </p:tgtEl>
                                        <p:attrNameLst>
                                          <p:attrName>style.visibility</p:attrName>
                                        </p:attrNameLst>
                                      </p:cBhvr>
                                      <p:to>
                                        <p:strVal val="hidden"/>
                                      </p:to>
                                    </p:set>
                                  </p:childTnLst>
                                </p:cTn>
                              </p:par>
                              <p:par>
                                <p:cTn id="55" presetID="22" presetClass="entr" presetSubtype="8"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5" grpId="1"/>
      <p:bldP spid="6" grpId="0"/>
      <p:bldP spid="6" grpId="1"/>
      <p:bldP spid="7" grpId="0"/>
      <p:bldP spid="8" grpId="0"/>
      <p:bldP spid="8" grpId="1"/>
      <p:bldP spid="11" grpId="0"/>
      <p:bldP spid="12" grpId="0"/>
      <p:bldP spid="12" grpId="1"/>
      <p:bldP spid="15"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788771-4D41-03A6-DFCE-F3BD5119C065}"/>
              </a:ext>
            </a:extLst>
          </p:cNvPr>
          <p:cNvSpPr txBox="1"/>
          <p:nvPr/>
        </p:nvSpPr>
        <p:spPr>
          <a:xfrm>
            <a:off x="237585" y="333555"/>
            <a:ext cx="3862988" cy="496503"/>
          </a:xfrm>
          <a:prstGeom prst="rect">
            <a:avLst/>
          </a:prstGeom>
        </p:spPr>
        <p:style>
          <a:lnRef idx="0">
            <a:schemeClr val="accent4"/>
          </a:lnRef>
          <a:fillRef idx="3">
            <a:schemeClr val="accent4"/>
          </a:fillRef>
          <a:effectRef idx="3">
            <a:schemeClr val="accent4"/>
          </a:effectRef>
          <a:fontRef idx="minor">
            <a:schemeClr val="lt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marL="566782" indent="-566782" algn="just" defTabSz="566782"/>
            <a:r>
              <a:rPr lang="en-US" sz="2728" b="1" dirty="0">
                <a:latin typeface="+mn-lt"/>
                <a:ea typeface="Cambria Math" pitchFamily="18" charset="0"/>
              </a:rPr>
              <a:t>Examples for conduction:</a:t>
            </a:r>
          </a:p>
        </p:txBody>
      </p:sp>
      <p:sp>
        <p:nvSpPr>
          <p:cNvPr id="4" name="Cloud 3">
            <a:extLst>
              <a:ext uri="{FF2B5EF4-FFF2-40B4-BE49-F238E27FC236}">
                <a16:creationId xmlns:a16="http://schemas.microsoft.com/office/drawing/2014/main" id="{64A50414-2810-200A-3387-606FA8C6D2D4}"/>
              </a:ext>
            </a:extLst>
          </p:cNvPr>
          <p:cNvSpPr/>
          <p:nvPr/>
        </p:nvSpPr>
        <p:spPr>
          <a:xfrm>
            <a:off x="237585" y="2471661"/>
            <a:ext cx="3675147" cy="1550964"/>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Silver is the best conductor of heat</a:t>
            </a:r>
          </a:p>
        </p:txBody>
      </p:sp>
      <p:sp>
        <p:nvSpPr>
          <p:cNvPr id="5" name="Cloud 4">
            <a:extLst>
              <a:ext uri="{FF2B5EF4-FFF2-40B4-BE49-F238E27FC236}">
                <a16:creationId xmlns:a16="http://schemas.microsoft.com/office/drawing/2014/main" id="{02A1474F-E0DD-0F0C-7ED5-FDAA782DA902}"/>
              </a:ext>
            </a:extLst>
          </p:cNvPr>
          <p:cNvSpPr/>
          <p:nvPr/>
        </p:nvSpPr>
        <p:spPr>
          <a:xfrm>
            <a:off x="3521663" y="351374"/>
            <a:ext cx="4981457" cy="2913588"/>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An iron chair and a wooden chair are placed in open space during a winter night.</a:t>
            </a:r>
          </a:p>
        </p:txBody>
      </p:sp>
      <p:sp>
        <p:nvSpPr>
          <p:cNvPr id="6" name="Cloud 5">
            <a:extLst>
              <a:ext uri="{FF2B5EF4-FFF2-40B4-BE49-F238E27FC236}">
                <a16:creationId xmlns:a16="http://schemas.microsoft.com/office/drawing/2014/main" id="{C1D35090-982F-76F8-C692-E0DDFEE460D4}"/>
              </a:ext>
            </a:extLst>
          </p:cNvPr>
          <p:cNvSpPr/>
          <p:nvPr/>
        </p:nvSpPr>
        <p:spPr>
          <a:xfrm>
            <a:off x="1659180" y="3942282"/>
            <a:ext cx="4528226" cy="2744087"/>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Their handles are made of wood because wood is a bad conductor of heat</a:t>
            </a:r>
          </a:p>
        </p:txBody>
      </p:sp>
      <p:sp>
        <p:nvSpPr>
          <p:cNvPr id="7" name="Cloud 6">
            <a:extLst>
              <a:ext uri="{FF2B5EF4-FFF2-40B4-BE49-F238E27FC236}">
                <a16:creationId xmlns:a16="http://schemas.microsoft.com/office/drawing/2014/main" id="{0BC462B8-2749-0F88-5EEE-5B3D15FBA1A6}"/>
              </a:ext>
            </a:extLst>
          </p:cNvPr>
          <p:cNvSpPr/>
          <p:nvPr/>
        </p:nvSpPr>
        <p:spPr>
          <a:xfrm>
            <a:off x="6435592" y="2484827"/>
            <a:ext cx="5443671" cy="4133983"/>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because the air layer present between the two panes has very low thermal conductivity when compared with single glass. </a:t>
            </a:r>
          </a:p>
        </p:txBody>
      </p:sp>
    </p:spTree>
    <p:extLst>
      <p:ext uri="{BB962C8B-B14F-4D97-AF65-F5344CB8AC3E}">
        <p14:creationId xmlns:p14="http://schemas.microsoft.com/office/powerpoint/2010/main" val="411157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par>
                                <p:cTn id="31" presetID="10" presetClass="exit" presetSubtype="0" fill="hold" nodeType="withEffect">
                                  <p:stCondLst>
                                    <p:cond delay="0"/>
                                  </p:stCondLst>
                                  <p:childTnLst>
                                    <p:animEffect transition="out" filter="fade">
                                      <p:cBhvr>
                                        <p:cTn id="32" dur="500"/>
                                        <p:tgtEl>
                                          <p:spTgt spid="6"/>
                                        </p:tgtEl>
                                      </p:cBhvr>
                                    </p:animEffect>
                                    <p:set>
                                      <p:cBhvr>
                                        <p:cTn id="33" dur="1" fill="hold">
                                          <p:stCondLst>
                                            <p:cond delay="499"/>
                                          </p:stCondLst>
                                        </p:cTn>
                                        <p:tgtEl>
                                          <p:spTgt spid="6"/>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4" grpId="1"/>
      <p:bldP spid="5" grpId="0"/>
      <p:bldP spid="5" grpId="1"/>
      <p:bldP spid="6" grpId="0"/>
      <p:bldP spid="6" grpId="1"/>
      <p:bldP spid="7" grpId="0"/>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2">
            <a:extLst>
              <a:ext uri="{FF2B5EF4-FFF2-40B4-BE49-F238E27FC236}">
                <a16:creationId xmlns:a16="http://schemas.microsoft.com/office/drawing/2014/main" id="{68A5A2B5-79CD-D1A9-3764-ED3856C16AE4}"/>
              </a:ext>
            </a:extLst>
          </p:cNvPr>
          <p:cNvSpPr/>
          <p:nvPr/>
        </p:nvSpPr>
        <p:spPr>
          <a:xfrm>
            <a:off x="5238755" y="415785"/>
            <a:ext cx="5978240" cy="3301693"/>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Rate of flow of heat into a room is lesser by replacing a single glass pane window with a double glass paned window </a:t>
            </a:r>
            <a:endParaRPr lang="en-US" sz="2728" dirty="0">
              <a:solidFill>
                <a:schemeClr val="tx1"/>
              </a:solidFill>
              <a:latin typeface="+mn-lt"/>
            </a:endParaRPr>
          </a:p>
        </p:txBody>
      </p:sp>
      <p:sp>
        <p:nvSpPr>
          <p:cNvPr id="4" name="Cloud 3">
            <a:extLst>
              <a:ext uri="{FF2B5EF4-FFF2-40B4-BE49-F238E27FC236}">
                <a16:creationId xmlns:a16="http://schemas.microsoft.com/office/drawing/2014/main" id="{C733810A-34C3-A8AA-F451-04078D76DA6D}"/>
              </a:ext>
            </a:extLst>
          </p:cNvPr>
          <p:cNvSpPr/>
          <p:nvPr/>
        </p:nvSpPr>
        <p:spPr>
          <a:xfrm>
            <a:off x="109884" y="253931"/>
            <a:ext cx="4285443" cy="3463547"/>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Copper is used at the bottom of cooking utensils because it is a good conductor of heat. </a:t>
            </a:r>
            <a:endParaRPr lang="en-US" sz="2728" dirty="0">
              <a:solidFill>
                <a:schemeClr val="tx1"/>
              </a:solidFill>
              <a:latin typeface="+mn-lt"/>
            </a:endParaRPr>
          </a:p>
        </p:txBody>
      </p:sp>
      <p:sp>
        <p:nvSpPr>
          <p:cNvPr id="5" name="Cloud 4">
            <a:extLst>
              <a:ext uri="{FF2B5EF4-FFF2-40B4-BE49-F238E27FC236}">
                <a16:creationId xmlns:a16="http://schemas.microsoft.com/office/drawing/2014/main" id="{3F841CDB-4716-066C-8095-924A3BC51860}"/>
              </a:ext>
            </a:extLst>
          </p:cNvPr>
          <p:cNvSpPr/>
          <p:nvPr/>
        </p:nvSpPr>
        <p:spPr>
          <a:xfrm>
            <a:off x="1021617" y="3464301"/>
            <a:ext cx="6396983" cy="3301693"/>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When we touch it we feel that the iron chair is colder than the wooden chair because the conductivity of iron is greater than wood.</a:t>
            </a:r>
          </a:p>
        </p:txBody>
      </p:sp>
    </p:spTree>
    <p:extLst>
      <p:ext uri="{BB962C8B-B14F-4D97-AF65-F5344CB8AC3E}">
        <p14:creationId xmlns:p14="http://schemas.microsoft.com/office/powerpoint/2010/main" val="2561803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par>
                                <p:cTn id="23" presetID="10" presetClass="exit" presetSubtype="0" fill="hold" nodeType="withEffect">
                                  <p:stCondLst>
                                    <p:cond delay="0"/>
                                  </p:stCondLst>
                                  <p:childTnLst>
                                    <p:animEffect transition="out" filter="fade">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4" grpId="1"/>
      <p:bldP spid="5" grpId="0"/>
      <p:bldP spid="5" grpId="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FD6644D-A2E8-8298-4141-C5200B14B133}"/>
              </a:ext>
            </a:extLst>
          </p:cNvPr>
          <p:cNvSpPr txBox="1"/>
          <p:nvPr/>
        </p:nvSpPr>
        <p:spPr>
          <a:xfrm>
            <a:off x="603376" y="1468513"/>
            <a:ext cx="10398300" cy="3110852"/>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lnSpc>
                <a:spcPct val="150000"/>
              </a:lnSpc>
            </a:pPr>
            <a:r>
              <a:rPr lang="en-US" sz="7015"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HEAT FLOW THROUGH SLAB IN SERIES</a:t>
            </a:r>
          </a:p>
        </p:txBody>
      </p:sp>
    </p:spTree>
    <p:extLst>
      <p:ext uri="{BB962C8B-B14F-4D97-AF65-F5344CB8AC3E}">
        <p14:creationId xmlns:p14="http://schemas.microsoft.com/office/powerpoint/2010/main" val="5374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FA1B72-4034-749D-FD4D-B35E6BBE1EFC}"/>
              </a:ext>
            </a:extLst>
          </p:cNvPr>
          <p:cNvSpPr txBox="1"/>
          <p:nvPr/>
        </p:nvSpPr>
        <p:spPr>
          <a:xfrm>
            <a:off x="956280" y="768252"/>
            <a:ext cx="4785361" cy="376551"/>
          </a:xfrm>
          <a:prstGeom prst="rect">
            <a:avLst/>
          </a:prstGeom>
        </p:spPr>
        <p:style>
          <a:lnRef idx="1">
            <a:schemeClr val="accent4"/>
          </a:lnRef>
          <a:fillRef idx="2">
            <a:schemeClr val="accent4"/>
          </a:fillRef>
          <a:effectRef idx="1">
            <a:schemeClr val="accent4"/>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1949" b="1" dirty="0">
                <a:solidFill>
                  <a:schemeClr val="tx1"/>
                </a:solidFill>
                <a:latin typeface="Bookman Old Style" panose="02050604050505020204" pitchFamily="18" charset="0"/>
                <a:ea typeface="Cambria Math" pitchFamily="18" charset="0"/>
              </a:rPr>
              <a:t>Heat flow through slabs in series:</a:t>
            </a:r>
          </a:p>
        </p:txBody>
      </p:sp>
      <p:sp>
        <p:nvSpPr>
          <p:cNvPr id="4" name="Cloud 3">
            <a:extLst>
              <a:ext uri="{FF2B5EF4-FFF2-40B4-BE49-F238E27FC236}">
                <a16:creationId xmlns:a16="http://schemas.microsoft.com/office/drawing/2014/main" id="{613D1D86-2E19-AB27-5271-571113A3103B}"/>
              </a:ext>
            </a:extLst>
          </p:cNvPr>
          <p:cNvSpPr/>
          <p:nvPr/>
        </p:nvSpPr>
        <p:spPr>
          <a:xfrm>
            <a:off x="375200" y="1612250"/>
            <a:ext cx="4869518" cy="3153944"/>
          </a:xfrm>
          <a:prstGeom prst="cloud">
            <a:avLst/>
          </a:prstGeom>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ea typeface="Cambria Math" pitchFamily="18" charset="0"/>
              </a:rPr>
              <a:t>Two slabs of thickness d</a:t>
            </a:r>
            <a:r>
              <a:rPr lang="en-US" sz="2728" b="1" baseline="-25000" dirty="0">
                <a:latin typeface="+mn-lt"/>
                <a:ea typeface="Cambria Math" pitchFamily="18" charset="0"/>
              </a:rPr>
              <a:t>1 </a:t>
            </a:r>
            <a:r>
              <a:rPr lang="en-US" sz="2728" b="1" dirty="0">
                <a:latin typeface="+mn-lt"/>
                <a:ea typeface="Cambria Math" pitchFamily="18" charset="0"/>
              </a:rPr>
              <a:t>and d</a:t>
            </a:r>
            <a:r>
              <a:rPr lang="en-US" sz="2728" b="1" baseline="-25000" dirty="0">
                <a:latin typeface="+mn-lt"/>
                <a:ea typeface="Cambria Math" pitchFamily="18" charset="0"/>
              </a:rPr>
              <a:t>2 </a:t>
            </a:r>
            <a:r>
              <a:rPr lang="en-US" sz="2728" b="1" dirty="0">
                <a:latin typeface="+mn-lt"/>
                <a:ea typeface="Cambria Math" pitchFamily="18" charset="0"/>
              </a:rPr>
              <a:t>and thermal conductivities K</a:t>
            </a:r>
            <a:r>
              <a:rPr lang="en-US" sz="2728" b="1" baseline="-25000" dirty="0">
                <a:latin typeface="+mn-lt"/>
                <a:ea typeface="Cambria Math" pitchFamily="18" charset="0"/>
              </a:rPr>
              <a:t>1 </a:t>
            </a:r>
            <a:r>
              <a:rPr lang="en-US" sz="2728" b="1" dirty="0">
                <a:latin typeface="+mn-lt"/>
                <a:ea typeface="Cambria Math" pitchFamily="18" charset="0"/>
              </a:rPr>
              <a:t>and K</a:t>
            </a:r>
            <a:r>
              <a:rPr lang="en-US" sz="2728" b="1" baseline="-25000" dirty="0">
                <a:latin typeface="+mn-lt"/>
                <a:ea typeface="Cambria Math" pitchFamily="18" charset="0"/>
              </a:rPr>
              <a:t>2</a:t>
            </a:r>
            <a:r>
              <a:rPr lang="en-US" sz="2728" b="1" dirty="0">
                <a:latin typeface="+mn-lt"/>
                <a:ea typeface="Cambria Math" pitchFamily="18" charset="0"/>
              </a:rPr>
              <a:t> are kept in contact. </a:t>
            </a:r>
            <a:endParaRPr lang="en-US" sz="2728" dirty="0">
              <a:latin typeface="+mn-lt"/>
            </a:endParaRPr>
          </a:p>
        </p:txBody>
      </p:sp>
      <p:sp>
        <p:nvSpPr>
          <p:cNvPr id="5" name="Cloud 4">
            <a:extLst>
              <a:ext uri="{FF2B5EF4-FFF2-40B4-BE49-F238E27FC236}">
                <a16:creationId xmlns:a16="http://schemas.microsoft.com/office/drawing/2014/main" id="{5B53B29C-081E-E876-3609-C54E780BC48D}"/>
              </a:ext>
            </a:extLst>
          </p:cNvPr>
          <p:cNvSpPr/>
          <p:nvPr/>
        </p:nvSpPr>
        <p:spPr>
          <a:xfrm>
            <a:off x="6512806" y="1144875"/>
            <a:ext cx="4869518" cy="3303177"/>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l-GR" sz="2728" b="1" dirty="0">
                <a:solidFill>
                  <a:schemeClr val="tx1"/>
                </a:solidFill>
                <a:latin typeface="+mn-lt"/>
                <a:ea typeface="Cambria Math" pitchFamily="18" charset="0"/>
              </a:rPr>
              <a:t>θ</a:t>
            </a:r>
            <a:r>
              <a:rPr lang="en-US" sz="2728" b="1" baseline="-25000" dirty="0">
                <a:solidFill>
                  <a:schemeClr val="tx1"/>
                </a:solidFill>
                <a:latin typeface="+mn-lt"/>
                <a:ea typeface="Cambria Math" pitchFamily="18" charset="0"/>
              </a:rPr>
              <a:t>1 </a:t>
            </a:r>
            <a:r>
              <a:rPr lang="en-US" sz="2728" b="1" dirty="0">
                <a:solidFill>
                  <a:schemeClr val="tx1"/>
                </a:solidFill>
                <a:latin typeface="+mn-lt"/>
                <a:ea typeface="Cambria Math" pitchFamily="18" charset="0"/>
              </a:rPr>
              <a:t> and </a:t>
            </a:r>
            <a:r>
              <a:rPr lang="el-GR" sz="2728" b="1" dirty="0">
                <a:solidFill>
                  <a:schemeClr val="tx1"/>
                </a:solidFill>
                <a:latin typeface="+mn-lt"/>
                <a:ea typeface="Cambria Math" pitchFamily="18" charset="0"/>
              </a:rPr>
              <a:t>θ</a:t>
            </a:r>
            <a:r>
              <a:rPr lang="en-US" sz="2728" b="1" baseline="-25000" dirty="0">
                <a:solidFill>
                  <a:schemeClr val="tx1"/>
                </a:solidFill>
                <a:latin typeface="+mn-lt"/>
                <a:ea typeface="Cambria Math" pitchFamily="18" charset="0"/>
              </a:rPr>
              <a:t>2 </a:t>
            </a:r>
            <a:r>
              <a:rPr lang="en-US" sz="2728" b="1" dirty="0">
                <a:solidFill>
                  <a:schemeClr val="tx1"/>
                </a:solidFill>
                <a:latin typeface="+mn-lt"/>
                <a:ea typeface="Cambria Math" pitchFamily="18" charset="0"/>
              </a:rPr>
              <a:t>are the temperatures of outer surfaces of the two slabs and</a:t>
            </a:r>
            <a:r>
              <a:rPr lang="el-GR" sz="2728" b="1" dirty="0">
                <a:solidFill>
                  <a:schemeClr val="tx1"/>
                </a:solidFill>
                <a:latin typeface="+mn-lt"/>
                <a:ea typeface="Cambria Math" pitchFamily="18" charset="0"/>
              </a:rPr>
              <a:t> θ</a:t>
            </a:r>
            <a:r>
              <a:rPr lang="en-US" sz="2728" b="1" dirty="0">
                <a:solidFill>
                  <a:schemeClr val="tx1"/>
                </a:solidFill>
                <a:latin typeface="+mn-lt"/>
                <a:ea typeface="Cambria Math" pitchFamily="18" charset="0"/>
              </a:rPr>
              <a:t> be the temperature of interface.</a:t>
            </a:r>
          </a:p>
        </p:txBody>
      </p:sp>
      <p:pic>
        <p:nvPicPr>
          <p:cNvPr id="8" name="Picture 7">
            <a:extLst>
              <a:ext uri="{FF2B5EF4-FFF2-40B4-BE49-F238E27FC236}">
                <a16:creationId xmlns:a16="http://schemas.microsoft.com/office/drawing/2014/main" id="{17FB9F88-0DE2-2E26-661F-C3C1778AE5A8}"/>
              </a:ext>
            </a:extLst>
          </p:cNvPr>
          <p:cNvPicPr>
            <a:picLocks noChangeAspect="1"/>
          </p:cNvPicPr>
          <p:nvPr/>
        </p:nvPicPr>
        <p:blipFill>
          <a:blip r:embed="rId2"/>
          <a:stretch>
            <a:fillRect/>
          </a:stretch>
        </p:blipFill>
        <p:spPr>
          <a:xfrm>
            <a:off x="4101398" y="4488005"/>
            <a:ext cx="4139758" cy="2004905"/>
          </a:xfrm>
          <a:prstGeom prst="rect">
            <a:avLst/>
          </a:prstGeom>
        </p:spPr>
      </p:pic>
    </p:spTree>
    <p:extLst>
      <p:ext uri="{BB962C8B-B14F-4D97-AF65-F5344CB8AC3E}">
        <p14:creationId xmlns:p14="http://schemas.microsoft.com/office/powerpoint/2010/main" val="256482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p:bldP spid="5" grpId="0"/>
      <p:bldP spid="5" grpId="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Cloud 49">
            <a:extLst>
              <a:ext uri="{FF2B5EF4-FFF2-40B4-BE49-F238E27FC236}">
                <a16:creationId xmlns:a16="http://schemas.microsoft.com/office/drawing/2014/main" id="{4D107D5A-9B88-93B8-8A6B-70AEEC6E1B75}"/>
              </a:ext>
            </a:extLst>
          </p:cNvPr>
          <p:cNvSpPr/>
          <p:nvPr/>
        </p:nvSpPr>
        <p:spPr>
          <a:xfrm>
            <a:off x="6866214" y="1786727"/>
            <a:ext cx="4537878" cy="2934920"/>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solidFill>
                  <a:schemeClr val="tx1"/>
                </a:solidFill>
                <a:latin typeface="+mn-lt"/>
                <a:ea typeface="Cambria Math" pitchFamily="18" charset="0"/>
              </a:rPr>
              <a:t>In the steady state, the amount of heat conducted per unit time will be same. </a:t>
            </a:r>
          </a:p>
        </p:txBody>
      </p:sp>
      <p:graphicFrame>
        <p:nvGraphicFramePr>
          <p:cNvPr id="51" name="Object 50">
            <a:extLst>
              <a:ext uri="{FF2B5EF4-FFF2-40B4-BE49-F238E27FC236}">
                <a16:creationId xmlns:a16="http://schemas.microsoft.com/office/drawing/2014/main" id="{2BD93549-C4A4-87F9-B6A9-4CDB3A07345A}"/>
              </a:ext>
            </a:extLst>
          </p:cNvPr>
          <p:cNvGraphicFramePr>
            <a:graphicFrameLocks noChangeAspect="1"/>
          </p:cNvGraphicFramePr>
          <p:nvPr>
            <p:extLst>
              <p:ext uri="{D42A27DB-BD31-4B8C-83A1-F6EECF244321}">
                <p14:modId xmlns:p14="http://schemas.microsoft.com/office/powerpoint/2010/main" val="3572390408"/>
              </p:ext>
            </p:extLst>
          </p:nvPr>
        </p:nvGraphicFramePr>
        <p:xfrm>
          <a:off x="882901" y="885078"/>
          <a:ext cx="2798285" cy="1145915"/>
        </p:xfrm>
        <a:graphic>
          <a:graphicData uri="http://schemas.openxmlformats.org/presentationml/2006/ole">
            <mc:AlternateContent xmlns:mc="http://schemas.openxmlformats.org/markup-compatibility/2006">
              <mc:Choice xmlns:v="urn:schemas-microsoft-com:vml" Requires="v">
                <p:oleObj name="Equation" r:id="rId2" imgW="868940" imgH="355527" progId="Equation.DSMT4">
                  <p:embed/>
                </p:oleObj>
              </mc:Choice>
              <mc:Fallback>
                <p:oleObj name="Equation" r:id="rId2" imgW="868940" imgH="355527" progId="Equation.DSMT4">
                  <p:embed/>
                  <p:pic>
                    <p:nvPicPr>
                      <p:cNvPr id="0" name=""/>
                      <p:cNvPicPr/>
                      <p:nvPr/>
                    </p:nvPicPr>
                    <p:blipFill>
                      <a:blip r:embed="rId3"/>
                      <a:stretch>
                        <a:fillRect/>
                      </a:stretch>
                    </p:blipFill>
                    <p:spPr>
                      <a:xfrm>
                        <a:off x="882901" y="885078"/>
                        <a:ext cx="2798285" cy="1145915"/>
                      </a:xfrm>
                      <a:prstGeom prst="rect">
                        <a:avLst/>
                      </a:prstGeom>
                    </p:spPr>
                  </p:pic>
                </p:oleObj>
              </mc:Fallback>
            </mc:AlternateContent>
          </a:graphicData>
        </a:graphic>
      </p:graphicFrame>
      <p:sp>
        <p:nvSpPr>
          <p:cNvPr id="52" name="TextBox 51">
            <a:extLst>
              <a:ext uri="{FF2B5EF4-FFF2-40B4-BE49-F238E27FC236}">
                <a16:creationId xmlns:a16="http://schemas.microsoft.com/office/drawing/2014/main" id="{80B223E0-25FB-B1DC-3514-BEEE7BD6FE2B}"/>
              </a:ext>
            </a:extLst>
          </p:cNvPr>
          <p:cNvSpPr txBox="1"/>
          <p:nvPr/>
        </p:nvSpPr>
        <p:spPr>
          <a:xfrm>
            <a:off x="3587312" y="1140249"/>
            <a:ext cx="1854305" cy="496503"/>
          </a:xfrm>
          <a:prstGeom prst="rect">
            <a:avLst/>
          </a:prstGeom>
          <a:noFill/>
        </p:spPr>
        <p:txBody>
          <a:bodyPr wrap="square" lIns="75926" tIns="37964" rIns="75926" bIns="37964" rtlCol="0">
            <a:spAutoFit/>
          </a:bodyPr>
          <a:lstStyle>
            <a:defPPr>
              <a:defRPr lang="en-US"/>
            </a:defPPr>
          </a:lstStyle>
          <a:p>
            <a:pPr marL="566782" indent="-566782" algn="just" defTabSz="566782"/>
            <a:r>
              <a:rPr lang="en-US" sz="2728" b="1" dirty="0">
                <a:solidFill>
                  <a:schemeClr val="bg1"/>
                </a:solidFill>
                <a:ea typeface="Cambria Math" pitchFamily="18" charset="0"/>
              </a:rPr>
              <a:t>   ……… (1)</a:t>
            </a:r>
          </a:p>
        </p:txBody>
      </p:sp>
      <p:sp>
        <p:nvSpPr>
          <p:cNvPr id="53" name="TextBox 52">
            <a:extLst>
              <a:ext uri="{FF2B5EF4-FFF2-40B4-BE49-F238E27FC236}">
                <a16:creationId xmlns:a16="http://schemas.microsoft.com/office/drawing/2014/main" id="{2CD2B280-BEE6-6702-D47C-16DF4989520E}"/>
              </a:ext>
            </a:extLst>
          </p:cNvPr>
          <p:cNvSpPr txBox="1"/>
          <p:nvPr/>
        </p:nvSpPr>
        <p:spPr>
          <a:xfrm>
            <a:off x="2172081" y="2030993"/>
            <a:ext cx="925667" cy="496503"/>
          </a:xfrm>
          <a:prstGeom prst="rect">
            <a:avLst/>
          </a:prstGeom>
          <a:noFill/>
        </p:spPr>
        <p:txBody>
          <a:bodyPr wrap="square" lIns="75926" tIns="37964" rIns="75926" bIns="37964" rtlCol="0">
            <a:spAutoFit/>
          </a:bodyPr>
          <a:lstStyle>
            <a:defPPr>
              <a:defRPr lang="en-US"/>
            </a:defPPr>
          </a:lstStyle>
          <a:p>
            <a:pPr marL="566782" indent="-566782" algn="just" defTabSz="566782"/>
            <a:r>
              <a:rPr lang="en-US" sz="2728" b="1" dirty="0">
                <a:solidFill>
                  <a:schemeClr val="bg1"/>
                </a:solidFill>
                <a:ea typeface="Cambria Math" pitchFamily="18" charset="0"/>
              </a:rPr>
              <a:t>   or</a:t>
            </a:r>
          </a:p>
        </p:txBody>
      </p:sp>
      <p:graphicFrame>
        <p:nvGraphicFramePr>
          <p:cNvPr id="54" name="Object 53">
            <a:extLst>
              <a:ext uri="{FF2B5EF4-FFF2-40B4-BE49-F238E27FC236}">
                <a16:creationId xmlns:a16="http://schemas.microsoft.com/office/drawing/2014/main" id="{13A8E784-B041-84AD-4561-92B5C0690CDB}"/>
              </a:ext>
            </a:extLst>
          </p:cNvPr>
          <p:cNvGraphicFramePr>
            <a:graphicFrameLocks noChangeAspect="1"/>
          </p:cNvGraphicFramePr>
          <p:nvPr>
            <p:extLst>
              <p:ext uri="{D42A27DB-BD31-4B8C-83A1-F6EECF244321}">
                <p14:modId xmlns:p14="http://schemas.microsoft.com/office/powerpoint/2010/main" val="3499570706"/>
              </p:ext>
            </p:extLst>
          </p:nvPr>
        </p:nvGraphicFramePr>
        <p:xfrm>
          <a:off x="1443681" y="2519980"/>
          <a:ext cx="1952303" cy="943394"/>
        </p:xfrm>
        <a:graphic>
          <a:graphicData uri="http://schemas.openxmlformats.org/presentationml/2006/ole">
            <mc:AlternateContent xmlns:mc="http://schemas.openxmlformats.org/markup-compatibility/2006">
              <mc:Choice xmlns:v="urn:schemas-microsoft-com:vml" Requires="v">
                <p:oleObj name="Equation" r:id="rId4" imgW="710005" imgH="343016" progId="Equation.DSMT4">
                  <p:embed/>
                </p:oleObj>
              </mc:Choice>
              <mc:Fallback>
                <p:oleObj name="Equation" r:id="rId4" imgW="710005" imgH="343016" progId="Equation.DSMT4">
                  <p:embed/>
                  <p:pic>
                    <p:nvPicPr>
                      <p:cNvPr id="0" name=""/>
                      <p:cNvPicPr/>
                      <p:nvPr/>
                    </p:nvPicPr>
                    <p:blipFill>
                      <a:blip r:embed="rId5"/>
                      <a:stretch>
                        <a:fillRect/>
                      </a:stretch>
                    </p:blipFill>
                    <p:spPr>
                      <a:xfrm>
                        <a:off x="1443681" y="2519980"/>
                        <a:ext cx="1952303" cy="943394"/>
                      </a:xfrm>
                      <a:prstGeom prst="rect">
                        <a:avLst/>
                      </a:prstGeom>
                    </p:spPr>
                  </p:pic>
                </p:oleObj>
              </mc:Fallback>
            </mc:AlternateContent>
          </a:graphicData>
        </a:graphic>
      </p:graphicFrame>
      <p:sp>
        <p:nvSpPr>
          <p:cNvPr id="55" name="TextBox 54">
            <a:extLst>
              <a:ext uri="{FF2B5EF4-FFF2-40B4-BE49-F238E27FC236}">
                <a16:creationId xmlns:a16="http://schemas.microsoft.com/office/drawing/2014/main" id="{AF70E3D1-835F-FF0A-3532-9F494F1986DF}"/>
              </a:ext>
            </a:extLst>
          </p:cNvPr>
          <p:cNvSpPr txBox="1"/>
          <p:nvPr/>
        </p:nvSpPr>
        <p:spPr>
          <a:xfrm>
            <a:off x="3587312" y="2481867"/>
            <a:ext cx="1854305" cy="496503"/>
          </a:xfrm>
          <a:prstGeom prst="rect">
            <a:avLst/>
          </a:prstGeom>
          <a:noFill/>
        </p:spPr>
        <p:txBody>
          <a:bodyPr wrap="square" lIns="75926" tIns="37964" rIns="75926" bIns="37964" rtlCol="0">
            <a:spAutoFit/>
          </a:bodyPr>
          <a:lstStyle>
            <a:defPPr>
              <a:defRPr lang="en-US"/>
            </a:defPPr>
          </a:lstStyle>
          <a:p>
            <a:pPr marL="566782" indent="-566782" algn="just" defTabSz="566782"/>
            <a:r>
              <a:rPr lang="en-US" sz="2728" b="1" dirty="0">
                <a:solidFill>
                  <a:schemeClr val="bg1"/>
                </a:solidFill>
                <a:ea typeface="Cambria Math" pitchFamily="18" charset="0"/>
              </a:rPr>
              <a:t>   ……… (2)</a:t>
            </a:r>
          </a:p>
        </p:txBody>
      </p:sp>
      <p:graphicFrame>
        <p:nvGraphicFramePr>
          <p:cNvPr id="56" name="Object 55">
            <a:extLst>
              <a:ext uri="{FF2B5EF4-FFF2-40B4-BE49-F238E27FC236}">
                <a16:creationId xmlns:a16="http://schemas.microsoft.com/office/drawing/2014/main" id="{93EFAB2B-D08D-801E-D2B0-A247BECCFB9A}"/>
              </a:ext>
            </a:extLst>
          </p:cNvPr>
          <p:cNvGraphicFramePr>
            <a:graphicFrameLocks noChangeAspect="1"/>
          </p:cNvGraphicFramePr>
          <p:nvPr>
            <p:extLst>
              <p:ext uri="{D42A27DB-BD31-4B8C-83A1-F6EECF244321}">
                <p14:modId xmlns:p14="http://schemas.microsoft.com/office/powerpoint/2010/main" val="3856797543"/>
              </p:ext>
            </p:extLst>
          </p:nvPr>
        </p:nvGraphicFramePr>
        <p:xfrm>
          <a:off x="1101628" y="3718947"/>
          <a:ext cx="2839209" cy="1145914"/>
        </p:xfrm>
        <a:graphic>
          <a:graphicData uri="http://schemas.openxmlformats.org/presentationml/2006/ole">
            <mc:AlternateContent xmlns:mc="http://schemas.openxmlformats.org/markup-compatibility/2006">
              <mc:Choice xmlns:v="urn:schemas-microsoft-com:vml" Requires="v">
                <p:oleObj name="Equation" r:id="rId6" imgW="881433" imgH="355527" progId="Equation.DSMT4">
                  <p:embed/>
                </p:oleObj>
              </mc:Choice>
              <mc:Fallback>
                <p:oleObj name="Equation" r:id="rId6" imgW="881433" imgH="355527" progId="Equation.DSMT4">
                  <p:embed/>
                  <p:pic>
                    <p:nvPicPr>
                      <p:cNvPr id="0" name=""/>
                      <p:cNvPicPr/>
                      <p:nvPr/>
                    </p:nvPicPr>
                    <p:blipFill>
                      <a:blip r:embed="rId7"/>
                      <a:stretch>
                        <a:fillRect/>
                      </a:stretch>
                    </p:blipFill>
                    <p:spPr>
                      <a:xfrm>
                        <a:off x="1101628" y="3718947"/>
                        <a:ext cx="2839209" cy="1145914"/>
                      </a:xfrm>
                      <a:prstGeom prst="rect">
                        <a:avLst/>
                      </a:prstGeom>
                    </p:spPr>
                  </p:pic>
                </p:oleObj>
              </mc:Fallback>
            </mc:AlternateContent>
          </a:graphicData>
        </a:graphic>
      </p:graphicFrame>
      <p:sp>
        <p:nvSpPr>
          <p:cNvPr id="57" name="TextBox 56">
            <a:extLst>
              <a:ext uri="{FF2B5EF4-FFF2-40B4-BE49-F238E27FC236}">
                <a16:creationId xmlns:a16="http://schemas.microsoft.com/office/drawing/2014/main" id="{32D7C563-63B0-DB91-22B3-BE56918FD2DA}"/>
              </a:ext>
            </a:extLst>
          </p:cNvPr>
          <p:cNvSpPr txBox="1"/>
          <p:nvPr/>
        </p:nvSpPr>
        <p:spPr>
          <a:xfrm>
            <a:off x="3749722" y="3984951"/>
            <a:ext cx="1854305" cy="496503"/>
          </a:xfrm>
          <a:prstGeom prst="rect">
            <a:avLst/>
          </a:prstGeom>
          <a:noFill/>
        </p:spPr>
        <p:txBody>
          <a:bodyPr wrap="square" lIns="75926" tIns="37964" rIns="75926" bIns="37964" rtlCol="0">
            <a:spAutoFit/>
          </a:bodyPr>
          <a:lstStyle>
            <a:defPPr>
              <a:defRPr lang="en-US"/>
            </a:defPPr>
          </a:lstStyle>
          <a:p>
            <a:pPr marL="566782" indent="-566782" algn="just" defTabSz="566782"/>
            <a:r>
              <a:rPr lang="en-US" sz="2728" b="1" dirty="0">
                <a:solidFill>
                  <a:schemeClr val="bg1"/>
                </a:solidFill>
                <a:ea typeface="Cambria Math" pitchFamily="18" charset="0"/>
              </a:rPr>
              <a:t>   ……… (3)</a:t>
            </a:r>
          </a:p>
        </p:txBody>
      </p:sp>
      <p:graphicFrame>
        <p:nvGraphicFramePr>
          <p:cNvPr id="58" name="Object 57">
            <a:extLst>
              <a:ext uri="{FF2B5EF4-FFF2-40B4-BE49-F238E27FC236}">
                <a16:creationId xmlns:a16="http://schemas.microsoft.com/office/drawing/2014/main" id="{5FB05E1E-66BF-AE93-6584-42AAD7D60DA8}"/>
              </a:ext>
            </a:extLst>
          </p:cNvPr>
          <p:cNvGraphicFramePr>
            <a:graphicFrameLocks noChangeAspect="1"/>
          </p:cNvGraphicFramePr>
          <p:nvPr>
            <p:extLst>
              <p:ext uri="{D42A27DB-BD31-4B8C-83A1-F6EECF244321}">
                <p14:modId xmlns:p14="http://schemas.microsoft.com/office/powerpoint/2010/main" val="402213944"/>
              </p:ext>
            </p:extLst>
          </p:nvPr>
        </p:nvGraphicFramePr>
        <p:xfrm>
          <a:off x="1520648" y="4974417"/>
          <a:ext cx="2273239" cy="1027238"/>
        </p:xfrm>
        <a:graphic>
          <a:graphicData uri="http://schemas.openxmlformats.org/presentationml/2006/ole">
            <mc:AlternateContent xmlns:mc="http://schemas.openxmlformats.org/markup-compatibility/2006">
              <mc:Choice xmlns:v="urn:schemas-microsoft-com:vml" Requires="v">
                <p:oleObj name="Equation" r:id="rId8" imgW="758935" imgH="343016" progId="Equation.DSMT4">
                  <p:embed/>
                </p:oleObj>
              </mc:Choice>
              <mc:Fallback>
                <p:oleObj name="Equation" r:id="rId8" imgW="758935" imgH="343016" progId="Equation.DSMT4">
                  <p:embed/>
                  <p:pic>
                    <p:nvPicPr>
                      <p:cNvPr id="0" name=""/>
                      <p:cNvPicPr/>
                      <p:nvPr/>
                    </p:nvPicPr>
                    <p:blipFill>
                      <a:blip r:embed="rId9"/>
                      <a:stretch>
                        <a:fillRect/>
                      </a:stretch>
                    </p:blipFill>
                    <p:spPr>
                      <a:xfrm>
                        <a:off x="1520648" y="4974417"/>
                        <a:ext cx="2273239" cy="1027238"/>
                      </a:xfrm>
                      <a:prstGeom prst="rect">
                        <a:avLst/>
                      </a:prstGeom>
                    </p:spPr>
                  </p:pic>
                </p:oleObj>
              </mc:Fallback>
            </mc:AlternateContent>
          </a:graphicData>
        </a:graphic>
      </p:graphicFrame>
      <p:sp>
        <p:nvSpPr>
          <p:cNvPr id="59" name="TextBox 58">
            <a:extLst>
              <a:ext uri="{FF2B5EF4-FFF2-40B4-BE49-F238E27FC236}">
                <a16:creationId xmlns:a16="http://schemas.microsoft.com/office/drawing/2014/main" id="{8CA23F95-203E-83CF-4540-3EF9CD3F6D7C}"/>
              </a:ext>
            </a:extLst>
          </p:cNvPr>
          <p:cNvSpPr txBox="1"/>
          <p:nvPr/>
        </p:nvSpPr>
        <p:spPr>
          <a:xfrm>
            <a:off x="3793887" y="5204532"/>
            <a:ext cx="1854305" cy="496503"/>
          </a:xfrm>
          <a:prstGeom prst="rect">
            <a:avLst/>
          </a:prstGeom>
          <a:noFill/>
        </p:spPr>
        <p:txBody>
          <a:bodyPr wrap="square" lIns="75926" tIns="37964" rIns="75926" bIns="37964" rtlCol="0">
            <a:spAutoFit/>
          </a:bodyPr>
          <a:lstStyle>
            <a:defPPr>
              <a:defRPr lang="en-US"/>
            </a:defPPr>
          </a:lstStyle>
          <a:p>
            <a:pPr marL="566782" indent="-566782" algn="just" defTabSz="566782"/>
            <a:r>
              <a:rPr lang="en-US" sz="2728" b="1" dirty="0">
                <a:solidFill>
                  <a:schemeClr val="bg1"/>
                </a:solidFill>
                <a:ea typeface="Cambria Math" pitchFamily="18" charset="0"/>
              </a:rPr>
              <a:t>   ……… (4)</a:t>
            </a:r>
          </a:p>
        </p:txBody>
      </p:sp>
    </p:spTree>
    <p:extLst>
      <p:ext uri="{BB962C8B-B14F-4D97-AF65-F5344CB8AC3E}">
        <p14:creationId xmlns:p14="http://schemas.microsoft.com/office/powerpoint/2010/main" val="254266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50"/>
                                        </p:tgtEl>
                                      </p:cBhvr>
                                    </p:animEffect>
                                    <p:set>
                                      <p:cBhvr>
                                        <p:cTn id="12" dur="1" fill="hold">
                                          <p:stCondLst>
                                            <p:cond delay="499"/>
                                          </p:stCondLst>
                                        </p:cTn>
                                        <p:tgtEl>
                                          <p:spTgt spid="50"/>
                                        </p:tgtEl>
                                        <p:attrNameLst>
                                          <p:attrName>style.visibility</p:attrName>
                                        </p:attrNameLst>
                                      </p:cBhvr>
                                      <p:to>
                                        <p:strVal val="hidden"/>
                                      </p:to>
                                    </p:set>
                                  </p:childTnLst>
                                </p:cTn>
                              </p:par>
                              <p:par>
                                <p:cTn id="13" presetID="22" presetClass="entr" presetSubtype="8"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left)">
                                      <p:cBhvr>
                                        <p:cTn id="15" dur="1000"/>
                                        <p:tgtEl>
                                          <p:spTgt spid="52"/>
                                        </p:tgtEl>
                                      </p:cBhvr>
                                    </p:animEffect>
                                  </p:childTnLst>
                                </p:cTn>
                              </p:par>
                              <p:par>
                                <p:cTn id="16" presetID="22" presetClass="entr" presetSubtype="8" fill="hold" nodeType="with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wipe(left)">
                                      <p:cBhvr>
                                        <p:cTn id="18" dur="1000"/>
                                        <p:tgtEl>
                                          <p:spTgt spid="53"/>
                                        </p:tgtEl>
                                      </p:cBhvr>
                                    </p:animEffect>
                                  </p:childTnLst>
                                </p:cTn>
                              </p:par>
                              <p:par>
                                <p:cTn id="19" presetID="22" presetClass="entr" presetSubtype="8" fill="hold" nodeType="with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wipe(left)">
                                      <p:cBhvr>
                                        <p:cTn id="21" dur="1000"/>
                                        <p:tgtEl>
                                          <p:spTgt spid="55"/>
                                        </p:tgtEl>
                                      </p:cBhvr>
                                    </p:animEffect>
                                  </p:childTnLst>
                                </p:cTn>
                              </p:par>
                              <p:par>
                                <p:cTn id="22" presetID="22" presetClass="entr" presetSubtype="8" fill="hold"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wipe(left)">
                                      <p:cBhvr>
                                        <p:cTn id="24" dur="1000"/>
                                        <p:tgtEl>
                                          <p:spTgt spid="57"/>
                                        </p:tgtEl>
                                      </p:cBhvr>
                                    </p:animEffect>
                                  </p:childTnLst>
                                </p:cTn>
                              </p:par>
                              <p:par>
                                <p:cTn id="25" presetID="22" presetClass="entr" presetSubtype="8" fill="hold" nodeType="with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wipe(left)">
                                      <p:cBhvr>
                                        <p:cTn id="27"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0" grpId="1"/>
      <p:bldP spid="52" grpId="0"/>
      <p:bldP spid="53" grpId="0"/>
      <p:bldP spid="55" grpId="0"/>
      <p:bldP spid="57" grpId="0"/>
      <p:bldP spid="59"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2">
            <a:extLst>
              <a:ext uri="{FF2B5EF4-FFF2-40B4-BE49-F238E27FC236}">
                <a16:creationId xmlns:a16="http://schemas.microsoft.com/office/drawing/2014/main" id="{5FFF2B84-5C03-1EC2-A149-FE563806D756}"/>
              </a:ext>
            </a:extLst>
          </p:cNvPr>
          <p:cNvSpPr/>
          <p:nvPr/>
        </p:nvSpPr>
        <p:spPr>
          <a:xfrm>
            <a:off x="7250920" y="874363"/>
            <a:ext cx="4484258" cy="3063938"/>
          </a:xfrm>
          <a:prstGeom prst="cloud">
            <a:avLst/>
          </a:prstGeom>
          <a:ln>
            <a:noFill/>
          </a:ln>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K</a:t>
            </a:r>
            <a:r>
              <a:rPr lang="en-US" sz="2728" b="1" baseline="-25000" dirty="0">
                <a:solidFill>
                  <a:schemeClr val="tx1"/>
                </a:solidFill>
                <a:latin typeface="+mn-lt"/>
                <a:ea typeface="Cambria Math" pitchFamily="18" charset="0"/>
              </a:rPr>
              <a:t>1</a:t>
            </a:r>
            <a:r>
              <a:rPr lang="en-US" sz="2728" b="1" dirty="0">
                <a:solidFill>
                  <a:schemeClr val="tx1"/>
                </a:solidFill>
                <a:latin typeface="+mn-lt"/>
                <a:ea typeface="Cambria Math" pitchFamily="18" charset="0"/>
              </a:rPr>
              <a:t>, K</a:t>
            </a:r>
            <a:r>
              <a:rPr lang="en-US" sz="2728" b="1" baseline="-25000" dirty="0">
                <a:solidFill>
                  <a:schemeClr val="tx1"/>
                </a:solidFill>
                <a:latin typeface="+mn-lt"/>
                <a:ea typeface="Cambria Math" pitchFamily="18" charset="0"/>
              </a:rPr>
              <a:t>2</a:t>
            </a:r>
            <a:r>
              <a:rPr lang="en-US" sz="2728" b="1" dirty="0">
                <a:solidFill>
                  <a:schemeClr val="tx1"/>
                </a:solidFill>
                <a:latin typeface="+mn-lt"/>
                <a:ea typeface="Cambria Math" pitchFamily="18" charset="0"/>
              </a:rPr>
              <a:t>, K</a:t>
            </a:r>
            <a:r>
              <a:rPr lang="en-US" sz="2728" b="1" baseline="-25000" dirty="0">
                <a:solidFill>
                  <a:schemeClr val="tx1"/>
                </a:solidFill>
                <a:latin typeface="+mn-lt"/>
                <a:ea typeface="Cambria Math" pitchFamily="18" charset="0"/>
              </a:rPr>
              <a:t>3</a:t>
            </a:r>
            <a:r>
              <a:rPr lang="en-US" sz="2728" b="1" dirty="0">
                <a:solidFill>
                  <a:schemeClr val="tx1"/>
                </a:solidFill>
                <a:latin typeface="+mn-lt"/>
                <a:ea typeface="Cambria Math" pitchFamily="18" charset="0"/>
              </a:rPr>
              <a:t>……. </a:t>
            </a:r>
            <a:r>
              <a:rPr lang="en-US" sz="2728" b="1" dirty="0" err="1">
                <a:solidFill>
                  <a:schemeClr val="tx1"/>
                </a:solidFill>
                <a:latin typeface="+mn-lt"/>
                <a:ea typeface="Cambria Math" pitchFamily="18" charset="0"/>
              </a:rPr>
              <a:t>K</a:t>
            </a:r>
            <a:r>
              <a:rPr lang="en-US" sz="2728" b="1" baseline="-25000" dirty="0" err="1">
                <a:solidFill>
                  <a:schemeClr val="tx1"/>
                </a:solidFill>
                <a:latin typeface="+mn-lt"/>
                <a:ea typeface="Cambria Math" pitchFamily="18" charset="0"/>
              </a:rPr>
              <a:t>n</a:t>
            </a:r>
            <a:r>
              <a:rPr lang="en-US" sz="2728" b="1" dirty="0">
                <a:solidFill>
                  <a:schemeClr val="tx1"/>
                </a:solidFill>
                <a:latin typeface="+mn-lt"/>
                <a:ea typeface="Cambria Math" pitchFamily="18" charset="0"/>
              </a:rPr>
              <a:t>, are kept in contact, heat conducted in the steady state is</a:t>
            </a:r>
          </a:p>
        </p:txBody>
      </p:sp>
      <p:graphicFrame>
        <p:nvGraphicFramePr>
          <p:cNvPr id="4" name="Object 3">
            <a:extLst>
              <a:ext uri="{FF2B5EF4-FFF2-40B4-BE49-F238E27FC236}">
                <a16:creationId xmlns:a16="http://schemas.microsoft.com/office/drawing/2014/main" id="{68063586-F8F1-889C-0852-F59FDE8D7529}"/>
              </a:ext>
            </a:extLst>
          </p:cNvPr>
          <p:cNvGraphicFramePr>
            <a:graphicFrameLocks noChangeAspect="1"/>
          </p:cNvGraphicFramePr>
          <p:nvPr>
            <p:extLst>
              <p:ext uri="{D42A27DB-BD31-4B8C-83A1-F6EECF244321}">
                <p14:modId xmlns:p14="http://schemas.microsoft.com/office/powerpoint/2010/main" val="4157933003"/>
              </p:ext>
            </p:extLst>
          </p:nvPr>
        </p:nvGraphicFramePr>
        <p:xfrm>
          <a:off x="647957" y="656155"/>
          <a:ext cx="4542945" cy="1486550"/>
        </p:xfrm>
        <a:graphic>
          <a:graphicData uri="http://schemas.openxmlformats.org/presentationml/2006/ole">
            <mc:AlternateContent xmlns:mc="http://schemas.openxmlformats.org/markup-compatibility/2006">
              <mc:Choice xmlns:v="urn:schemas-microsoft-com:vml" Requires="v">
                <p:oleObj name="Equation" r:id="rId2" imgW="1126083" imgH="367691" progId="Equation.DSMT4">
                  <p:embed/>
                </p:oleObj>
              </mc:Choice>
              <mc:Fallback>
                <p:oleObj name="Equation" r:id="rId2" imgW="1126083" imgH="367691" progId="Equation.DSMT4">
                  <p:embed/>
                  <p:pic>
                    <p:nvPicPr>
                      <p:cNvPr id="0" name=""/>
                      <p:cNvPicPr/>
                      <p:nvPr/>
                    </p:nvPicPr>
                    <p:blipFill>
                      <a:blip r:embed="rId3"/>
                      <a:stretch>
                        <a:fillRect/>
                      </a:stretch>
                    </p:blipFill>
                    <p:spPr>
                      <a:xfrm>
                        <a:off x="647957" y="656155"/>
                        <a:ext cx="4542945" cy="1486550"/>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CEB6D59E-C2A9-0195-69D9-AE1432A483B1}"/>
              </a:ext>
            </a:extLst>
          </p:cNvPr>
          <p:cNvGraphicFramePr>
            <a:graphicFrameLocks noChangeAspect="1"/>
          </p:cNvGraphicFramePr>
          <p:nvPr>
            <p:extLst>
              <p:ext uri="{D42A27DB-BD31-4B8C-83A1-F6EECF244321}">
                <p14:modId xmlns:p14="http://schemas.microsoft.com/office/powerpoint/2010/main" val="3361148288"/>
              </p:ext>
            </p:extLst>
          </p:nvPr>
        </p:nvGraphicFramePr>
        <p:xfrm>
          <a:off x="1732036" y="2375492"/>
          <a:ext cx="2750101" cy="1864085"/>
        </p:xfrm>
        <a:graphic>
          <a:graphicData uri="http://schemas.openxmlformats.org/presentationml/2006/ole">
            <mc:AlternateContent xmlns:mc="http://schemas.openxmlformats.org/markup-compatibility/2006">
              <mc:Choice xmlns:v="urn:schemas-microsoft-com:vml" Requires="v">
                <p:oleObj name="Equation" r:id="rId4" imgW="758935" imgH="514698" progId="Equation.DSMT4">
                  <p:embed/>
                </p:oleObj>
              </mc:Choice>
              <mc:Fallback>
                <p:oleObj name="Equation" r:id="rId4" imgW="758935" imgH="514698" progId="Equation.DSMT4">
                  <p:embed/>
                  <p:pic>
                    <p:nvPicPr>
                      <p:cNvPr id="0" name=""/>
                      <p:cNvPicPr/>
                      <p:nvPr/>
                    </p:nvPicPr>
                    <p:blipFill>
                      <a:blip r:embed="rId5"/>
                      <a:stretch>
                        <a:fillRect/>
                      </a:stretch>
                    </p:blipFill>
                    <p:spPr>
                      <a:xfrm>
                        <a:off x="1732036" y="2375492"/>
                        <a:ext cx="2750101" cy="1864085"/>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20D3A9CA-4FF2-E1AF-7051-98621C50B5E1}"/>
              </a:ext>
            </a:extLst>
          </p:cNvPr>
          <p:cNvGraphicFramePr>
            <a:graphicFrameLocks noChangeAspect="1"/>
          </p:cNvGraphicFramePr>
          <p:nvPr>
            <p:extLst>
              <p:ext uri="{D42A27DB-BD31-4B8C-83A1-F6EECF244321}">
                <p14:modId xmlns:p14="http://schemas.microsoft.com/office/powerpoint/2010/main" val="379711010"/>
              </p:ext>
            </p:extLst>
          </p:nvPr>
        </p:nvGraphicFramePr>
        <p:xfrm>
          <a:off x="1956676" y="4597348"/>
          <a:ext cx="2572293" cy="1658147"/>
        </p:xfrm>
        <a:graphic>
          <a:graphicData uri="http://schemas.openxmlformats.org/presentationml/2006/ole">
            <mc:AlternateContent xmlns:mc="http://schemas.openxmlformats.org/markup-compatibility/2006">
              <mc:Choice xmlns:v="urn:schemas-microsoft-com:vml" Requires="v">
                <p:oleObj name="Equation" r:id="rId6" imgW="787320" imgH="507960" progId="Equation.DSMT4">
                  <p:embed/>
                </p:oleObj>
              </mc:Choice>
              <mc:Fallback>
                <p:oleObj name="Equation" r:id="rId6" imgW="787320" imgH="507960" progId="Equation.DSMT4">
                  <p:embed/>
                  <p:pic>
                    <p:nvPicPr>
                      <p:cNvPr id="0" name=""/>
                      <p:cNvPicPr/>
                      <p:nvPr/>
                    </p:nvPicPr>
                    <p:blipFill>
                      <a:blip r:embed="rId7"/>
                      <a:stretch>
                        <a:fillRect/>
                      </a:stretch>
                    </p:blipFill>
                    <p:spPr>
                      <a:xfrm>
                        <a:off x="1956676" y="4597348"/>
                        <a:ext cx="2572293" cy="1658147"/>
                      </a:xfrm>
                      <a:prstGeom prst="rect">
                        <a:avLst/>
                      </a:prstGeom>
                    </p:spPr>
                  </p:pic>
                </p:oleObj>
              </mc:Fallback>
            </mc:AlternateContent>
          </a:graphicData>
        </a:graphic>
      </p:graphicFrame>
    </p:spTree>
    <p:extLst>
      <p:ext uri="{BB962C8B-B14F-4D97-AF65-F5344CB8AC3E}">
        <p14:creationId xmlns:p14="http://schemas.microsoft.com/office/powerpoint/2010/main" val="572174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D7D338E-DFB9-B110-AC27-C267B9E9D6D2}"/>
              </a:ext>
            </a:extLst>
          </p:cNvPr>
          <p:cNvSpPr txBox="1"/>
          <p:nvPr/>
        </p:nvSpPr>
        <p:spPr>
          <a:xfrm>
            <a:off x="519718" y="892812"/>
            <a:ext cx="3666580"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Junction temperature:</a:t>
            </a:r>
          </a:p>
        </p:txBody>
      </p:sp>
      <p:sp>
        <p:nvSpPr>
          <p:cNvPr id="6" name="Cloud 5">
            <a:extLst>
              <a:ext uri="{FF2B5EF4-FFF2-40B4-BE49-F238E27FC236}">
                <a16:creationId xmlns:a16="http://schemas.microsoft.com/office/drawing/2014/main" id="{D4F421E1-2384-E811-C4E9-5EB50EC0E3C5}"/>
              </a:ext>
            </a:extLst>
          </p:cNvPr>
          <p:cNvSpPr/>
          <p:nvPr/>
        </p:nvSpPr>
        <p:spPr>
          <a:xfrm>
            <a:off x="7288448" y="789153"/>
            <a:ext cx="4486348" cy="2024759"/>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Q is same through slabs 1 and 2 in the steady state.</a:t>
            </a:r>
          </a:p>
        </p:txBody>
      </p:sp>
      <p:grpSp>
        <p:nvGrpSpPr>
          <p:cNvPr id="7" name="Group 6">
            <a:extLst>
              <a:ext uri="{FF2B5EF4-FFF2-40B4-BE49-F238E27FC236}">
                <a16:creationId xmlns:a16="http://schemas.microsoft.com/office/drawing/2014/main" id="{7CD776DA-B399-3F79-75FE-EE6C7167016F}"/>
              </a:ext>
            </a:extLst>
          </p:cNvPr>
          <p:cNvGrpSpPr/>
          <p:nvPr/>
        </p:nvGrpSpPr>
        <p:grpSpPr>
          <a:xfrm>
            <a:off x="965190" y="4911574"/>
            <a:ext cx="4636350" cy="549615"/>
            <a:chOff x="1371600" y="2676465"/>
            <a:chExt cx="3680140" cy="418958"/>
          </a:xfrm>
        </p:grpSpPr>
        <p:sp>
          <p:nvSpPr>
            <p:cNvPr id="8" name="TextBox 7">
              <a:extLst>
                <a:ext uri="{FF2B5EF4-FFF2-40B4-BE49-F238E27FC236}">
                  <a16:creationId xmlns:a16="http://schemas.microsoft.com/office/drawing/2014/main" id="{A2112D33-B481-BAB7-441C-B8E2444608E1}"/>
                </a:ext>
              </a:extLst>
            </p:cNvPr>
            <p:cNvSpPr txBox="1"/>
            <p:nvPr/>
          </p:nvSpPr>
          <p:spPr>
            <a:xfrm>
              <a:off x="1371600" y="2686050"/>
              <a:ext cx="1717990" cy="390383"/>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K</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rPr>
                <a:t>d</a:t>
              </a:r>
              <a:r>
                <a:rPr lang="en-US" sz="2728" b="1" baseline="-25000" dirty="0">
                  <a:solidFill>
                    <a:schemeClr val="bg1"/>
                  </a:solidFill>
                  <a:cs typeface="Times New Roman" pitchFamily="18" charset="0"/>
                </a:rPr>
                <a:t>2</a:t>
              </a:r>
              <a:r>
                <a:rPr lang="en-US" sz="2728" b="1" dirty="0">
                  <a:solidFill>
                    <a:schemeClr val="bg1"/>
                  </a:solidFill>
                  <a:cs typeface="Times New Roman" pitchFamily="18" charset="0"/>
                  <a:sym typeface="Symbol"/>
                </a:rPr>
                <a:t></a:t>
              </a:r>
              <a:r>
                <a:rPr lang="en-US" sz="2728" b="1" baseline="-25000" dirty="0">
                  <a:solidFill>
                    <a:schemeClr val="bg1"/>
                  </a:solidFill>
                  <a:cs typeface="Times New Roman" pitchFamily="18" charset="0"/>
                  <a:sym typeface="Symbol"/>
                </a:rPr>
                <a:t>1</a:t>
              </a:r>
              <a:r>
                <a:rPr lang="en-US" sz="2728" b="1" dirty="0">
                  <a:solidFill>
                    <a:schemeClr val="bg1"/>
                  </a:solidFill>
                  <a:cs typeface="Times New Roman" pitchFamily="18" charset="0"/>
                  <a:sym typeface="Symbol"/>
                </a:rPr>
                <a:t> - </a:t>
              </a:r>
              <a:r>
                <a:rPr lang="en-US" sz="2728" b="1" dirty="0">
                  <a:solidFill>
                    <a:schemeClr val="bg1"/>
                  </a:solidFill>
                  <a:cs typeface="Times New Roman" pitchFamily="18" charset="0"/>
                </a:rPr>
                <a:t>K</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rPr>
                <a:t>d</a:t>
              </a:r>
              <a:r>
                <a:rPr lang="en-US" sz="2728" b="1" baseline="-25000" dirty="0">
                  <a:solidFill>
                    <a:schemeClr val="bg1"/>
                  </a:solidFill>
                  <a:cs typeface="Times New Roman" pitchFamily="18" charset="0"/>
                </a:rPr>
                <a:t>2</a:t>
              </a:r>
              <a:r>
                <a:rPr lang="en-US" sz="2728" b="1" dirty="0">
                  <a:solidFill>
                    <a:schemeClr val="bg1"/>
                  </a:solidFill>
                  <a:cs typeface="Times New Roman" pitchFamily="18" charset="0"/>
                  <a:sym typeface="Symbol"/>
                </a:rPr>
                <a:t></a:t>
              </a:r>
              <a:endParaRPr lang="en-US" sz="2728" b="1" dirty="0">
                <a:solidFill>
                  <a:schemeClr val="bg1"/>
                </a:solidFill>
                <a:cs typeface="Times New Roman" pitchFamily="18" charset="0"/>
              </a:endParaRPr>
            </a:p>
          </p:txBody>
        </p:sp>
        <p:sp>
          <p:nvSpPr>
            <p:cNvPr id="9" name="TextBox 8">
              <a:extLst>
                <a:ext uri="{FF2B5EF4-FFF2-40B4-BE49-F238E27FC236}">
                  <a16:creationId xmlns:a16="http://schemas.microsoft.com/office/drawing/2014/main" id="{4FE94ED5-93BD-E278-ACDB-CCE774D16116}"/>
                </a:ext>
              </a:extLst>
            </p:cNvPr>
            <p:cNvSpPr txBox="1"/>
            <p:nvPr/>
          </p:nvSpPr>
          <p:spPr>
            <a:xfrm>
              <a:off x="3333750" y="2676465"/>
              <a:ext cx="1717990" cy="390383"/>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K</a:t>
              </a:r>
              <a:r>
                <a:rPr lang="en-US" sz="2728" b="1" baseline="-25000" dirty="0">
                  <a:solidFill>
                    <a:schemeClr val="bg1"/>
                  </a:solidFill>
                  <a:cs typeface="Times New Roman" pitchFamily="18" charset="0"/>
                </a:rPr>
                <a:t>2</a:t>
              </a:r>
              <a:r>
                <a:rPr lang="en-US" sz="2728" b="1" dirty="0">
                  <a:solidFill>
                    <a:schemeClr val="bg1"/>
                  </a:solidFill>
                  <a:cs typeface="Times New Roman" pitchFamily="18" charset="0"/>
                </a:rPr>
                <a:t>d</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sym typeface="Symbol"/>
                </a:rPr>
                <a:t> - </a:t>
              </a:r>
              <a:r>
                <a:rPr lang="en-US" sz="2728" b="1" dirty="0">
                  <a:solidFill>
                    <a:schemeClr val="bg1"/>
                  </a:solidFill>
                  <a:cs typeface="Times New Roman" pitchFamily="18" charset="0"/>
                </a:rPr>
                <a:t>K</a:t>
              </a:r>
              <a:r>
                <a:rPr lang="en-US" sz="2728" b="1" baseline="-25000" dirty="0">
                  <a:solidFill>
                    <a:schemeClr val="bg1"/>
                  </a:solidFill>
                  <a:cs typeface="Times New Roman" pitchFamily="18" charset="0"/>
                </a:rPr>
                <a:t>2</a:t>
              </a:r>
              <a:r>
                <a:rPr lang="en-US" sz="2728" b="1" dirty="0">
                  <a:solidFill>
                    <a:schemeClr val="bg1"/>
                  </a:solidFill>
                  <a:cs typeface="Times New Roman" pitchFamily="18" charset="0"/>
                </a:rPr>
                <a:t>d</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sym typeface="Symbol"/>
                </a:rPr>
                <a:t></a:t>
              </a:r>
              <a:r>
                <a:rPr lang="en-US" sz="2728" b="1" baseline="-25000" dirty="0">
                  <a:solidFill>
                    <a:schemeClr val="bg1"/>
                  </a:solidFill>
                  <a:cs typeface="Times New Roman" pitchFamily="18" charset="0"/>
                  <a:sym typeface="Symbol"/>
                </a:rPr>
                <a:t>2</a:t>
              </a:r>
              <a:endParaRPr lang="en-US" sz="2728" b="1" baseline="-25000" dirty="0">
                <a:solidFill>
                  <a:schemeClr val="bg1"/>
                </a:solidFill>
                <a:cs typeface="Times New Roman" pitchFamily="18" charset="0"/>
              </a:endParaRPr>
            </a:p>
          </p:txBody>
        </p:sp>
        <p:sp>
          <p:nvSpPr>
            <p:cNvPr id="10" name="TextBox 9">
              <a:extLst>
                <a:ext uri="{FF2B5EF4-FFF2-40B4-BE49-F238E27FC236}">
                  <a16:creationId xmlns:a16="http://schemas.microsoft.com/office/drawing/2014/main" id="{344EE785-8F8D-BC79-218C-789C9E30BE27}"/>
                </a:ext>
              </a:extLst>
            </p:cNvPr>
            <p:cNvSpPr txBox="1"/>
            <p:nvPr/>
          </p:nvSpPr>
          <p:spPr>
            <a:xfrm>
              <a:off x="3124200" y="2705040"/>
              <a:ext cx="285272" cy="390383"/>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a:t>
              </a:r>
            </a:p>
          </p:txBody>
        </p:sp>
      </p:grpSp>
      <p:sp>
        <p:nvSpPr>
          <p:cNvPr id="11" name="Cloud 10">
            <a:extLst>
              <a:ext uri="{FF2B5EF4-FFF2-40B4-BE49-F238E27FC236}">
                <a16:creationId xmlns:a16="http://schemas.microsoft.com/office/drawing/2014/main" id="{960A5339-FA40-4234-84A8-6D0E2F5ACE8D}"/>
              </a:ext>
            </a:extLst>
          </p:cNvPr>
          <p:cNvSpPr/>
          <p:nvPr/>
        </p:nvSpPr>
        <p:spPr>
          <a:xfrm>
            <a:off x="8290639" y="3070231"/>
            <a:ext cx="3103458" cy="1584793"/>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Temperature of the interface,</a:t>
            </a:r>
          </a:p>
        </p:txBody>
      </p:sp>
      <p:sp>
        <p:nvSpPr>
          <p:cNvPr id="12" name="Cloud 11">
            <a:extLst>
              <a:ext uri="{FF2B5EF4-FFF2-40B4-BE49-F238E27FC236}">
                <a16:creationId xmlns:a16="http://schemas.microsoft.com/office/drawing/2014/main" id="{70764034-9061-01E4-5F81-B787B10BC6ED}"/>
              </a:ext>
            </a:extLst>
          </p:cNvPr>
          <p:cNvSpPr/>
          <p:nvPr/>
        </p:nvSpPr>
        <p:spPr>
          <a:xfrm>
            <a:off x="8135266" y="4939412"/>
            <a:ext cx="3414203" cy="1261029"/>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solidFill>
                  <a:schemeClr val="tx1"/>
                </a:solidFill>
                <a:latin typeface="+mn-lt"/>
                <a:ea typeface="Cambria Math" pitchFamily="18" charset="0"/>
              </a:rPr>
              <a:t>If d</a:t>
            </a:r>
            <a:r>
              <a:rPr lang="en-US" sz="2728" b="1" baseline="-25000" dirty="0">
                <a:solidFill>
                  <a:schemeClr val="tx1"/>
                </a:solidFill>
                <a:latin typeface="+mn-lt"/>
                <a:ea typeface="Cambria Math" pitchFamily="18" charset="0"/>
              </a:rPr>
              <a:t>1</a:t>
            </a:r>
            <a:r>
              <a:rPr lang="en-US" sz="2728" b="1" dirty="0">
                <a:solidFill>
                  <a:schemeClr val="tx1"/>
                </a:solidFill>
                <a:latin typeface="+mn-lt"/>
                <a:ea typeface="Cambria Math" pitchFamily="18" charset="0"/>
              </a:rPr>
              <a:t>= d</a:t>
            </a:r>
            <a:r>
              <a:rPr lang="en-US" sz="2728" b="1" baseline="-25000" dirty="0">
                <a:solidFill>
                  <a:schemeClr val="tx1"/>
                </a:solidFill>
                <a:latin typeface="+mn-lt"/>
                <a:ea typeface="Cambria Math" pitchFamily="18" charset="0"/>
              </a:rPr>
              <a:t>2 </a:t>
            </a:r>
            <a:r>
              <a:rPr lang="en-US" sz="2728" b="1" dirty="0">
                <a:solidFill>
                  <a:schemeClr val="tx1"/>
                </a:solidFill>
                <a:latin typeface="+mn-lt"/>
                <a:ea typeface="Cambria Math" pitchFamily="18" charset="0"/>
              </a:rPr>
              <a:t> then</a:t>
            </a:r>
          </a:p>
        </p:txBody>
      </p:sp>
      <p:sp>
        <p:nvSpPr>
          <p:cNvPr id="13" name="Curved Left Arrow 4">
            <a:extLst>
              <a:ext uri="{FF2B5EF4-FFF2-40B4-BE49-F238E27FC236}">
                <a16:creationId xmlns:a16="http://schemas.microsoft.com/office/drawing/2014/main" id="{81A5DA4E-39C2-ED53-5EBA-EEFB03CDE6F8}"/>
              </a:ext>
            </a:extLst>
          </p:cNvPr>
          <p:cNvSpPr/>
          <p:nvPr/>
        </p:nvSpPr>
        <p:spPr>
          <a:xfrm rot="16200000">
            <a:off x="2779708" y="2967393"/>
            <a:ext cx="673818" cy="3374912"/>
          </a:xfrm>
          <a:prstGeom prst="curvedLeftArrow">
            <a:avLst/>
          </a:prstGeom>
        </p:spPr>
        <p:style>
          <a:lnRef idx="1">
            <a:schemeClr val="accent6"/>
          </a:lnRef>
          <a:fillRef idx="3">
            <a:schemeClr val="accent6"/>
          </a:fillRef>
          <a:effectRef idx="2">
            <a:schemeClr val="accent6"/>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endParaRPr lang="en-US" sz="1754">
              <a:solidFill>
                <a:schemeClr val="tx1"/>
              </a:solidFill>
            </a:endParaRPr>
          </a:p>
        </p:txBody>
      </p:sp>
      <p:sp>
        <p:nvSpPr>
          <p:cNvPr id="14" name="Curved Left Arrow 46">
            <a:extLst>
              <a:ext uri="{FF2B5EF4-FFF2-40B4-BE49-F238E27FC236}">
                <a16:creationId xmlns:a16="http://schemas.microsoft.com/office/drawing/2014/main" id="{3F2EF18C-3242-6691-A7C0-EC86BF4E7616}"/>
              </a:ext>
            </a:extLst>
          </p:cNvPr>
          <p:cNvSpPr/>
          <p:nvPr/>
        </p:nvSpPr>
        <p:spPr>
          <a:xfrm rot="16200000">
            <a:off x="2901385" y="4008331"/>
            <a:ext cx="312190" cy="1578798"/>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algn="ctr"/>
            <a:endParaRPr lang="en-US" sz="1754">
              <a:solidFill>
                <a:schemeClr val="tx1"/>
              </a:solidFill>
            </a:endParaRPr>
          </a:p>
        </p:txBody>
      </p:sp>
      <p:graphicFrame>
        <p:nvGraphicFramePr>
          <p:cNvPr id="15" name="Object 14">
            <a:extLst>
              <a:ext uri="{FF2B5EF4-FFF2-40B4-BE49-F238E27FC236}">
                <a16:creationId xmlns:a16="http://schemas.microsoft.com/office/drawing/2014/main" id="{69EC5B96-A37F-6C90-9EDF-1E8A5049DF7D}"/>
              </a:ext>
            </a:extLst>
          </p:cNvPr>
          <p:cNvGraphicFramePr>
            <a:graphicFrameLocks noChangeAspect="1"/>
          </p:cNvGraphicFramePr>
          <p:nvPr>
            <p:extLst>
              <p:ext uri="{D42A27DB-BD31-4B8C-83A1-F6EECF244321}">
                <p14:modId xmlns:p14="http://schemas.microsoft.com/office/powerpoint/2010/main" val="2543082734"/>
              </p:ext>
            </p:extLst>
          </p:nvPr>
        </p:nvGraphicFramePr>
        <p:xfrm>
          <a:off x="751584" y="1620860"/>
          <a:ext cx="3960267" cy="1193051"/>
        </p:xfrm>
        <a:graphic>
          <a:graphicData uri="http://schemas.openxmlformats.org/presentationml/2006/ole">
            <mc:AlternateContent xmlns:mc="http://schemas.openxmlformats.org/markup-compatibility/2006">
              <mc:Choice xmlns:v="urn:schemas-microsoft-com:vml" Requires="v">
                <p:oleObj name="Equation" r:id="rId2" imgW="1138228" imgH="343016" progId="Equation.DSMT4">
                  <p:embed/>
                </p:oleObj>
              </mc:Choice>
              <mc:Fallback>
                <p:oleObj name="Equation" r:id="rId2" imgW="1138228" imgH="343016" progId="Equation.DSMT4">
                  <p:embed/>
                  <p:pic>
                    <p:nvPicPr>
                      <p:cNvPr id="0" name=""/>
                      <p:cNvPicPr/>
                      <p:nvPr/>
                    </p:nvPicPr>
                    <p:blipFill>
                      <a:blip r:embed="rId3"/>
                      <a:stretch>
                        <a:fillRect/>
                      </a:stretch>
                    </p:blipFill>
                    <p:spPr>
                      <a:xfrm>
                        <a:off x="751584" y="1620860"/>
                        <a:ext cx="3960267" cy="1193051"/>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32C5588A-0FDB-9E6D-C687-2679E6FE877B}"/>
              </a:ext>
            </a:extLst>
          </p:cNvPr>
          <p:cNvGraphicFramePr>
            <a:graphicFrameLocks noChangeAspect="1"/>
          </p:cNvGraphicFramePr>
          <p:nvPr>
            <p:extLst>
              <p:ext uri="{D42A27DB-BD31-4B8C-83A1-F6EECF244321}">
                <p14:modId xmlns:p14="http://schemas.microsoft.com/office/powerpoint/2010/main" val="3129622095"/>
              </p:ext>
            </p:extLst>
          </p:nvPr>
        </p:nvGraphicFramePr>
        <p:xfrm>
          <a:off x="789454" y="2983578"/>
          <a:ext cx="4127751" cy="1031938"/>
        </p:xfrm>
        <a:graphic>
          <a:graphicData uri="http://schemas.openxmlformats.org/presentationml/2006/ole">
            <mc:AlternateContent xmlns:mc="http://schemas.openxmlformats.org/markup-compatibility/2006">
              <mc:Choice xmlns:v="urn:schemas-microsoft-com:vml" Requires="v">
                <p:oleObj name="Equation" r:id="rId4" imgW="1371079" imgH="343016" progId="Equation.DSMT4">
                  <p:embed/>
                </p:oleObj>
              </mc:Choice>
              <mc:Fallback>
                <p:oleObj name="Equation" r:id="rId4" imgW="1371079" imgH="343016" progId="Equation.DSMT4">
                  <p:embed/>
                  <p:pic>
                    <p:nvPicPr>
                      <p:cNvPr id="0" name=""/>
                      <p:cNvPicPr/>
                      <p:nvPr/>
                    </p:nvPicPr>
                    <p:blipFill>
                      <a:blip r:embed="rId5"/>
                      <a:stretch>
                        <a:fillRect/>
                      </a:stretch>
                    </p:blipFill>
                    <p:spPr>
                      <a:xfrm>
                        <a:off x="789454" y="2983578"/>
                        <a:ext cx="4127751" cy="1031938"/>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7FE3C408-69B2-9786-4148-DE464CB78B4F}"/>
              </a:ext>
            </a:extLst>
          </p:cNvPr>
          <p:cNvGraphicFramePr>
            <a:graphicFrameLocks noChangeAspect="1"/>
          </p:cNvGraphicFramePr>
          <p:nvPr>
            <p:extLst>
              <p:ext uri="{D42A27DB-BD31-4B8C-83A1-F6EECF244321}">
                <p14:modId xmlns:p14="http://schemas.microsoft.com/office/powerpoint/2010/main" val="3048717825"/>
              </p:ext>
            </p:extLst>
          </p:nvPr>
        </p:nvGraphicFramePr>
        <p:xfrm>
          <a:off x="637532" y="5640994"/>
          <a:ext cx="2487261" cy="893924"/>
        </p:xfrm>
        <a:graphic>
          <a:graphicData uri="http://schemas.openxmlformats.org/presentationml/2006/ole">
            <mc:AlternateContent xmlns:mc="http://schemas.openxmlformats.org/markup-compatibility/2006">
              <mc:Choice xmlns:v="urn:schemas-microsoft-com:vml" Requires="v">
                <p:oleObj name="Equation" r:id="rId6" imgW="954654" imgH="343016" progId="Equation.DSMT4">
                  <p:embed/>
                </p:oleObj>
              </mc:Choice>
              <mc:Fallback>
                <p:oleObj name="Equation" r:id="rId6" imgW="954654" imgH="343016" progId="Equation.DSMT4">
                  <p:embed/>
                  <p:pic>
                    <p:nvPicPr>
                      <p:cNvPr id="0" name=""/>
                      <p:cNvPicPr/>
                      <p:nvPr/>
                    </p:nvPicPr>
                    <p:blipFill>
                      <a:blip r:embed="rId7"/>
                      <a:stretch>
                        <a:fillRect/>
                      </a:stretch>
                    </p:blipFill>
                    <p:spPr>
                      <a:xfrm>
                        <a:off x="637532" y="5640994"/>
                        <a:ext cx="2487261" cy="893924"/>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1B457FA1-BF22-4E92-760C-EEF41A037B53}"/>
              </a:ext>
            </a:extLst>
          </p:cNvPr>
          <p:cNvGraphicFramePr>
            <a:graphicFrameLocks noChangeAspect="1"/>
          </p:cNvGraphicFramePr>
          <p:nvPr>
            <p:extLst>
              <p:ext uri="{D42A27DB-BD31-4B8C-83A1-F6EECF244321}">
                <p14:modId xmlns:p14="http://schemas.microsoft.com/office/powerpoint/2010/main" val="2595627600"/>
              </p:ext>
            </p:extLst>
          </p:nvPr>
        </p:nvGraphicFramePr>
        <p:xfrm>
          <a:off x="4393644" y="5613916"/>
          <a:ext cx="2072255" cy="921002"/>
        </p:xfrm>
        <a:graphic>
          <a:graphicData uri="http://schemas.openxmlformats.org/presentationml/2006/ole">
            <mc:AlternateContent xmlns:mc="http://schemas.openxmlformats.org/markup-compatibility/2006">
              <mc:Choice xmlns:v="urn:schemas-microsoft-com:vml" Requires="v">
                <p:oleObj name="Equation" r:id="rId8" imgW="771080" imgH="343016" progId="Equation.DSMT4">
                  <p:embed/>
                </p:oleObj>
              </mc:Choice>
              <mc:Fallback>
                <p:oleObj name="Equation" r:id="rId8" imgW="771080" imgH="343016" progId="Equation.DSMT4">
                  <p:embed/>
                  <p:pic>
                    <p:nvPicPr>
                      <p:cNvPr id="0" name=""/>
                      <p:cNvPicPr/>
                      <p:nvPr/>
                    </p:nvPicPr>
                    <p:blipFill>
                      <a:blip r:embed="rId9"/>
                      <a:stretch>
                        <a:fillRect/>
                      </a:stretch>
                    </p:blipFill>
                    <p:spPr>
                      <a:xfrm>
                        <a:off x="4393644" y="5613916"/>
                        <a:ext cx="2072255" cy="921002"/>
                      </a:xfrm>
                      <a:prstGeom prst="rect">
                        <a:avLst/>
                      </a:prstGeom>
                    </p:spPr>
                  </p:pic>
                </p:oleObj>
              </mc:Fallback>
            </mc:AlternateContent>
          </a:graphicData>
        </a:graphic>
      </p:graphicFrame>
    </p:spTree>
    <p:extLst>
      <p:ext uri="{BB962C8B-B14F-4D97-AF65-F5344CB8AC3E}">
        <p14:creationId xmlns:p14="http://schemas.microsoft.com/office/powerpoint/2010/main" val="101019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13"/>
                                        </p:tgtEl>
                                      </p:cBhvr>
                                    </p:animEffect>
                                    <p:set>
                                      <p:cBhvr>
                                        <p:cTn id="32" dur="1" fill="hold">
                                          <p:stCondLst>
                                            <p:cond delay="499"/>
                                          </p:stCondLst>
                                        </p:cTn>
                                        <p:tgtEl>
                                          <p:spTgt spid="1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11"/>
                                        </p:tgtEl>
                                      </p:cBhvr>
                                    </p:animEffect>
                                    <p:set>
                                      <p:cBhvr>
                                        <p:cTn id="52" dur="1" fill="hold">
                                          <p:stCondLst>
                                            <p:cond delay="499"/>
                                          </p:stCondLst>
                                        </p:cTn>
                                        <p:tgtEl>
                                          <p:spTgt spid="11"/>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left)">
                                      <p:cBhvr>
                                        <p:cTn id="5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p:bldP spid="11" grpId="0"/>
      <p:bldP spid="11" grpId="1"/>
      <p:bldP spid="12" grpId="0"/>
      <p:bldP spid="13" grpId="0"/>
      <p:bldP spid="13" grpId="1"/>
      <p:bldP spid="14" grpId="0"/>
      <p:bldP spid="14" grpId="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A7EDD993-ED63-4352-7EFC-1C9A6D8C9C46}"/>
              </a:ext>
            </a:extLst>
          </p:cNvPr>
          <p:cNvSpPr txBox="1"/>
          <p:nvPr/>
        </p:nvSpPr>
        <p:spPr>
          <a:xfrm>
            <a:off x="553985" y="892812"/>
            <a:ext cx="5756874" cy="496503"/>
          </a:xfrm>
          <a:prstGeom prst="rect">
            <a:avLst/>
          </a:prstGeom>
        </p:spPr>
        <p:style>
          <a:lnRef idx="1">
            <a:schemeClr val="accent3"/>
          </a:lnRef>
          <a:fillRef idx="2">
            <a:schemeClr val="accent3"/>
          </a:fillRef>
          <a:effectRef idx="1">
            <a:schemeClr val="accent3"/>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Heat flows through slabs in parallel:</a:t>
            </a:r>
          </a:p>
        </p:txBody>
      </p:sp>
      <p:sp>
        <p:nvSpPr>
          <p:cNvPr id="17" name="Cloud 16">
            <a:extLst>
              <a:ext uri="{FF2B5EF4-FFF2-40B4-BE49-F238E27FC236}">
                <a16:creationId xmlns:a16="http://schemas.microsoft.com/office/drawing/2014/main" id="{550AE825-23C1-A8BF-2F7F-F7F6937AE026}"/>
              </a:ext>
            </a:extLst>
          </p:cNvPr>
          <p:cNvSpPr/>
          <p:nvPr/>
        </p:nvSpPr>
        <p:spPr>
          <a:xfrm>
            <a:off x="5834545" y="892812"/>
            <a:ext cx="6044718" cy="3376740"/>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ea typeface="Cambria Math" pitchFamily="18" charset="0"/>
              </a:rPr>
              <a:t>and the thermal conductivities K</a:t>
            </a:r>
            <a:r>
              <a:rPr lang="en-US" sz="2728" b="1" baseline="-25000" dirty="0">
                <a:latin typeface="+mn-lt"/>
                <a:ea typeface="Cambria Math" pitchFamily="18" charset="0"/>
              </a:rPr>
              <a:t>1</a:t>
            </a:r>
            <a:r>
              <a:rPr lang="en-US" sz="2728" b="1" dirty="0">
                <a:latin typeface="+mn-lt"/>
                <a:ea typeface="Cambria Math" pitchFamily="18" charset="0"/>
              </a:rPr>
              <a:t>, K</a:t>
            </a:r>
            <a:r>
              <a:rPr lang="en-US" sz="2728" b="1" baseline="-25000" dirty="0">
                <a:latin typeface="+mn-lt"/>
                <a:ea typeface="Cambria Math" pitchFamily="18" charset="0"/>
              </a:rPr>
              <a:t>2</a:t>
            </a:r>
            <a:r>
              <a:rPr lang="en-US" sz="2728" b="1" dirty="0">
                <a:latin typeface="+mn-lt"/>
                <a:ea typeface="Cambria Math" pitchFamily="18" charset="0"/>
              </a:rPr>
              <a:t>, K</a:t>
            </a:r>
            <a:r>
              <a:rPr lang="en-US" sz="2728" b="1" baseline="-25000" dirty="0">
                <a:latin typeface="+mn-lt"/>
                <a:ea typeface="Cambria Math" pitchFamily="18" charset="0"/>
              </a:rPr>
              <a:t>3</a:t>
            </a:r>
            <a:r>
              <a:rPr lang="en-US" sz="2728" b="1" dirty="0">
                <a:latin typeface="+mn-lt"/>
                <a:ea typeface="Cambria Math" pitchFamily="18" charset="0"/>
              </a:rPr>
              <a:t> … </a:t>
            </a:r>
            <a:r>
              <a:rPr lang="en-US" sz="2728" b="1" dirty="0" err="1">
                <a:latin typeface="+mn-lt"/>
                <a:ea typeface="Cambria Math" pitchFamily="18" charset="0"/>
              </a:rPr>
              <a:t>K</a:t>
            </a:r>
            <a:r>
              <a:rPr lang="en-US" sz="2728" b="1" baseline="-25000" dirty="0" err="1">
                <a:latin typeface="+mn-lt"/>
                <a:ea typeface="Cambria Math" pitchFamily="18" charset="0"/>
              </a:rPr>
              <a:t>n</a:t>
            </a:r>
            <a:r>
              <a:rPr lang="en-US" sz="2728" b="1" dirty="0">
                <a:latin typeface="+mn-lt"/>
                <a:ea typeface="Cambria Math" pitchFamily="18" charset="0"/>
              </a:rPr>
              <a:t> are connected in parallel between the temperature zones of </a:t>
            </a:r>
            <a:r>
              <a:rPr lang="el-GR" sz="2728" b="1" dirty="0">
                <a:latin typeface="+mn-lt"/>
                <a:ea typeface="Cambria Math" pitchFamily="18" charset="0"/>
              </a:rPr>
              <a:t>θ</a:t>
            </a:r>
            <a:r>
              <a:rPr lang="en-US" sz="2728" b="1" baseline="-25000" dirty="0">
                <a:latin typeface="+mn-lt"/>
                <a:ea typeface="Cambria Math" pitchFamily="18" charset="0"/>
              </a:rPr>
              <a:t>1</a:t>
            </a:r>
            <a:r>
              <a:rPr lang="en-US" sz="2728" b="1" dirty="0">
                <a:latin typeface="+mn-lt"/>
                <a:ea typeface="Cambria Math" pitchFamily="18" charset="0"/>
              </a:rPr>
              <a:t>,</a:t>
            </a:r>
            <a:r>
              <a:rPr lang="el-GR" sz="2728" b="1" dirty="0">
                <a:latin typeface="+mn-lt"/>
                <a:ea typeface="Cambria Math" pitchFamily="18" charset="0"/>
              </a:rPr>
              <a:t>θ</a:t>
            </a:r>
            <a:r>
              <a:rPr lang="en-US" sz="2728" b="1" baseline="-25000" dirty="0">
                <a:latin typeface="+mn-lt"/>
                <a:ea typeface="Cambria Math" pitchFamily="18" charset="0"/>
              </a:rPr>
              <a:t>2. </a:t>
            </a:r>
            <a:endParaRPr lang="en-US" sz="2728" b="1" dirty="0">
              <a:latin typeface="+mn-lt"/>
              <a:ea typeface="Cambria Math" pitchFamily="18" charset="0"/>
            </a:endParaRPr>
          </a:p>
        </p:txBody>
      </p:sp>
      <p:pic>
        <p:nvPicPr>
          <p:cNvPr id="20" name="Picture 19">
            <a:extLst>
              <a:ext uri="{FF2B5EF4-FFF2-40B4-BE49-F238E27FC236}">
                <a16:creationId xmlns:a16="http://schemas.microsoft.com/office/drawing/2014/main" id="{51FFE89E-F04C-C4D6-067F-30AA0F94BEEE}"/>
              </a:ext>
            </a:extLst>
          </p:cNvPr>
          <p:cNvPicPr>
            <a:picLocks noChangeAspect="1"/>
          </p:cNvPicPr>
          <p:nvPr/>
        </p:nvPicPr>
        <p:blipFill>
          <a:blip r:embed="rId2"/>
          <a:stretch>
            <a:fillRect/>
          </a:stretch>
        </p:blipFill>
        <p:spPr>
          <a:xfrm>
            <a:off x="388090" y="3644322"/>
            <a:ext cx="5612349" cy="2698245"/>
          </a:xfrm>
          <a:prstGeom prst="rect">
            <a:avLst/>
          </a:prstGeom>
        </p:spPr>
      </p:pic>
    </p:spTree>
    <p:extLst>
      <p:ext uri="{BB962C8B-B14F-4D97-AF65-F5344CB8AC3E}">
        <p14:creationId xmlns:p14="http://schemas.microsoft.com/office/powerpoint/2010/main" val="3484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a:extLst>
              <a:ext uri="{FF2B5EF4-FFF2-40B4-BE49-F238E27FC236}">
                <a16:creationId xmlns:a16="http://schemas.microsoft.com/office/drawing/2014/main" id="{DAF91EAD-17F7-365F-B793-9C3D15792826}"/>
              </a:ext>
            </a:extLst>
          </p:cNvPr>
          <p:cNvSpPr/>
          <p:nvPr/>
        </p:nvSpPr>
        <p:spPr>
          <a:xfrm>
            <a:off x="360569" y="321822"/>
            <a:ext cx="4754704" cy="2182574"/>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In the steady state, heat conducted through slab 1 in time t is </a:t>
            </a:r>
          </a:p>
        </p:txBody>
      </p:sp>
      <p:sp>
        <p:nvSpPr>
          <p:cNvPr id="5" name="Cloud 4">
            <a:extLst>
              <a:ext uri="{FF2B5EF4-FFF2-40B4-BE49-F238E27FC236}">
                <a16:creationId xmlns:a16="http://schemas.microsoft.com/office/drawing/2014/main" id="{8887856E-303E-488D-C0E5-67651548F95B}"/>
              </a:ext>
            </a:extLst>
          </p:cNvPr>
          <p:cNvSpPr/>
          <p:nvPr/>
        </p:nvSpPr>
        <p:spPr>
          <a:xfrm>
            <a:off x="6945536" y="831621"/>
            <a:ext cx="4573157" cy="2423442"/>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The total heat conducted through n slabs in time t is</a:t>
            </a:r>
          </a:p>
        </p:txBody>
      </p:sp>
      <p:sp>
        <p:nvSpPr>
          <p:cNvPr id="6" name="TextBox 5">
            <a:extLst>
              <a:ext uri="{FF2B5EF4-FFF2-40B4-BE49-F238E27FC236}">
                <a16:creationId xmlns:a16="http://schemas.microsoft.com/office/drawing/2014/main" id="{3F70C9ED-7F08-5323-DBF3-98C24880F484}"/>
              </a:ext>
            </a:extLst>
          </p:cNvPr>
          <p:cNvSpPr txBox="1"/>
          <p:nvPr/>
        </p:nvSpPr>
        <p:spPr>
          <a:xfrm>
            <a:off x="776047" y="2745264"/>
            <a:ext cx="4339227"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Q = Q</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rPr>
              <a:t> + Q</a:t>
            </a:r>
            <a:r>
              <a:rPr lang="en-US" sz="2728" b="1" baseline="-25000" dirty="0">
                <a:solidFill>
                  <a:schemeClr val="bg1"/>
                </a:solidFill>
                <a:cs typeface="Times New Roman" pitchFamily="18" charset="0"/>
              </a:rPr>
              <a:t>2</a:t>
            </a:r>
            <a:r>
              <a:rPr lang="en-US" sz="2728" b="1" dirty="0">
                <a:solidFill>
                  <a:schemeClr val="bg1"/>
                </a:solidFill>
                <a:cs typeface="Times New Roman" pitchFamily="18" charset="0"/>
              </a:rPr>
              <a:t> + Q</a:t>
            </a:r>
            <a:r>
              <a:rPr lang="en-US" sz="2728" b="1" baseline="-25000" dirty="0">
                <a:solidFill>
                  <a:schemeClr val="bg1"/>
                </a:solidFill>
                <a:cs typeface="Times New Roman" pitchFamily="18" charset="0"/>
              </a:rPr>
              <a:t>3</a:t>
            </a:r>
            <a:r>
              <a:rPr lang="en-US" sz="2728" b="1" dirty="0">
                <a:solidFill>
                  <a:schemeClr val="bg1"/>
                </a:solidFill>
                <a:cs typeface="Times New Roman" pitchFamily="18" charset="0"/>
              </a:rPr>
              <a:t> + ........... Q</a:t>
            </a:r>
            <a:r>
              <a:rPr lang="en-US" sz="2728" b="1" baseline="-25000" dirty="0">
                <a:solidFill>
                  <a:schemeClr val="bg1"/>
                </a:solidFill>
                <a:cs typeface="Times New Roman" pitchFamily="18" charset="0"/>
              </a:rPr>
              <a:t>N</a:t>
            </a:r>
          </a:p>
        </p:txBody>
      </p:sp>
      <p:graphicFrame>
        <p:nvGraphicFramePr>
          <p:cNvPr id="7" name="Object 6">
            <a:extLst>
              <a:ext uri="{FF2B5EF4-FFF2-40B4-BE49-F238E27FC236}">
                <a16:creationId xmlns:a16="http://schemas.microsoft.com/office/drawing/2014/main" id="{6BDDDA26-64B9-0327-59C2-4BB418801E4F}"/>
              </a:ext>
            </a:extLst>
          </p:cNvPr>
          <p:cNvGraphicFramePr>
            <a:graphicFrameLocks noChangeAspect="1"/>
          </p:cNvGraphicFramePr>
          <p:nvPr>
            <p:extLst>
              <p:ext uri="{D42A27DB-BD31-4B8C-83A1-F6EECF244321}">
                <p14:modId xmlns:p14="http://schemas.microsoft.com/office/powerpoint/2010/main" val="1975101342"/>
              </p:ext>
            </p:extLst>
          </p:nvPr>
        </p:nvGraphicFramePr>
        <p:xfrm>
          <a:off x="717256" y="3550670"/>
          <a:ext cx="8796034" cy="1253012"/>
        </p:xfrm>
        <a:graphic>
          <a:graphicData uri="http://schemas.openxmlformats.org/presentationml/2006/ole">
            <mc:AlternateContent xmlns:mc="http://schemas.openxmlformats.org/markup-compatibility/2006">
              <mc:Choice xmlns:v="urn:schemas-microsoft-com:vml" Requires="v">
                <p:oleObj name="Equation" r:id="rId2" imgW="2240020" imgH="318688" progId="Equation.DSMT4">
                  <p:embed/>
                </p:oleObj>
              </mc:Choice>
              <mc:Fallback>
                <p:oleObj name="Equation" r:id="rId2" imgW="2240020" imgH="318688" progId="Equation.DSMT4">
                  <p:embed/>
                  <p:pic>
                    <p:nvPicPr>
                      <p:cNvPr id="0" name=""/>
                      <p:cNvPicPr/>
                      <p:nvPr/>
                    </p:nvPicPr>
                    <p:blipFill>
                      <a:blip r:embed="rId3"/>
                      <a:stretch>
                        <a:fillRect/>
                      </a:stretch>
                    </p:blipFill>
                    <p:spPr>
                      <a:xfrm>
                        <a:off x="717256" y="3550670"/>
                        <a:ext cx="8796034" cy="1253012"/>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BB19CB78-4754-855E-0D6D-E34D63BAF924}"/>
              </a:ext>
            </a:extLst>
          </p:cNvPr>
          <p:cNvGraphicFramePr>
            <a:graphicFrameLocks noChangeAspect="1"/>
          </p:cNvGraphicFramePr>
          <p:nvPr>
            <p:extLst>
              <p:ext uri="{D42A27DB-BD31-4B8C-83A1-F6EECF244321}">
                <p14:modId xmlns:p14="http://schemas.microsoft.com/office/powerpoint/2010/main" val="2236679866"/>
              </p:ext>
            </p:extLst>
          </p:nvPr>
        </p:nvGraphicFramePr>
        <p:xfrm>
          <a:off x="924575" y="4845578"/>
          <a:ext cx="4042169" cy="1253012"/>
        </p:xfrm>
        <a:graphic>
          <a:graphicData uri="http://schemas.openxmlformats.org/presentationml/2006/ole">
            <mc:AlternateContent xmlns:mc="http://schemas.openxmlformats.org/markup-compatibility/2006">
              <mc:Choice xmlns:v="urn:schemas-microsoft-com:vml" Requires="v">
                <p:oleObj name="Equation" r:id="rId4" imgW="1065007" imgH="330852" progId="Equation.DSMT4">
                  <p:embed/>
                </p:oleObj>
              </mc:Choice>
              <mc:Fallback>
                <p:oleObj name="Equation" r:id="rId4" imgW="1065007" imgH="330852" progId="Equation.DSMT4">
                  <p:embed/>
                  <p:pic>
                    <p:nvPicPr>
                      <p:cNvPr id="0" name=""/>
                      <p:cNvPicPr/>
                      <p:nvPr/>
                    </p:nvPicPr>
                    <p:blipFill>
                      <a:blip r:embed="rId5"/>
                      <a:stretch>
                        <a:fillRect/>
                      </a:stretch>
                    </p:blipFill>
                    <p:spPr>
                      <a:xfrm>
                        <a:off x="924575" y="4845578"/>
                        <a:ext cx="4042169" cy="1253012"/>
                      </a:xfrm>
                      <a:prstGeom prst="rect">
                        <a:avLst/>
                      </a:prstGeom>
                    </p:spPr>
                  </p:pic>
                </p:oleObj>
              </mc:Fallback>
            </mc:AlternateContent>
          </a:graphicData>
        </a:graphic>
      </p:graphicFrame>
    </p:spTree>
    <p:extLst>
      <p:ext uri="{BB962C8B-B14F-4D97-AF65-F5344CB8AC3E}">
        <p14:creationId xmlns:p14="http://schemas.microsoft.com/office/powerpoint/2010/main" val="98411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animBg="1"/>
      <p:bldP spid="4" grpId="1" animBg="1"/>
      <p:bldP spid="5" grpId="0"/>
      <p:bldP spid="5" grpId="1"/>
      <p:bldP spid="6"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77139C-0447-77ED-304E-5E7E6A8F0AFD}"/>
              </a:ext>
            </a:extLst>
          </p:cNvPr>
          <p:cNvSpPr txBox="1"/>
          <p:nvPr/>
        </p:nvSpPr>
        <p:spPr>
          <a:xfrm>
            <a:off x="1120461" y="1699840"/>
            <a:ext cx="10218098" cy="2859116"/>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lnSpc>
                <a:spcPct val="150000"/>
              </a:lnSpc>
            </a:pPr>
            <a:r>
              <a:rPr lang="en-US" sz="6430"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THERMAL RESISTANCE OF A CONDUCTOR</a:t>
            </a:r>
          </a:p>
        </p:txBody>
      </p:sp>
    </p:spTree>
    <p:extLst>
      <p:ext uri="{BB962C8B-B14F-4D97-AF65-F5344CB8AC3E}">
        <p14:creationId xmlns:p14="http://schemas.microsoft.com/office/powerpoint/2010/main" val="1437394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12A70E-B8DA-25D3-4967-D6C254720338}"/>
              </a:ext>
            </a:extLst>
          </p:cNvPr>
          <p:cNvSpPr txBox="1"/>
          <p:nvPr/>
        </p:nvSpPr>
        <p:spPr>
          <a:xfrm>
            <a:off x="445472" y="581574"/>
            <a:ext cx="5716895"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Thermal resistance of a conductor:</a:t>
            </a:r>
          </a:p>
        </p:txBody>
      </p:sp>
      <p:sp>
        <p:nvSpPr>
          <p:cNvPr id="4" name="TextBox 3">
            <a:extLst>
              <a:ext uri="{FF2B5EF4-FFF2-40B4-BE49-F238E27FC236}">
                <a16:creationId xmlns:a16="http://schemas.microsoft.com/office/drawing/2014/main" id="{CBE58698-DF20-4A24-E361-E0361741ECBA}"/>
              </a:ext>
            </a:extLst>
          </p:cNvPr>
          <p:cNvSpPr txBox="1"/>
          <p:nvPr/>
        </p:nvSpPr>
        <p:spPr>
          <a:xfrm>
            <a:off x="367343" y="1359076"/>
            <a:ext cx="8470828" cy="916337"/>
          </a:xfrm>
          <a:prstGeom prst="rect">
            <a:avLst/>
          </a:prstGeom>
          <a:noFill/>
        </p:spPr>
        <p:txBody>
          <a:bodyPr wrap="square" lIns="75926" tIns="37964" rIns="75926" bIns="37964" rtlCol="0">
            <a:spAutoFit/>
          </a:bodyPr>
          <a:lstStyle>
            <a:defPPr>
              <a:defRPr lang="en-US"/>
            </a:defPPr>
          </a:lstStyle>
          <a:p>
            <a:pPr marL="421792" indent="-421792" algn="just">
              <a:buFont typeface="Wingdings" pitchFamily="2" charset="2"/>
              <a:buChar char="Ø"/>
            </a:pPr>
            <a:r>
              <a:rPr lang="en-US" sz="2728" b="1" dirty="0">
                <a:solidFill>
                  <a:schemeClr val="bg1"/>
                </a:solidFill>
                <a:ea typeface="Cambria Math" pitchFamily="18" charset="0"/>
              </a:rPr>
              <a:t>Thermal resistance R of a conductor of length d, cross-section A and conductivity K is given by d/KA.</a:t>
            </a:r>
          </a:p>
        </p:txBody>
      </p:sp>
      <p:sp>
        <p:nvSpPr>
          <p:cNvPr id="5" name="TextBox 4">
            <a:extLst>
              <a:ext uri="{FF2B5EF4-FFF2-40B4-BE49-F238E27FC236}">
                <a16:creationId xmlns:a16="http://schemas.microsoft.com/office/drawing/2014/main" id="{5EF68E13-DBE3-9BDD-6732-82F20194C339}"/>
              </a:ext>
            </a:extLst>
          </p:cNvPr>
          <p:cNvSpPr txBox="1"/>
          <p:nvPr/>
        </p:nvSpPr>
        <p:spPr>
          <a:xfrm>
            <a:off x="445472" y="2326823"/>
            <a:ext cx="6922640" cy="496503"/>
          </a:xfrm>
          <a:prstGeom prst="rect">
            <a:avLst/>
          </a:prstGeom>
          <a:noFill/>
        </p:spPr>
        <p:txBody>
          <a:bodyPr wrap="square" lIns="75926" tIns="37964" rIns="75926" bIns="37964" rtlCol="0">
            <a:spAutoFit/>
          </a:bodyPr>
          <a:lstStyle>
            <a:defPPr>
              <a:defRPr lang="en-US"/>
            </a:defPPr>
          </a:lstStyle>
          <a:p>
            <a:pPr marL="421792" indent="-421792" algn="just">
              <a:buFont typeface="Wingdings" pitchFamily="2" charset="2"/>
              <a:buChar char="Ø"/>
            </a:pPr>
            <a:r>
              <a:rPr lang="en-US" sz="2728" b="1" dirty="0">
                <a:solidFill>
                  <a:schemeClr val="bg1"/>
                </a:solidFill>
                <a:ea typeface="Cambria Math" pitchFamily="18" charset="0"/>
              </a:rPr>
              <a:t>The heat current Q/t is taken as </a:t>
            </a:r>
            <a:r>
              <a:rPr lang="en-US" sz="2728" b="1" dirty="0" err="1">
                <a:solidFill>
                  <a:schemeClr val="bg1"/>
                </a:solidFill>
                <a:ea typeface="Cambria Math" pitchFamily="18" charset="0"/>
              </a:rPr>
              <a:t>i</a:t>
            </a:r>
            <a:r>
              <a:rPr lang="en-US" sz="2728" b="1" dirty="0">
                <a:solidFill>
                  <a:schemeClr val="bg1"/>
                </a:solidFill>
                <a:ea typeface="Cambria Math" pitchFamily="18" charset="0"/>
              </a:rPr>
              <a:t>, so that,</a:t>
            </a:r>
          </a:p>
        </p:txBody>
      </p:sp>
      <p:sp>
        <p:nvSpPr>
          <p:cNvPr id="6" name="TextBox 5">
            <a:extLst>
              <a:ext uri="{FF2B5EF4-FFF2-40B4-BE49-F238E27FC236}">
                <a16:creationId xmlns:a16="http://schemas.microsoft.com/office/drawing/2014/main" id="{2A35E91B-830B-3039-00DD-E76912955134}"/>
              </a:ext>
            </a:extLst>
          </p:cNvPr>
          <p:cNvSpPr txBox="1"/>
          <p:nvPr/>
        </p:nvSpPr>
        <p:spPr>
          <a:xfrm>
            <a:off x="367343" y="4373179"/>
            <a:ext cx="9459777" cy="1336053"/>
          </a:xfrm>
          <a:prstGeom prst="rect">
            <a:avLst/>
          </a:prstGeom>
          <a:noFill/>
        </p:spPr>
        <p:txBody>
          <a:bodyPr wrap="square" lIns="75926" tIns="37964" rIns="75926" bIns="37964" rtlCol="0">
            <a:spAutoFit/>
          </a:bodyPr>
          <a:lstStyle>
            <a:defPPr>
              <a:defRPr lang="en-US"/>
            </a:defPPr>
          </a:lstStyle>
          <a:p>
            <a:pPr algn="just"/>
            <a:r>
              <a:rPr lang="en-US" sz="2728" b="1" dirty="0">
                <a:solidFill>
                  <a:schemeClr val="bg1"/>
                </a:solidFill>
                <a:ea typeface="Cambria Math" pitchFamily="18" charset="0"/>
              </a:rPr>
              <a:t>Here, the temperature difference is identical to potential difference V of a conductor and the above relation is identical to the electric current.</a:t>
            </a:r>
          </a:p>
        </p:txBody>
      </p:sp>
      <p:sp>
        <p:nvSpPr>
          <p:cNvPr id="7" name="Cloud 6">
            <a:extLst>
              <a:ext uri="{FF2B5EF4-FFF2-40B4-BE49-F238E27FC236}">
                <a16:creationId xmlns:a16="http://schemas.microsoft.com/office/drawing/2014/main" id="{384EBAB9-1317-974E-AA02-60EFE7E4BFD4}"/>
              </a:ext>
            </a:extLst>
          </p:cNvPr>
          <p:cNvSpPr/>
          <p:nvPr/>
        </p:nvSpPr>
        <p:spPr>
          <a:xfrm>
            <a:off x="7960591" y="1797644"/>
            <a:ext cx="3733058" cy="2070702"/>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rPr>
              <a:t>SI unit </a:t>
            </a:r>
            <a:r>
              <a:rPr lang="en-US" sz="2728" b="1" dirty="0">
                <a:solidFill>
                  <a:schemeClr val="tx1"/>
                </a:solidFill>
                <a:latin typeface="+mn-lt"/>
                <a:sym typeface="Symbol"/>
              </a:rPr>
              <a:t> KW</a:t>
            </a:r>
            <a:r>
              <a:rPr lang="en-US" sz="2728" b="1" baseline="30000" dirty="0">
                <a:solidFill>
                  <a:schemeClr val="tx1"/>
                </a:solidFill>
                <a:latin typeface="+mn-lt"/>
                <a:sym typeface="Symbol"/>
              </a:rPr>
              <a:t>-1</a:t>
            </a:r>
            <a:endParaRPr lang="en-US" sz="2728" b="1" dirty="0">
              <a:solidFill>
                <a:schemeClr val="tx1"/>
              </a:solidFill>
              <a:latin typeface="+mn-lt"/>
              <a:sym typeface="Symbol"/>
            </a:endParaRPr>
          </a:p>
          <a:p>
            <a:pPr algn="ctr"/>
            <a:r>
              <a:rPr lang="en-US" sz="2728" b="1" dirty="0">
                <a:solidFill>
                  <a:schemeClr val="tx1"/>
                </a:solidFill>
                <a:latin typeface="+mn-lt"/>
                <a:sym typeface="Symbol"/>
              </a:rPr>
              <a:t>Dimensional formula = M</a:t>
            </a:r>
            <a:r>
              <a:rPr lang="en-US" sz="2728" b="1" baseline="30000" dirty="0">
                <a:solidFill>
                  <a:schemeClr val="tx1"/>
                </a:solidFill>
                <a:latin typeface="+mn-lt"/>
                <a:sym typeface="Symbol"/>
              </a:rPr>
              <a:t>-1</a:t>
            </a:r>
            <a:r>
              <a:rPr lang="en-US" sz="2728" b="1" dirty="0">
                <a:solidFill>
                  <a:schemeClr val="tx1"/>
                </a:solidFill>
                <a:latin typeface="+mn-lt"/>
                <a:sym typeface="Symbol"/>
              </a:rPr>
              <a:t>L</a:t>
            </a:r>
            <a:r>
              <a:rPr lang="en-US" sz="2728" b="1" baseline="30000" dirty="0">
                <a:solidFill>
                  <a:schemeClr val="tx1"/>
                </a:solidFill>
                <a:latin typeface="+mn-lt"/>
                <a:sym typeface="Symbol"/>
              </a:rPr>
              <a:t>-2</a:t>
            </a:r>
            <a:r>
              <a:rPr lang="en-US" sz="2728" b="1" dirty="0">
                <a:solidFill>
                  <a:schemeClr val="tx1"/>
                </a:solidFill>
                <a:latin typeface="+mn-lt"/>
                <a:sym typeface="Symbol"/>
              </a:rPr>
              <a:t>T</a:t>
            </a:r>
            <a:r>
              <a:rPr lang="en-US" sz="2728" b="1" baseline="30000" dirty="0">
                <a:solidFill>
                  <a:schemeClr val="tx1"/>
                </a:solidFill>
                <a:latin typeface="+mn-lt"/>
                <a:sym typeface="Symbol"/>
              </a:rPr>
              <a:t>3</a:t>
            </a:r>
            <a:r>
              <a:rPr lang="en-US" sz="2728" b="1" dirty="0">
                <a:solidFill>
                  <a:schemeClr val="tx1"/>
                </a:solidFill>
                <a:latin typeface="+mn-lt"/>
                <a:sym typeface="Symbol"/>
              </a:rPr>
              <a:t>K</a:t>
            </a:r>
            <a:endParaRPr lang="en-US" sz="2728" b="1" baseline="30000" dirty="0">
              <a:solidFill>
                <a:schemeClr val="tx1"/>
              </a:solidFill>
              <a:latin typeface="+mn-lt"/>
            </a:endParaRPr>
          </a:p>
        </p:txBody>
      </p:sp>
      <p:graphicFrame>
        <p:nvGraphicFramePr>
          <p:cNvPr id="8" name="Object 7">
            <a:extLst>
              <a:ext uri="{FF2B5EF4-FFF2-40B4-BE49-F238E27FC236}">
                <a16:creationId xmlns:a16="http://schemas.microsoft.com/office/drawing/2014/main" id="{E5108E31-DD59-A5B1-8DA3-21FE405C13E7}"/>
              </a:ext>
            </a:extLst>
          </p:cNvPr>
          <p:cNvGraphicFramePr>
            <a:graphicFrameLocks noChangeAspect="1"/>
          </p:cNvGraphicFramePr>
          <p:nvPr>
            <p:extLst>
              <p:ext uri="{D42A27DB-BD31-4B8C-83A1-F6EECF244321}">
                <p14:modId xmlns:p14="http://schemas.microsoft.com/office/powerpoint/2010/main" val="3024879437"/>
              </p:ext>
            </p:extLst>
          </p:nvPr>
        </p:nvGraphicFramePr>
        <p:xfrm>
          <a:off x="1097982" y="3010519"/>
          <a:ext cx="6131971" cy="1362660"/>
        </p:xfrm>
        <a:graphic>
          <a:graphicData uri="http://schemas.openxmlformats.org/presentationml/2006/ole">
            <mc:AlternateContent xmlns:mc="http://schemas.openxmlformats.org/markup-compatibility/2006">
              <mc:Choice xmlns:v="urn:schemas-microsoft-com:vml" Requires="v">
                <p:oleObj name="Equation" r:id="rId2" imgW="1542508" imgH="343016" progId="Equation.DSMT4">
                  <p:embed/>
                </p:oleObj>
              </mc:Choice>
              <mc:Fallback>
                <p:oleObj name="Equation" r:id="rId2" imgW="1542508" imgH="343016" progId="Equation.DSMT4">
                  <p:embed/>
                  <p:pic>
                    <p:nvPicPr>
                      <p:cNvPr id="0" name=""/>
                      <p:cNvPicPr/>
                      <p:nvPr/>
                    </p:nvPicPr>
                    <p:blipFill>
                      <a:blip r:embed="rId3"/>
                      <a:stretch>
                        <a:fillRect/>
                      </a:stretch>
                    </p:blipFill>
                    <p:spPr>
                      <a:xfrm>
                        <a:off x="1097982" y="3010519"/>
                        <a:ext cx="6131971" cy="136266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F21EDD26-A8E4-03D1-B0FE-63E770895753}"/>
              </a:ext>
            </a:extLst>
          </p:cNvPr>
          <p:cNvGraphicFramePr>
            <a:graphicFrameLocks noChangeAspect="1"/>
          </p:cNvGraphicFramePr>
          <p:nvPr>
            <p:extLst>
              <p:ext uri="{D42A27DB-BD31-4B8C-83A1-F6EECF244321}">
                <p14:modId xmlns:p14="http://schemas.microsoft.com/office/powerpoint/2010/main" val="535255443"/>
              </p:ext>
            </p:extLst>
          </p:nvPr>
        </p:nvGraphicFramePr>
        <p:xfrm>
          <a:off x="3705041" y="5415440"/>
          <a:ext cx="897716" cy="1019441"/>
        </p:xfrm>
        <a:graphic>
          <a:graphicData uri="http://schemas.openxmlformats.org/presentationml/2006/ole">
            <mc:AlternateContent xmlns:mc="http://schemas.openxmlformats.org/markup-compatibility/2006">
              <mc:Choice xmlns:v="urn:schemas-microsoft-com:vml" Requires="v">
                <p:oleObj name="Equation" r:id="rId4" imgW="281434" imgH="318688" progId="Equation.DSMT4">
                  <p:embed/>
                </p:oleObj>
              </mc:Choice>
              <mc:Fallback>
                <p:oleObj name="Equation" r:id="rId4" imgW="281434" imgH="318688" progId="Equation.DSMT4">
                  <p:embed/>
                  <p:pic>
                    <p:nvPicPr>
                      <p:cNvPr id="0" name=""/>
                      <p:cNvPicPr/>
                      <p:nvPr/>
                    </p:nvPicPr>
                    <p:blipFill>
                      <a:blip r:embed="rId5"/>
                      <a:stretch>
                        <a:fillRect/>
                      </a:stretch>
                    </p:blipFill>
                    <p:spPr>
                      <a:xfrm>
                        <a:off x="3705041" y="5415440"/>
                        <a:ext cx="897716" cy="1019441"/>
                      </a:xfrm>
                      <a:prstGeom prst="rect">
                        <a:avLst/>
                      </a:prstGeom>
                    </p:spPr>
                  </p:pic>
                </p:oleObj>
              </mc:Fallback>
            </mc:AlternateContent>
          </a:graphicData>
        </a:graphic>
      </p:graphicFrame>
    </p:spTree>
    <p:extLst>
      <p:ext uri="{BB962C8B-B14F-4D97-AF65-F5344CB8AC3E}">
        <p14:creationId xmlns:p14="http://schemas.microsoft.com/office/powerpoint/2010/main" val="4245469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7" grpId="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86E0DD-DDAB-36F6-AAA6-4F9CDC8EF897}"/>
              </a:ext>
            </a:extLst>
          </p:cNvPr>
          <p:cNvSpPr txBox="1"/>
          <p:nvPr/>
        </p:nvSpPr>
        <p:spPr>
          <a:xfrm>
            <a:off x="816699" y="598157"/>
            <a:ext cx="2726858" cy="496503"/>
          </a:xfrm>
          <a:prstGeom prst="rect">
            <a:avLst/>
          </a:prstGeom>
          <a:noFill/>
        </p:spPr>
        <p:txBody>
          <a:bodyPr wrap="square" lIns="75926" tIns="37964" rIns="75926" bIns="37964" rtlCol="0">
            <a:spAutoFit/>
          </a:bodyPr>
          <a:lstStyle>
            <a:defPPr>
              <a:defRPr lang="en-US"/>
            </a:defPPr>
          </a:lstStyle>
          <a:p>
            <a:pPr marL="421792" indent="-421792" algn="just"/>
            <a:r>
              <a:rPr lang="en-US" sz="2728" b="1" dirty="0">
                <a:solidFill>
                  <a:schemeClr val="bg1"/>
                </a:solidFill>
                <a:ea typeface="Cambria Math" pitchFamily="18" charset="0"/>
              </a:rPr>
              <a:t>R = R</a:t>
            </a:r>
            <a:r>
              <a:rPr lang="en-US" sz="2728" b="1" baseline="-25000" dirty="0">
                <a:solidFill>
                  <a:schemeClr val="bg1"/>
                </a:solidFill>
                <a:ea typeface="Cambria Math" pitchFamily="18" charset="0"/>
              </a:rPr>
              <a:t>1</a:t>
            </a:r>
            <a:r>
              <a:rPr lang="en-US" sz="2728" b="1" dirty="0">
                <a:solidFill>
                  <a:schemeClr val="bg1"/>
                </a:solidFill>
                <a:ea typeface="Cambria Math" pitchFamily="18" charset="0"/>
              </a:rPr>
              <a:t>+R</a:t>
            </a:r>
            <a:r>
              <a:rPr lang="en-US" sz="2728" b="1" baseline="-25000" dirty="0">
                <a:solidFill>
                  <a:schemeClr val="bg1"/>
                </a:solidFill>
                <a:ea typeface="Cambria Math" pitchFamily="18" charset="0"/>
              </a:rPr>
              <a:t>2</a:t>
            </a:r>
            <a:r>
              <a:rPr lang="en-US" sz="2728" b="1" dirty="0">
                <a:solidFill>
                  <a:schemeClr val="bg1"/>
                </a:solidFill>
                <a:ea typeface="Cambria Math" pitchFamily="18" charset="0"/>
              </a:rPr>
              <a:t>+R</a:t>
            </a:r>
            <a:r>
              <a:rPr lang="en-US" sz="2728" b="1" baseline="-25000" dirty="0">
                <a:solidFill>
                  <a:schemeClr val="bg1"/>
                </a:solidFill>
                <a:ea typeface="Cambria Math" pitchFamily="18" charset="0"/>
              </a:rPr>
              <a:t>3</a:t>
            </a:r>
            <a:r>
              <a:rPr lang="en-US" sz="2728" b="1" dirty="0">
                <a:solidFill>
                  <a:schemeClr val="bg1"/>
                </a:solidFill>
                <a:ea typeface="Cambria Math" pitchFamily="18" charset="0"/>
              </a:rPr>
              <a:t>…….</a:t>
            </a:r>
          </a:p>
        </p:txBody>
      </p:sp>
      <p:sp>
        <p:nvSpPr>
          <p:cNvPr id="4" name="Cloud 3">
            <a:extLst>
              <a:ext uri="{FF2B5EF4-FFF2-40B4-BE49-F238E27FC236}">
                <a16:creationId xmlns:a16="http://schemas.microsoft.com/office/drawing/2014/main" id="{21053E1A-D0B6-9DA3-0A18-AB9ABE9E9E02}"/>
              </a:ext>
            </a:extLst>
          </p:cNvPr>
          <p:cNvSpPr/>
          <p:nvPr/>
        </p:nvSpPr>
        <p:spPr>
          <a:xfrm>
            <a:off x="6294867" y="3654884"/>
            <a:ext cx="4835088" cy="2944972"/>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When a number of slabs are placed in series, the equivalent thermal resistance is</a:t>
            </a:r>
          </a:p>
        </p:txBody>
      </p:sp>
      <p:sp>
        <p:nvSpPr>
          <p:cNvPr id="5" name="Cloud 4">
            <a:extLst>
              <a:ext uri="{FF2B5EF4-FFF2-40B4-BE49-F238E27FC236}">
                <a16:creationId xmlns:a16="http://schemas.microsoft.com/office/drawing/2014/main" id="{1D682670-BC33-F245-741D-28C58A8362E4}"/>
              </a:ext>
            </a:extLst>
          </p:cNvPr>
          <p:cNvSpPr/>
          <p:nvPr/>
        </p:nvSpPr>
        <p:spPr>
          <a:xfrm>
            <a:off x="1620834" y="3509962"/>
            <a:ext cx="4564378" cy="3234815"/>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Where K is the equivalent thermal conductivity of series combination.</a:t>
            </a:r>
          </a:p>
        </p:txBody>
      </p:sp>
      <p:graphicFrame>
        <p:nvGraphicFramePr>
          <p:cNvPr id="6" name="Object 5">
            <a:extLst>
              <a:ext uri="{FF2B5EF4-FFF2-40B4-BE49-F238E27FC236}">
                <a16:creationId xmlns:a16="http://schemas.microsoft.com/office/drawing/2014/main" id="{FB93E674-6F4B-881D-153C-E72AC9D10CF3}"/>
              </a:ext>
            </a:extLst>
          </p:cNvPr>
          <p:cNvGraphicFramePr>
            <a:graphicFrameLocks noChangeAspect="1"/>
          </p:cNvGraphicFramePr>
          <p:nvPr>
            <p:extLst>
              <p:ext uri="{D42A27DB-BD31-4B8C-83A1-F6EECF244321}">
                <p14:modId xmlns:p14="http://schemas.microsoft.com/office/powerpoint/2010/main" val="3510322900"/>
              </p:ext>
            </p:extLst>
          </p:nvPr>
        </p:nvGraphicFramePr>
        <p:xfrm>
          <a:off x="1309113" y="1207612"/>
          <a:ext cx="6715578" cy="974842"/>
        </p:xfrm>
        <a:graphic>
          <a:graphicData uri="http://schemas.openxmlformats.org/presentationml/2006/ole">
            <mc:AlternateContent xmlns:mc="http://schemas.openxmlformats.org/markup-compatibility/2006">
              <mc:Choice xmlns:v="urn:schemas-microsoft-com:vml" Requires="v">
                <p:oleObj name="Equation" r:id="rId2" imgW="2362518" imgH="343016" progId="Equation.DSMT4">
                  <p:embed/>
                </p:oleObj>
              </mc:Choice>
              <mc:Fallback>
                <p:oleObj name="Equation" r:id="rId2" imgW="2362518" imgH="343016" progId="Equation.DSMT4">
                  <p:embed/>
                  <p:pic>
                    <p:nvPicPr>
                      <p:cNvPr id="0" name=""/>
                      <p:cNvPicPr/>
                      <p:nvPr/>
                    </p:nvPicPr>
                    <p:blipFill>
                      <a:blip r:embed="rId3"/>
                      <a:stretch>
                        <a:fillRect/>
                      </a:stretch>
                    </p:blipFill>
                    <p:spPr>
                      <a:xfrm>
                        <a:off x="1309113" y="1207612"/>
                        <a:ext cx="6715578" cy="974842"/>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4378B6D-264A-1B2A-1316-613873ABBB33}"/>
              </a:ext>
            </a:extLst>
          </p:cNvPr>
          <p:cNvGraphicFramePr>
            <a:graphicFrameLocks noChangeAspect="1"/>
          </p:cNvGraphicFramePr>
          <p:nvPr>
            <p:extLst>
              <p:ext uri="{D42A27DB-BD31-4B8C-83A1-F6EECF244321}">
                <p14:modId xmlns:p14="http://schemas.microsoft.com/office/powerpoint/2010/main" val="3383988206"/>
              </p:ext>
            </p:extLst>
          </p:nvPr>
        </p:nvGraphicFramePr>
        <p:xfrm>
          <a:off x="1420968" y="2295407"/>
          <a:ext cx="6603723" cy="1081428"/>
        </p:xfrm>
        <a:graphic>
          <a:graphicData uri="http://schemas.openxmlformats.org/presentationml/2006/ole">
            <mc:AlternateContent xmlns:mc="http://schemas.openxmlformats.org/markup-compatibility/2006">
              <mc:Choice xmlns:v="urn:schemas-microsoft-com:vml" Requires="v">
                <p:oleObj name="Equation" r:id="rId4" imgW="2093230" imgH="343016" progId="Equation.DSMT4">
                  <p:embed/>
                </p:oleObj>
              </mc:Choice>
              <mc:Fallback>
                <p:oleObj name="Equation" r:id="rId4" imgW="2093230" imgH="343016" progId="Equation.DSMT4">
                  <p:embed/>
                  <p:pic>
                    <p:nvPicPr>
                      <p:cNvPr id="0" name=""/>
                      <p:cNvPicPr/>
                      <p:nvPr/>
                    </p:nvPicPr>
                    <p:blipFill>
                      <a:blip r:embed="rId5"/>
                      <a:stretch>
                        <a:fillRect/>
                      </a:stretch>
                    </p:blipFill>
                    <p:spPr>
                      <a:xfrm>
                        <a:off x="1420968" y="2295407"/>
                        <a:ext cx="6603723" cy="1081428"/>
                      </a:xfrm>
                      <a:prstGeom prst="rect">
                        <a:avLst/>
                      </a:prstGeom>
                    </p:spPr>
                  </p:pic>
                </p:oleObj>
              </mc:Fallback>
            </mc:AlternateContent>
          </a:graphicData>
        </a:graphic>
      </p:graphicFrame>
    </p:spTree>
    <p:extLst>
      <p:ext uri="{BB962C8B-B14F-4D97-AF65-F5344CB8AC3E}">
        <p14:creationId xmlns:p14="http://schemas.microsoft.com/office/powerpoint/2010/main" val="2493648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4" grpId="1"/>
      <p:bldP spid="5"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46FDE2-4DC8-B1B6-5A15-AD830DFA0F2B}"/>
              </a:ext>
            </a:extLst>
          </p:cNvPr>
          <p:cNvSpPr txBox="1"/>
          <p:nvPr/>
        </p:nvSpPr>
        <p:spPr>
          <a:xfrm>
            <a:off x="587834" y="887488"/>
            <a:ext cx="1045565"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solidFill>
                  <a:schemeClr val="tx1"/>
                </a:solidFill>
                <a:latin typeface="+mn-lt"/>
                <a:ea typeface="Cambria Math" pitchFamily="18" charset="0"/>
              </a:rPr>
              <a:t>Note:</a:t>
            </a:r>
          </a:p>
        </p:txBody>
      </p:sp>
      <p:sp>
        <p:nvSpPr>
          <p:cNvPr id="4" name="TextBox 3">
            <a:extLst>
              <a:ext uri="{FF2B5EF4-FFF2-40B4-BE49-F238E27FC236}">
                <a16:creationId xmlns:a16="http://schemas.microsoft.com/office/drawing/2014/main" id="{B6F3CB97-4A18-5BF9-70CC-62D9179A578C}"/>
              </a:ext>
            </a:extLst>
          </p:cNvPr>
          <p:cNvSpPr txBox="1"/>
          <p:nvPr/>
        </p:nvSpPr>
        <p:spPr>
          <a:xfrm>
            <a:off x="668209" y="1561020"/>
            <a:ext cx="2205079" cy="509799"/>
          </a:xfrm>
          <a:prstGeom prst="rect">
            <a:avLst/>
          </a:prstGeom>
          <a:noFill/>
        </p:spPr>
        <p:txBody>
          <a:bodyPr wrap="square" rtlCol="0">
            <a:spAutoFit/>
          </a:bodyPr>
          <a:lstStyle>
            <a:defPPr>
              <a:defRPr lang="en-US"/>
            </a:defPPr>
          </a:lstStyle>
          <a:p>
            <a:r>
              <a:rPr lang="en-US" sz="2728" b="1" dirty="0">
                <a:solidFill>
                  <a:schemeClr val="bg1"/>
                </a:solidFill>
                <a:cs typeface="Times New Roman" pitchFamily="18" charset="0"/>
              </a:rPr>
              <a:t>For two slabs </a:t>
            </a:r>
          </a:p>
        </p:txBody>
      </p:sp>
      <p:graphicFrame>
        <p:nvGraphicFramePr>
          <p:cNvPr id="5" name="Object 4">
            <a:extLst>
              <a:ext uri="{FF2B5EF4-FFF2-40B4-BE49-F238E27FC236}">
                <a16:creationId xmlns:a16="http://schemas.microsoft.com/office/drawing/2014/main" id="{7D905238-204D-7473-5129-2E5964468886}"/>
              </a:ext>
            </a:extLst>
          </p:cNvPr>
          <p:cNvGraphicFramePr>
            <a:graphicFrameLocks noChangeAspect="1"/>
          </p:cNvGraphicFramePr>
          <p:nvPr>
            <p:extLst>
              <p:ext uri="{D42A27DB-BD31-4B8C-83A1-F6EECF244321}">
                <p14:modId xmlns:p14="http://schemas.microsoft.com/office/powerpoint/2010/main" val="1365731566"/>
              </p:ext>
            </p:extLst>
          </p:nvPr>
        </p:nvGraphicFramePr>
        <p:xfrm>
          <a:off x="2873288" y="1202888"/>
          <a:ext cx="3150303" cy="1226063"/>
        </p:xfrm>
        <a:graphic>
          <a:graphicData uri="http://schemas.openxmlformats.org/presentationml/2006/ole">
            <mc:AlternateContent xmlns:mc="http://schemas.openxmlformats.org/markup-compatibility/2006">
              <mc:Choice xmlns:v="urn:schemas-microsoft-com:vml" Requires="v">
                <p:oleObj name="Equation" r:id="rId2" imgW="881433" imgH="343016" progId="Equation.DSMT4">
                  <p:embed/>
                </p:oleObj>
              </mc:Choice>
              <mc:Fallback>
                <p:oleObj name="Equation" r:id="rId2" imgW="881433" imgH="343016" progId="Equation.DSMT4">
                  <p:embed/>
                  <p:pic>
                    <p:nvPicPr>
                      <p:cNvPr id="0" name=""/>
                      <p:cNvPicPr/>
                      <p:nvPr/>
                    </p:nvPicPr>
                    <p:blipFill>
                      <a:blip r:embed="rId3"/>
                      <a:stretch>
                        <a:fillRect/>
                      </a:stretch>
                    </p:blipFill>
                    <p:spPr>
                      <a:xfrm>
                        <a:off x="2873288" y="1202888"/>
                        <a:ext cx="3150303" cy="1226063"/>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FFEB6A90-0181-F00A-1DC2-F87CE0C7FFF2}"/>
              </a:ext>
            </a:extLst>
          </p:cNvPr>
          <p:cNvGraphicFramePr>
            <a:graphicFrameLocks noChangeAspect="1"/>
          </p:cNvGraphicFramePr>
          <p:nvPr>
            <p:extLst>
              <p:ext uri="{D42A27DB-BD31-4B8C-83A1-F6EECF244321}">
                <p14:modId xmlns:p14="http://schemas.microsoft.com/office/powerpoint/2010/main" val="718098670"/>
              </p:ext>
            </p:extLst>
          </p:nvPr>
        </p:nvGraphicFramePr>
        <p:xfrm>
          <a:off x="2873285" y="2605981"/>
          <a:ext cx="3150306" cy="1226064"/>
        </p:xfrm>
        <a:graphic>
          <a:graphicData uri="http://schemas.openxmlformats.org/presentationml/2006/ole">
            <mc:AlternateContent xmlns:mc="http://schemas.openxmlformats.org/markup-compatibility/2006">
              <mc:Choice xmlns:v="urn:schemas-microsoft-com:vml" Requires="v">
                <p:oleObj name="Equation" r:id="rId4" imgW="881433" imgH="343016" progId="Equation.DSMT4">
                  <p:embed/>
                </p:oleObj>
              </mc:Choice>
              <mc:Fallback>
                <p:oleObj name="Equation" r:id="rId4" imgW="881433" imgH="343016" progId="Equation.DSMT4">
                  <p:embed/>
                  <p:pic>
                    <p:nvPicPr>
                      <p:cNvPr id="0" name=""/>
                      <p:cNvPicPr/>
                      <p:nvPr/>
                    </p:nvPicPr>
                    <p:blipFill>
                      <a:blip r:embed="rId5"/>
                      <a:stretch>
                        <a:fillRect/>
                      </a:stretch>
                    </p:blipFill>
                    <p:spPr>
                      <a:xfrm>
                        <a:off x="2873285" y="2605981"/>
                        <a:ext cx="3150306" cy="1226064"/>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79C46CF5-31C9-3429-A0CE-89CDBDF904D1}"/>
              </a:ext>
            </a:extLst>
          </p:cNvPr>
          <p:cNvSpPr txBox="1"/>
          <p:nvPr/>
        </p:nvSpPr>
        <p:spPr>
          <a:xfrm>
            <a:off x="1384752" y="4536730"/>
            <a:ext cx="1634044"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If d</a:t>
            </a:r>
            <a:r>
              <a:rPr lang="en-US" sz="2728" b="1" baseline="-25000" dirty="0">
                <a:solidFill>
                  <a:schemeClr val="bg1"/>
                </a:solidFill>
                <a:cs typeface="Times New Roman" pitchFamily="18" charset="0"/>
              </a:rPr>
              <a:t>1</a:t>
            </a:r>
            <a:r>
              <a:rPr lang="en-US" sz="2728" b="1" dirty="0">
                <a:solidFill>
                  <a:schemeClr val="bg1"/>
                </a:solidFill>
                <a:cs typeface="Times New Roman" pitchFamily="18" charset="0"/>
              </a:rPr>
              <a:t> = d</a:t>
            </a:r>
            <a:r>
              <a:rPr lang="en-US" sz="2728" b="1" baseline="-25000" dirty="0">
                <a:solidFill>
                  <a:schemeClr val="bg1"/>
                </a:solidFill>
                <a:cs typeface="Times New Roman" pitchFamily="18" charset="0"/>
              </a:rPr>
              <a:t>2</a:t>
            </a:r>
            <a:r>
              <a:rPr lang="en-US" sz="2728" b="1" dirty="0">
                <a:solidFill>
                  <a:schemeClr val="bg1"/>
                </a:solidFill>
                <a:cs typeface="Times New Roman" pitchFamily="18" charset="0"/>
              </a:rPr>
              <a:t> ,</a:t>
            </a:r>
            <a:r>
              <a:rPr lang="en-US" sz="2728" b="1" baseline="-25000" dirty="0">
                <a:solidFill>
                  <a:schemeClr val="bg1"/>
                </a:solidFill>
                <a:cs typeface="Times New Roman" pitchFamily="18" charset="0"/>
              </a:rPr>
              <a:t> </a:t>
            </a:r>
          </a:p>
        </p:txBody>
      </p:sp>
      <p:graphicFrame>
        <p:nvGraphicFramePr>
          <p:cNvPr id="8" name="Object 7">
            <a:extLst>
              <a:ext uri="{FF2B5EF4-FFF2-40B4-BE49-F238E27FC236}">
                <a16:creationId xmlns:a16="http://schemas.microsoft.com/office/drawing/2014/main" id="{A7C36EC9-5332-B539-32F6-47263BCD59FA}"/>
              </a:ext>
            </a:extLst>
          </p:cNvPr>
          <p:cNvGraphicFramePr>
            <a:graphicFrameLocks noChangeAspect="1"/>
          </p:cNvGraphicFramePr>
          <p:nvPr>
            <p:extLst>
              <p:ext uri="{D42A27DB-BD31-4B8C-83A1-F6EECF244321}">
                <p14:modId xmlns:p14="http://schemas.microsoft.com/office/powerpoint/2010/main" val="877425147"/>
              </p:ext>
            </p:extLst>
          </p:nvPr>
        </p:nvGraphicFramePr>
        <p:xfrm>
          <a:off x="3167574" y="4135310"/>
          <a:ext cx="2490727" cy="1423272"/>
        </p:xfrm>
        <a:graphic>
          <a:graphicData uri="http://schemas.openxmlformats.org/presentationml/2006/ole">
            <mc:AlternateContent xmlns:mc="http://schemas.openxmlformats.org/markup-compatibility/2006">
              <mc:Choice xmlns:v="urn:schemas-microsoft-com:vml" Requires="v">
                <p:oleObj name="Equation" r:id="rId6" imgW="599652" imgH="343016" progId="Equation.DSMT4">
                  <p:embed/>
                </p:oleObj>
              </mc:Choice>
              <mc:Fallback>
                <p:oleObj name="Equation" r:id="rId6" imgW="599652" imgH="343016" progId="Equation.DSMT4">
                  <p:embed/>
                  <p:pic>
                    <p:nvPicPr>
                      <p:cNvPr id="0" name=""/>
                      <p:cNvPicPr/>
                      <p:nvPr/>
                    </p:nvPicPr>
                    <p:blipFill>
                      <a:blip r:embed="rId7"/>
                      <a:stretch>
                        <a:fillRect/>
                      </a:stretch>
                    </p:blipFill>
                    <p:spPr>
                      <a:xfrm>
                        <a:off x="3167574" y="4135310"/>
                        <a:ext cx="2490727" cy="1423272"/>
                      </a:xfrm>
                      <a:prstGeom prst="rect">
                        <a:avLst/>
                      </a:prstGeom>
                    </p:spPr>
                  </p:pic>
                </p:oleObj>
              </mc:Fallback>
            </mc:AlternateContent>
          </a:graphicData>
        </a:graphic>
      </p:graphicFrame>
    </p:spTree>
    <p:extLst>
      <p:ext uri="{BB962C8B-B14F-4D97-AF65-F5344CB8AC3E}">
        <p14:creationId xmlns:p14="http://schemas.microsoft.com/office/powerpoint/2010/main" val="574597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2">
            <a:extLst>
              <a:ext uri="{FF2B5EF4-FFF2-40B4-BE49-F238E27FC236}">
                <a16:creationId xmlns:a16="http://schemas.microsoft.com/office/drawing/2014/main" id="{D65A74C4-A76B-F3D1-8C4E-DE71061369F4}"/>
              </a:ext>
            </a:extLst>
          </p:cNvPr>
          <p:cNvSpPr/>
          <p:nvPr/>
        </p:nvSpPr>
        <p:spPr>
          <a:xfrm>
            <a:off x="-74245" y="422144"/>
            <a:ext cx="4241697" cy="2664066"/>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If the temperature of the faces of the slabs is as shown in the figure,</a:t>
            </a:r>
          </a:p>
        </p:txBody>
      </p:sp>
      <p:sp>
        <p:nvSpPr>
          <p:cNvPr id="4" name="Cloud 3">
            <a:extLst>
              <a:ext uri="{FF2B5EF4-FFF2-40B4-BE49-F238E27FC236}">
                <a16:creationId xmlns:a16="http://schemas.microsoft.com/office/drawing/2014/main" id="{2C9DC8C8-27A5-1894-A550-287D08099B2B}"/>
              </a:ext>
            </a:extLst>
          </p:cNvPr>
          <p:cNvSpPr/>
          <p:nvPr/>
        </p:nvSpPr>
        <p:spPr>
          <a:xfrm>
            <a:off x="6668044" y="3586063"/>
            <a:ext cx="4798838" cy="3188840"/>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Then the temperature difference between the outer faces of the first and last slabs is</a:t>
            </a:r>
          </a:p>
        </p:txBody>
      </p:sp>
      <p:sp>
        <p:nvSpPr>
          <p:cNvPr id="5" name="Cloud 4">
            <a:extLst>
              <a:ext uri="{FF2B5EF4-FFF2-40B4-BE49-F238E27FC236}">
                <a16:creationId xmlns:a16="http://schemas.microsoft.com/office/drawing/2014/main" id="{1D0B757E-68C9-7B6B-0C8E-1FCB70B9326F}"/>
              </a:ext>
            </a:extLst>
          </p:cNvPr>
          <p:cNvSpPr/>
          <p:nvPr/>
        </p:nvSpPr>
        <p:spPr>
          <a:xfrm>
            <a:off x="7364840" y="794496"/>
            <a:ext cx="4488452" cy="2715467"/>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If n slabs are in parallel, the equivalent thermal resistance is given by</a:t>
            </a:r>
          </a:p>
        </p:txBody>
      </p:sp>
      <p:pic>
        <p:nvPicPr>
          <p:cNvPr id="8" name="Picture 7">
            <a:extLst>
              <a:ext uri="{FF2B5EF4-FFF2-40B4-BE49-F238E27FC236}">
                <a16:creationId xmlns:a16="http://schemas.microsoft.com/office/drawing/2014/main" id="{55BB2319-D066-FA25-9EE3-2FC1007746BA}"/>
              </a:ext>
            </a:extLst>
          </p:cNvPr>
          <p:cNvPicPr>
            <a:picLocks noChangeAspect="1"/>
          </p:cNvPicPr>
          <p:nvPr/>
        </p:nvPicPr>
        <p:blipFill>
          <a:blip r:embed="rId2"/>
          <a:stretch>
            <a:fillRect/>
          </a:stretch>
        </p:blipFill>
        <p:spPr>
          <a:xfrm>
            <a:off x="761570" y="3213558"/>
            <a:ext cx="2610312" cy="3384223"/>
          </a:xfrm>
          <a:prstGeom prst="rect">
            <a:avLst/>
          </a:prstGeom>
        </p:spPr>
      </p:pic>
      <p:graphicFrame>
        <p:nvGraphicFramePr>
          <p:cNvPr id="9" name="Object 8">
            <a:extLst>
              <a:ext uri="{FF2B5EF4-FFF2-40B4-BE49-F238E27FC236}">
                <a16:creationId xmlns:a16="http://schemas.microsoft.com/office/drawing/2014/main" id="{282E1E3B-23C5-9C66-0B4C-127EA875E538}"/>
              </a:ext>
            </a:extLst>
          </p:cNvPr>
          <p:cNvGraphicFramePr>
            <a:graphicFrameLocks noChangeAspect="1"/>
          </p:cNvGraphicFramePr>
          <p:nvPr>
            <p:extLst>
              <p:ext uri="{D42A27DB-BD31-4B8C-83A1-F6EECF244321}">
                <p14:modId xmlns:p14="http://schemas.microsoft.com/office/powerpoint/2010/main" val="2955887991"/>
              </p:ext>
            </p:extLst>
          </p:nvPr>
        </p:nvGraphicFramePr>
        <p:xfrm>
          <a:off x="4020986" y="321123"/>
          <a:ext cx="4431033" cy="1001154"/>
        </p:xfrm>
        <a:graphic>
          <a:graphicData uri="http://schemas.openxmlformats.org/presentationml/2006/ole">
            <mc:AlternateContent xmlns:mc="http://schemas.openxmlformats.org/markup-compatibility/2006">
              <mc:Choice xmlns:v="urn:schemas-microsoft-com:vml" Requires="v">
                <p:oleObj name="Equation" r:id="rId3" imgW="1517869" imgH="343016" progId="Equation.DSMT4">
                  <p:embed/>
                </p:oleObj>
              </mc:Choice>
              <mc:Fallback>
                <p:oleObj name="Equation" r:id="rId3" imgW="1517869" imgH="343016" progId="Equation.DSMT4">
                  <p:embed/>
                  <p:pic>
                    <p:nvPicPr>
                      <p:cNvPr id="0" name=""/>
                      <p:cNvPicPr/>
                      <p:nvPr/>
                    </p:nvPicPr>
                    <p:blipFill>
                      <a:blip r:embed="rId4"/>
                      <a:stretch>
                        <a:fillRect/>
                      </a:stretch>
                    </p:blipFill>
                    <p:spPr>
                      <a:xfrm>
                        <a:off x="4020986" y="321123"/>
                        <a:ext cx="4431033" cy="1001154"/>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465E2D3-CCE8-2BF2-A869-1B912DB0A01F}"/>
              </a:ext>
            </a:extLst>
          </p:cNvPr>
          <p:cNvGraphicFramePr>
            <a:graphicFrameLocks noChangeAspect="1"/>
          </p:cNvGraphicFramePr>
          <p:nvPr>
            <p:extLst>
              <p:ext uri="{D42A27DB-BD31-4B8C-83A1-F6EECF244321}">
                <p14:modId xmlns:p14="http://schemas.microsoft.com/office/powerpoint/2010/main" val="3103975243"/>
              </p:ext>
            </p:extLst>
          </p:nvPr>
        </p:nvGraphicFramePr>
        <p:xfrm>
          <a:off x="4167451" y="3055131"/>
          <a:ext cx="3343854" cy="909663"/>
        </p:xfrm>
        <a:graphic>
          <a:graphicData uri="http://schemas.openxmlformats.org/presentationml/2006/ole">
            <mc:AlternateContent xmlns:mc="http://schemas.openxmlformats.org/markup-compatibility/2006">
              <mc:Choice xmlns:v="urn:schemas-microsoft-com:vml" Requires="v">
                <p:oleObj name="Equation" r:id="rId5" imgW="1260727" imgH="343016" progId="Equation.DSMT4">
                  <p:embed/>
                </p:oleObj>
              </mc:Choice>
              <mc:Fallback>
                <p:oleObj name="Equation" r:id="rId5" imgW="1260727" imgH="343016" progId="Equation.DSMT4">
                  <p:embed/>
                  <p:pic>
                    <p:nvPicPr>
                      <p:cNvPr id="0" name=""/>
                      <p:cNvPicPr/>
                      <p:nvPr/>
                    </p:nvPicPr>
                    <p:blipFill>
                      <a:blip r:embed="rId6"/>
                      <a:stretch>
                        <a:fillRect/>
                      </a:stretch>
                    </p:blipFill>
                    <p:spPr>
                      <a:xfrm>
                        <a:off x="4167451" y="3055131"/>
                        <a:ext cx="3343854" cy="909663"/>
                      </a:xfrm>
                      <a:prstGeom prst="rect">
                        <a:avLst/>
                      </a:prstGeom>
                    </p:spPr>
                  </p:pic>
                </p:oleObj>
              </mc:Fallback>
            </mc:AlternateContent>
          </a:graphicData>
        </a:graphic>
      </p:graphicFrame>
    </p:spTree>
    <p:extLst>
      <p:ext uri="{BB962C8B-B14F-4D97-AF65-F5344CB8AC3E}">
        <p14:creationId xmlns:p14="http://schemas.microsoft.com/office/powerpoint/2010/main" val="139654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animBg="1"/>
      <p:bldP spid="3" grpId="1" animBg="1"/>
      <p:bldP spid="4" grpId="0"/>
      <p:bldP spid="4" grpId="1"/>
      <p:bldP spid="5" grpId="0"/>
      <p:bldP spid="5" grpId="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2">
            <a:extLst>
              <a:ext uri="{FF2B5EF4-FFF2-40B4-BE49-F238E27FC236}">
                <a16:creationId xmlns:a16="http://schemas.microsoft.com/office/drawing/2014/main" id="{685986A6-FE22-F5BC-BE8E-C41ED024B1BA}"/>
              </a:ext>
            </a:extLst>
          </p:cNvPr>
          <p:cNvSpPr/>
          <p:nvPr/>
        </p:nvSpPr>
        <p:spPr>
          <a:xfrm>
            <a:off x="7854021" y="4459161"/>
            <a:ext cx="3521563" cy="2161200"/>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 If two slabs are such that A</a:t>
            </a:r>
            <a:r>
              <a:rPr lang="en-US" sz="2728" b="1" baseline="-25000" dirty="0">
                <a:solidFill>
                  <a:schemeClr val="tx1"/>
                </a:solidFill>
                <a:latin typeface="+mn-lt"/>
                <a:ea typeface="Cambria Math" pitchFamily="18" charset="0"/>
              </a:rPr>
              <a:t>1</a:t>
            </a:r>
            <a:r>
              <a:rPr lang="el-GR" sz="2728" b="1" dirty="0">
                <a:solidFill>
                  <a:schemeClr val="tx1"/>
                </a:solidFill>
                <a:latin typeface="+mn-lt"/>
                <a:ea typeface="Cambria Math" pitchFamily="18" charset="0"/>
              </a:rPr>
              <a:t> </a:t>
            </a:r>
            <a:r>
              <a:rPr lang="en-US" sz="2728" b="1" dirty="0">
                <a:solidFill>
                  <a:schemeClr val="tx1"/>
                </a:solidFill>
                <a:latin typeface="+mn-lt"/>
                <a:ea typeface="Cambria Math" pitchFamily="18" charset="0"/>
              </a:rPr>
              <a:t>=</a:t>
            </a:r>
            <a:r>
              <a:rPr lang="el-GR" sz="2728" b="1" dirty="0">
                <a:solidFill>
                  <a:schemeClr val="tx1"/>
                </a:solidFill>
                <a:latin typeface="+mn-lt"/>
                <a:ea typeface="Cambria Math" pitchFamily="18" charset="0"/>
              </a:rPr>
              <a:t> </a:t>
            </a:r>
            <a:r>
              <a:rPr lang="en-US" sz="2728" b="1" dirty="0">
                <a:solidFill>
                  <a:schemeClr val="tx1"/>
                </a:solidFill>
                <a:latin typeface="+mn-lt"/>
                <a:ea typeface="Cambria Math" pitchFamily="18" charset="0"/>
              </a:rPr>
              <a:t>A</a:t>
            </a:r>
            <a:r>
              <a:rPr lang="en-US" sz="2728" b="1" baseline="-25000" dirty="0">
                <a:solidFill>
                  <a:schemeClr val="tx1"/>
                </a:solidFill>
                <a:latin typeface="+mn-lt"/>
                <a:ea typeface="Cambria Math" pitchFamily="18" charset="0"/>
              </a:rPr>
              <a:t>2</a:t>
            </a:r>
            <a:r>
              <a:rPr lang="en-US" sz="2728" b="1" dirty="0">
                <a:solidFill>
                  <a:schemeClr val="tx1"/>
                </a:solidFill>
                <a:latin typeface="+mn-lt"/>
                <a:ea typeface="Cambria Math" pitchFamily="18" charset="0"/>
              </a:rPr>
              <a:t> </a:t>
            </a:r>
          </a:p>
        </p:txBody>
      </p:sp>
      <p:sp>
        <p:nvSpPr>
          <p:cNvPr id="4" name="Cloud 3">
            <a:extLst>
              <a:ext uri="{FF2B5EF4-FFF2-40B4-BE49-F238E27FC236}">
                <a16:creationId xmlns:a16="http://schemas.microsoft.com/office/drawing/2014/main" id="{4B7BA68B-C743-4328-DE5B-C4B1771578D9}"/>
              </a:ext>
            </a:extLst>
          </p:cNvPr>
          <p:cNvSpPr/>
          <p:nvPr/>
        </p:nvSpPr>
        <p:spPr>
          <a:xfrm>
            <a:off x="6886256" y="1484776"/>
            <a:ext cx="4993006" cy="2830757"/>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Where K is the equivalent thermal conductivity in parallel combination. </a:t>
            </a:r>
          </a:p>
        </p:txBody>
      </p:sp>
      <p:graphicFrame>
        <p:nvGraphicFramePr>
          <p:cNvPr id="5" name="Object 4">
            <a:extLst>
              <a:ext uri="{FF2B5EF4-FFF2-40B4-BE49-F238E27FC236}">
                <a16:creationId xmlns:a16="http://schemas.microsoft.com/office/drawing/2014/main" id="{55143BCB-69C3-5547-952E-6856D75B5FE9}"/>
              </a:ext>
            </a:extLst>
          </p:cNvPr>
          <p:cNvGraphicFramePr>
            <a:graphicFrameLocks noChangeAspect="1"/>
          </p:cNvGraphicFramePr>
          <p:nvPr>
            <p:extLst>
              <p:ext uri="{D42A27DB-BD31-4B8C-83A1-F6EECF244321}">
                <p14:modId xmlns:p14="http://schemas.microsoft.com/office/powerpoint/2010/main" val="601469092"/>
              </p:ext>
            </p:extLst>
          </p:nvPr>
        </p:nvGraphicFramePr>
        <p:xfrm>
          <a:off x="202343" y="561739"/>
          <a:ext cx="8967425" cy="1057776"/>
        </p:xfrm>
        <a:graphic>
          <a:graphicData uri="http://schemas.openxmlformats.org/presentationml/2006/ole">
            <mc:AlternateContent xmlns:mc="http://schemas.openxmlformats.org/markup-compatibility/2006">
              <mc:Choice xmlns:v="urn:schemas-microsoft-com:vml" Requires="v">
                <p:oleObj name="Equation" r:id="rId2" imgW="2705375" imgH="318688" progId="Equation.DSMT4">
                  <p:embed/>
                </p:oleObj>
              </mc:Choice>
              <mc:Fallback>
                <p:oleObj name="Equation" r:id="rId2" imgW="2705375" imgH="318688" progId="Equation.DSMT4">
                  <p:embed/>
                  <p:pic>
                    <p:nvPicPr>
                      <p:cNvPr id="0" name=""/>
                      <p:cNvPicPr/>
                      <p:nvPr/>
                    </p:nvPicPr>
                    <p:blipFill>
                      <a:blip r:embed="rId3"/>
                      <a:stretch>
                        <a:fillRect/>
                      </a:stretch>
                    </p:blipFill>
                    <p:spPr>
                      <a:xfrm>
                        <a:off x="202343" y="561739"/>
                        <a:ext cx="8967425" cy="1057776"/>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DC9D864B-EA1E-BF7B-FCB4-62BDCAB96421}"/>
              </a:ext>
            </a:extLst>
          </p:cNvPr>
          <p:cNvGraphicFramePr>
            <a:graphicFrameLocks noChangeAspect="1"/>
          </p:cNvGraphicFramePr>
          <p:nvPr>
            <p:extLst>
              <p:ext uri="{D42A27DB-BD31-4B8C-83A1-F6EECF244321}">
                <p14:modId xmlns:p14="http://schemas.microsoft.com/office/powerpoint/2010/main" val="847127377"/>
              </p:ext>
            </p:extLst>
          </p:nvPr>
        </p:nvGraphicFramePr>
        <p:xfrm>
          <a:off x="166402" y="1831680"/>
          <a:ext cx="6517510" cy="1323104"/>
        </p:xfrm>
        <a:graphic>
          <a:graphicData uri="http://schemas.openxmlformats.org/presentationml/2006/ole">
            <mc:AlternateContent xmlns:mc="http://schemas.openxmlformats.org/markup-compatibility/2006">
              <mc:Choice xmlns:v="urn:schemas-microsoft-com:vml" Requires="v">
                <p:oleObj name="Equation" r:id="rId4" imgW="1689298" imgH="343016" progId="Equation.DSMT4">
                  <p:embed/>
                </p:oleObj>
              </mc:Choice>
              <mc:Fallback>
                <p:oleObj name="Equation" r:id="rId4" imgW="1689298" imgH="343016" progId="Equation.DSMT4">
                  <p:embed/>
                  <p:pic>
                    <p:nvPicPr>
                      <p:cNvPr id="0" name=""/>
                      <p:cNvPicPr/>
                      <p:nvPr/>
                    </p:nvPicPr>
                    <p:blipFill>
                      <a:blip r:embed="rId5"/>
                      <a:stretch>
                        <a:fillRect/>
                      </a:stretch>
                    </p:blipFill>
                    <p:spPr>
                      <a:xfrm>
                        <a:off x="166402" y="1831680"/>
                        <a:ext cx="6517510" cy="1323104"/>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AA4A1613-38F0-628B-E59E-0095B17034B6}"/>
              </a:ext>
            </a:extLst>
          </p:cNvPr>
          <p:cNvGraphicFramePr>
            <a:graphicFrameLocks noChangeAspect="1"/>
          </p:cNvGraphicFramePr>
          <p:nvPr>
            <p:extLst>
              <p:ext uri="{D42A27DB-BD31-4B8C-83A1-F6EECF244321}">
                <p14:modId xmlns:p14="http://schemas.microsoft.com/office/powerpoint/2010/main" val="2515803294"/>
              </p:ext>
            </p:extLst>
          </p:nvPr>
        </p:nvGraphicFramePr>
        <p:xfrm>
          <a:off x="2488578" y="3366949"/>
          <a:ext cx="2388980" cy="1013792"/>
        </p:xfrm>
        <a:graphic>
          <a:graphicData uri="http://schemas.openxmlformats.org/presentationml/2006/ole">
            <mc:AlternateContent xmlns:mc="http://schemas.openxmlformats.org/markup-compatibility/2006">
              <mc:Choice xmlns:v="urn:schemas-microsoft-com:vml" Requires="v">
                <p:oleObj name="Equation" r:id="rId6" imgW="807865" imgH="343016" progId="Equation.DSMT4">
                  <p:embed/>
                </p:oleObj>
              </mc:Choice>
              <mc:Fallback>
                <p:oleObj name="Equation" r:id="rId6" imgW="807865" imgH="343016" progId="Equation.DSMT4">
                  <p:embed/>
                  <p:pic>
                    <p:nvPicPr>
                      <p:cNvPr id="0" name=""/>
                      <p:cNvPicPr/>
                      <p:nvPr/>
                    </p:nvPicPr>
                    <p:blipFill>
                      <a:blip r:embed="rId7"/>
                      <a:stretch>
                        <a:fillRect/>
                      </a:stretch>
                    </p:blipFill>
                    <p:spPr>
                      <a:xfrm>
                        <a:off x="2488578" y="3366949"/>
                        <a:ext cx="2388980" cy="1013792"/>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9FF75042-AE1E-2208-5F28-A18E14DE513C}"/>
              </a:ext>
            </a:extLst>
          </p:cNvPr>
          <p:cNvGraphicFramePr>
            <a:graphicFrameLocks noChangeAspect="1"/>
          </p:cNvGraphicFramePr>
          <p:nvPr>
            <p:extLst>
              <p:ext uri="{D42A27DB-BD31-4B8C-83A1-F6EECF244321}">
                <p14:modId xmlns:p14="http://schemas.microsoft.com/office/powerpoint/2010/main" val="3530293860"/>
              </p:ext>
            </p:extLst>
          </p:nvPr>
        </p:nvGraphicFramePr>
        <p:xfrm>
          <a:off x="2757588" y="4706399"/>
          <a:ext cx="2119970" cy="1127284"/>
        </p:xfrm>
        <a:graphic>
          <a:graphicData uri="http://schemas.openxmlformats.org/presentationml/2006/ole">
            <mc:AlternateContent xmlns:mc="http://schemas.openxmlformats.org/markup-compatibility/2006">
              <mc:Choice xmlns:v="urn:schemas-microsoft-com:vml" Requires="v">
                <p:oleObj name="Equation" r:id="rId8" imgW="599652" imgH="318688" progId="Equation.DSMT4">
                  <p:embed/>
                </p:oleObj>
              </mc:Choice>
              <mc:Fallback>
                <p:oleObj name="Equation" r:id="rId8" imgW="599652" imgH="318688" progId="Equation.DSMT4">
                  <p:embed/>
                  <p:pic>
                    <p:nvPicPr>
                      <p:cNvPr id="0" name=""/>
                      <p:cNvPicPr/>
                      <p:nvPr/>
                    </p:nvPicPr>
                    <p:blipFill>
                      <a:blip r:embed="rId9"/>
                      <a:stretch>
                        <a:fillRect/>
                      </a:stretch>
                    </p:blipFill>
                    <p:spPr>
                      <a:xfrm>
                        <a:off x="2757588" y="4706399"/>
                        <a:ext cx="2119970" cy="1127284"/>
                      </a:xfrm>
                      <a:prstGeom prst="rect">
                        <a:avLst/>
                      </a:prstGeom>
                    </p:spPr>
                  </p:pic>
                </p:oleObj>
              </mc:Fallback>
            </mc:AlternateContent>
          </a:graphicData>
        </a:graphic>
      </p:graphicFrame>
    </p:spTree>
    <p:extLst>
      <p:ext uri="{BB962C8B-B14F-4D97-AF65-F5344CB8AC3E}">
        <p14:creationId xmlns:p14="http://schemas.microsoft.com/office/powerpoint/2010/main" val="282890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animBg="1"/>
      <p:bldP spid="3" grpId="1" animBg="1"/>
      <p:bldP spid="4" grpId="0"/>
      <p:bldP spid="4" grpId="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07BAF1-E2B4-D799-C760-CF57B7967DC7}"/>
              </a:ext>
            </a:extLst>
          </p:cNvPr>
          <p:cNvSpPr txBox="1"/>
          <p:nvPr/>
        </p:nvSpPr>
        <p:spPr>
          <a:xfrm>
            <a:off x="1245703" y="466789"/>
            <a:ext cx="10085494" cy="2608971"/>
          </a:xfrm>
          <a:prstGeom prst="rect">
            <a:avLst/>
          </a:prstGeom>
          <a:noFill/>
        </p:spPr>
        <p:txBody>
          <a:bodyPr wrap="square">
            <a:spAutoFit/>
          </a:bodyPr>
          <a:lstStyle/>
          <a:p>
            <a:pPr lvl="0" algn="just" defTabSz="722313"/>
            <a:r>
              <a:rPr lang="en-US" sz="2728" b="1" dirty="0">
                <a:solidFill>
                  <a:schemeClr val="bg1"/>
                </a:solidFill>
              </a:rPr>
              <a:t>CW.	</a:t>
            </a:r>
            <a:r>
              <a:rPr lang="en-US" sz="2728" dirty="0">
                <a:solidFill>
                  <a:schemeClr val="bg1"/>
                </a:solidFill>
              </a:rPr>
              <a:t>If two metallic plates of equal thickness and thermal 	conductivities K</a:t>
            </a:r>
            <a:r>
              <a:rPr lang="en-US" sz="2728" baseline="-25000" dirty="0">
                <a:solidFill>
                  <a:schemeClr val="bg1"/>
                </a:solidFill>
              </a:rPr>
              <a:t>1</a:t>
            </a:r>
            <a:r>
              <a:rPr lang="en-US" sz="2728" dirty="0">
                <a:solidFill>
                  <a:schemeClr val="bg1"/>
                </a:solidFill>
              </a:rPr>
              <a:t> and K2are put together face to face and 	common plate is constructed, then the equivalent thermal 	conductivity of this plate will be-</a:t>
            </a:r>
          </a:p>
          <a:p>
            <a:pPr lvl="0"/>
            <a:endParaRPr lang="en-US" sz="2728" dirty="0">
              <a:solidFill>
                <a:schemeClr val="bg1"/>
              </a:solidFill>
            </a:endParaRPr>
          </a:p>
          <a:p>
            <a:r>
              <a:rPr lang="en-US" sz="2728" dirty="0">
                <a:solidFill>
                  <a:schemeClr val="bg1"/>
                </a:solidFill>
              </a:rPr>
              <a:t>	   1.</a:t>
            </a:r>
            <a:r>
              <a:rPr lang="en-IN" sz="2728" dirty="0">
                <a:solidFill>
                  <a:schemeClr val="bg1"/>
                </a:solidFill>
              </a:rPr>
              <a:t> 		               2. 			      3. 		                   4.</a:t>
            </a:r>
            <a:endParaRPr lang="en-US" sz="2728" dirty="0">
              <a:solidFill>
                <a:schemeClr val="bg1"/>
              </a:solidFill>
            </a:endParaRPr>
          </a:p>
        </p:txBody>
      </p:sp>
      <p:graphicFrame>
        <p:nvGraphicFramePr>
          <p:cNvPr id="6" name="Object 5">
            <a:extLst>
              <a:ext uri="{FF2B5EF4-FFF2-40B4-BE49-F238E27FC236}">
                <a16:creationId xmlns:a16="http://schemas.microsoft.com/office/drawing/2014/main" id="{6C0408BC-D819-D927-251F-704C7F88F9CF}"/>
              </a:ext>
            </a:extLst>
          </p:cNvPr>
          <p:cNvGraphicFramePr>
            <a:graphicFrameLocks noChangeAspect="1"/>
          </p:cNvGraphicFramePr>
          <p:nvPr>
            <p:extLst>
              <p:ext uri="{D42A27DB-BD31-4B8C-83A1-F6EECF244321}">
                <p14:modId xmlns:p14="http://schemas.microsoft.com/office/powerpoint/2010/main" val="4263377983"/>
              </p:ext>
            </p:extLst>
          </p:nvPr>
        </p:nvGraphicFramePr>
        <p:xfrm>
          <a:off x="2648301" y="2298820"/>
          <a:ext cx="1000576" cy="850883"/>
        </p:xfrm>
        <a:graphic>
          <a:graphicData uri="http://schemas.openxmlformats.org/presentationml/2006/ole">
            <mc:AlternateContent xmlns:mc="http://schemas.openxmlformats.org/markup-compatibility/2006">
              <mc:Choice xmlns:v="urn:schemas-microsoft-com:vml" Requires="v">
                <p:oleObj name="Equation" r:id="rId2" imgW="403932" imgH="343016" progId="Equation.DSMT4">
                  <p:embed/>
                </p:oleObj>
              </mc:Choice>
              <mc:Fallback>
                <p:oleObj name="Equation" r:id="rId2" imgW="403932" imgH="343016" progId="Equation.DSMT4">
                  <p:embed/>
                  <p:pic>
                    <p:nvPicPr>
                      <p:cNvPr id="0" name=""/>
                      <p:cNvPicPr/>
                      <p:nvPr/>
                    </p:nvPicPr>
                    <p:blipFill>
                      <a:blip r:embed="rId3"/>
                      <a:stretch>
                        <a:fillRect/>
                      </a:stretch>
                    </p:blipFill>
                    <p:spPr>
                      <a:xfrm>
                        <a:off x="2648301" y="2298820"/>
                        <a:ext cx="1000576" cy="850883"/>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053D7F72-AF84-E381-520A-38888824DAB0}"/>
              </a:ext>
            </a:extLst>
          </p:cNvPr>
          <p:cNvGraphicFramePr>
            <a:graphicFrameLocks noChangeAspect="1"/>
          </p:cNvGraphicFramePr>
          <p:nvPr>
            <p:extLst>
              <p:ext uri="{D42A27DB-BD31-4B8C-83A1-F6EECF244321}">
                <p14:modId xmlns:p14="http://schemas.microsoft.com/office/powerpoint/2010/main" val="2798100910"/>
              </p:ext>
            </p:extLst>
          </p:nvPr>
        </p:nvGraphicFramePr>
        <p:xfrm>
          <a:off x="4743970" y="2298820"/>
          <a:ext cx="1195661" cy="1014687"/>
        </p:xfrm>
        <a:graphic>
          <a:graphicData uri="http://schemas.openxmlformats.org/presentationml/2006/ole">
            <mc:AlternateContent xmlns:mc="http://schemas.openxmlformats.org/markup-compatibility/2006">
              <mc:Choice xmlns:v="urn:schemas-microsoft-com:vml" Requires="v">
                <p:oleObj name="Equation" r:id="rId4" imgW="419040" imgH="355320" progId="Equation.DSMT4">
                  <p:embed/>
                </p:oleObj>
              </mc:Choice>
              <mc:Fallback>
                <p:oleObj name="Equation" r:id="rId4" imgW="419040" imgH="355320" progId="Equation.DSMT4">
                  <p:embed/>
                  <p:pic>
                    <p:nvPicPr>
                      <p:cNvPr id="0" name=""/>
                      <p:cNvPicPr/>
                      <p:nvPr/>
                    </p:nvPicPr>
                    <p:blipFill>
                      <a:blip r:embed="rId5"/>
                      <a:stretch>
                        <a:fillRect/>
                      </a:stretch>
                    </p:blipFill>
                    <p:spPr>
                      <a:xfrm>
                        <a:off x="4743970" y="2298820"/>
                        <a:ext cx="1195661" cy="101468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4F8811EB-5284-2A5C-AAEA-C1607A138E0A}"/>
              </a:ext>
            </a:extLst>
          </p:cNvPr>
          <p:cNvGraphicFramePr>
            <a:graphicFrameLocks noChangeAspect="1"/>
          </p:cNvGraphicFramePr>
          <p:nvPr>
            <p:extLst>
              <p:ext uri="{D42A27DB-BD31-4B8C-83A1-F6EECF244321}">
                <p14:modId xmlns:p14="http://schemas.microsoft.com/office/powerpoint/2010/main" val="1868163906"/>
              </p:ext>
            </p:extLst>
          </p:nvPr>
        </p:nvGraphicFramePr>
        <p:xfrm>
          <a:off x="6784102" y="2311056"/>
          <a:ext cx="1446285" cy="1002451"/>
        </p:xfrm>
        <a:graphic>
          <a:graphicData uri="http://schemas.openxmlformats.org/presentationml/2006/ole">
            <mc:AlternateContent xmlns:mc="http://schemas.openxmlformats.org/markup-compatibility/2006">
              <mc:Choice xmlns:v="urn:schemas-microsoft-com:vml" Requires="v">
                <p:oleObj name="Equation" r:id="rId6" imgW="599652" imgH="416693" progId="Equation.DSMT4">
                  <p:embed/>
                </p:oleObj>
              </mc:Choice>
              <mc:Fallback>
                <p:oleObj name="Equation" r:id="rId6" imgW="599652" imgH="416693" progId="Equation.DSMT4">
                  <p:embed/>
                  <p:pic>
                    <p:nvPicPr>
                      <p:cNvPr id="0" name=""/>
                      <p:cNvPicPr/>
                      <p:nvPr/>
                    </p:nvPicPr>
                    <p:blipFill>
                      <a:blip r:embed="rId7"/>
                      <a:stretch>
                        <a:fillRect/>
                      </a:stretch>
                    </p:blipFill>
                    <p:spPr>
                      <a:xfrm>
                        <a:off x="6784102" y="2311056"/>
                        <a:ext cx="1446285" cy="1002451"/>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4DB15D30-1F70-1018-2D61-699F5B9AF1D2}"/>
              </a:ext>
            </a:extLst>
          </p:cNvPr>
          <p:cNvGraphicFramePr>
            <a:graphicFrameLocks noChangeAspect="1"/>
          </p:cNvGraphicFramePr>
          <p:nvPr>
            <p:extLst>
              <p:ext uri="{D42A27DB-BD31-4B8C-83A1-F6EECF244321}">
                <p14:modId xmlns:p14="http://schemas.microsoft.com/office/powerpoint/2010/main" val="122437806"/>
              </p:ext>
            </p:extLst>
          </p:nvPr>
        </p:nvGraphicFramePr>
        <p:xfrm>
          <a:off x="9187275" y="2311056"/>
          <a:ext cx="1446285" cy="1002451"/>
        </p:xfrm>
        <a:graphic>
          <a:graphicData uri="http://schemas.openxmlformats.org/presentationml/2006/ole">
            <mc:AlternateContent xmlns:mc="http://schemas.openxmlformats.org/markup-compatibility/2006">
              <mc:Choice xmlns:v="urn:schemas-microsoft-com:vml" Requires="v">
                <p:oleObj name="Equation" r:id="rId8" imgW="599652" imgH="416693" progId="Equation.DSMT4">
                  <p:embed/>
                </p:oleObj>
              </mc:Choice>
              <mc:Fallback>
                <p:oleObj name="Equation" r:id="rId8" imgW="599652" imgH="416693" progId="Equation.DSMT4">
                  <p:embed/>
                  <p:pic>
                    <p:nvPicPr>
                      <p:cNvPr id="0" name=""/>
                      <p:cNvPicPr/>
                      <p:nvPr/>
                    </p:nvPicPr>
                    <p:blipFill>
                      <a:blip r:embed="rId9"/>
                      <a:stretch>
                        <a:fillRect/>
                      </a:stretch>
                    </p:blipFill>
                    <p:spPr>
                      <a:xfrm>
                        <a:off x="9187275" y="2311056"/>
                        <a:ext cx="1446285" cy="1002451"/>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55BC426E-CE0E-5A1D-A395-A48BD2F86103}"/>
              </a:ext>
            </a:extLst>
          </p:cNvPr>
          <p:cNvSpPr txBox="1"/>
          <p:nvPr/>
        </p:nvSpPr>
        <p:spPr>
          <a:xfrm>
            <a:off x="1358403" y="3792436"/>
            <a:ext cx="9802186" cy="1769303"/>
          </a:xfrm>
          <a:prstGeom prst="rect">
            <a:avLst/>
          </a:prstGeom>
          <a:noFill/>
        </p:spPr>
        <p:txBody>
          <a:bodyPr wrap="square">
            <a:spAutoFit/>
          </a:bodyPr>
          <a:lstStyle/>
          <a:p>
            <a:pPr lvl="0" algn="just" defTabSz="625475"/>
            <a:r>
              <a:rPr lang="en-US" sz="2728" b="1" dirty="0">
                <a:solidFill>
                  <a:schemeClr val="bg1"/>
                </a:solidFill>
              </a:rPr>
              <a:t>CW.	</a:t>
            </a:r>
            <a:r>
              <a:rPr lang="en-US" sz="2728" dirty="0">
                <a:solidFill>
                  <a:schemeClr val="bg1"/>
                </a:solidFill>
              </a:rPr>
              <a:t>The ratio of thermal conductivity of two rods of different 	material is 5:4. The two rods of same area of cross-section 	and same thermal resistance will have the lengths in the ratio</a:t>
            </a:r>
          </a:p>
          <a:p>
            <a:r>
              <a:rPr lang="en-US" sz="2728" dirty="0">
                <a:solidFill>
                  <a:schemeClr val="bg1"/>
                </a:solidFill>
              </a:rPr>
              <a:t>	  1. 4:5		       2. 9:1			    3. 1:9	     	           4.   5:4</a:t>
            </a:r>
          </a:p>
        </p:txBody>
      </p:sp>
    </p:spTree>
    <p:extLst>
      <p:ext uri="{BB962C8B-B14F-4D97-AF65-F5344CB8AC3E}">
        <p14:creationId xmlns:p14="http://schemas.microsoft.com/office/powerpoint/2010/main" val="276051833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8B49F0-A9D2-73B1-B0F9-7FB2DC8856F1}"/>
              </a:ext>
            </a:extLst>
          </p:cNvPr>
          <p:cNvSpPr txBox="1"/>
          <p:nvPr/>
        </p:nvSpPr>
        <p:spPr>
          <a:xfrm>
            <a:off x="1187926" y="1043666"/>
            <a:ext cx="9390017" cy="3448640"/>
          </a:xfrm>
          <a:prstGeom prst="rect">
            <a:avLst/>
          </a:prstGeom>
          <a:noFill/>
        </p:spPr>
        <p:txBody>
          <a:bodyPr wrap="square" rtlCol="0">
            <a:spAutoFit/>
          </a:bodyPr>
          <a:lstStyle/>
          <a:p>
            <a:pPr lvl="0" algn="just" defTabSz="722313"/>
            <a:r>
              <a:rPr lang="en-US" sz="2728" b="1" dirty="0">
                <a:solidFill>
                  <a:schemeClr val="bg1"/>
                </a:solidFill>
              </a:rPr>
              <a:t>CW</a:t>
            </a:r>
            <a:r>
              <a:rPr lang="en-US" sz="2728" dirty="0">
                <a:solidFill>
                  <a:schemeClr val="bg1"/>
                </a:solidFill>
              </a:rPr>
              <a:t>.	Wires A and B have identical lengths and have circular 	cross-sections. The radius of A is twice the radius of B i.e. 	</a:t>
            </a:r>
            <a:r>
              <a:rPr lang="en-US" sz="2728" dirty="0" err="1">
                <a:solidFill>
                  <a:schemeClr val="bg1"/>
                </a:solidFill>
              </a:rPr>
              <a:t>r</a:t>
            </a:r>
            <a:r>
              <a:rPr lang="en-US" sz="2728" baseline="-25000" dirty="0" err="1">
                <a:solidFill>
                  <a:schemeClr val="bg1"/>
                </a:solidFill>
              </a:rPr>
              <a:t>A</a:t>
            </a:r>
            <a:r>
              <a:rPr lang="en-US" sz="2728" dirty="0">
                <a:solidFill>
                  <a:schemeClr val="bg1"/>
                </a:solidFill>
              </a:rPr>
              <a:t>= 2r</a:t>
            </a:r>
            <a:r>
              <a:rPr lang="en-US" sz="2728" baseline="-25000" dirty="0">
                <a:solidFill>
                  <a:schemeClr val="bg1"/>
                </a:solidFill>
              </a:rPr>
              <a:t>B</a:t>
            </a:r>
            <a:r>
              <a:rPr lang="en-US" sz="2728" dirty="0">
                <a:solidFill>
                  <a:schemeClr val="bg1"/>
                </a:solidFill>
              </a:rPr>
              <a:t>. For a given temperature difference between the 	two ends, both wires conduct heat at the same rate. The 	relation between the thermal conductivities is given by</a:t>
            </a:r>
          </a:p>
          <a:p>
            <a:r>
              <a:rPr lang="en-US" sz="2728" dirty="0">
                <a:solidFill>
                  <a:schemeClr val="bg1"/>
                </a:solidFill>
              </a:rPr>
              <a:t>	   1. K</a:t>
            </a:r>
            <a:r>
              <a:rPr lang="en-US" sz="2728" baseline="-25000" dirty="0">
                <a:solidFill>
                  <a:schemeClr val="bg1"/>
                </a:solidFill>
              </a:rPr>
              <a:t>A</a:t>
            </a:r>
            <a:r>
              <a:rPr lang="en-US" sz="2728" dirty="0">
                <a:solidFill>
                  <a:schemeClr val="bg1"/>
                </a:solidFill>
              </a:rPr>
              <a:t>=4K</a:t>
            </a:r>
            <a:r>
              <a:rPr lang="en-US" sz="2728" baseline="-25000" dirty="0">
                <a:solidFill>
                  <a:schemeClr val="bg1"/>
                </a:solidFill>
              </a:rPr>
              <a:t>B</a:t>
            </a:r>
            <a:r>
              <a:rPr lang="en-US" sz="2728" dirty="0">
                <a:solidFill>
                  <a:schemeClr val="bg1"/>
                </a:solidFill>
              </a:rPr>
              <a:t>			     			2. K</a:t>
            </a:r>
            <a:r>
              <a:rPr lang="en-US" sz="2728" baseline="-25000" dirty="0">
                <a:solidFill>
                  <a:schemeClr val="bg1"/>
                </a:solidFill>
              </a:rPr>
              <a:t>A</a:t>
            </a:r>
            <a:r>
              <a:rPr lang="en-US" sz="2728" dirty="0">
                <a:solidFill>
                  <a:schemeClr val="bg1"/>
                </a:solidFill>
              </a:rPr>
              <a:t>=2K</a:t>
            </a:r>
            <a:r>
              <a:rPr lang="en-US" sz="2728" baseline="-25000" dirty="0">
                <a:solidFill>
                  <a:schemeClr val="bg1"/>
                </a:solidFill>
              </a:rPr>
              <a:t>B</a:t>
            </a:r>
          </a:p>
          <a:p>
            <a:r>
              <a:rPr lang="en-US" sz="2728" dirty="0">
                <a:solidFill>
                  <a:schemeClr val="bg1"/>
                </a:solidFill>
              </a:rPr>
              <a:t>	   3. K</a:t>
            </a:r>
            <a:r>
              <a:rPr lang="en-US" sz="2728" baseline="-25000" dirty="0">
                <a:solidFill>
                  <a:schemeClr val="bg1"/>
                </a:solidFill>
              </a:rPr>
              <a:t>A</a:t>
            </a:r>
            <a:r>
              <a:rPr lang="en-US" sz="2728" dirty="0">
                <a:solidFill>
                  <a:schemeClr val="bg1"/>
                </a:solidFill>
              </a:rPr>
              <a:t> =K</a:t>
            </a:r>
            <a:r>
              <a:rPr lang="en-US" sz="2728" baseline="-25000" dirty="0">
                <a:solidFill>
                  <a:schemeClr val="bg1"/>
                </a:solidFill>
              </a:rPr>
              <a:t>B</a:t>
            </a:r>
            <a:r>
              <a:rPr lang="en-US" sz="2728" dirty="0">
                <a:solidFill>
                  <a:schemeClr val="bg1"/>
                </a:solidFill>
              </a:rPr>
              <a:t>/2			     			4. K</a:t>
            </a:r>
            <a:r>
              <a:rPr lang="en-US" sz="2728" baseline="-25000" dirty="0">
                <a:solidFill>
                  <a:schemeClr val="bg1"/>
                </a:solidFill>
              </a:rPr>
              <a:t>A</a:t>
            </a:r>
            <a:r>
              <a:rPr lang="en-US" sz="2728" dirty="0">
                <a:solidFill>
                  <a:schemeClr val="bg1"/>
                </a:solidFill>
              </a:rPr>
              <a:t> =K</a:t>
            </a:r>
            <a:r>
              <a:rPr lang="en-US" sz="2728" baseline="-25000" dirty="0">
                <a:solidFill>
                  <a:schemeClr val="bg1"/>
                </a:solidFill>
              </a:rPr>
              <a:t>B/4</a:t>
            </a:r>
            <a:endParaRPr lang="en-US" sz="2728" dirty="0">
              <a:solidFill>
                <a:schemeClr val="bg1"/>
              </a:solidFill>
            </a:endParaRPr>
          </a:p>
          <a:p>
            <a:endParaRPr lang="en-US" sz="2728" dirty="0">
              <a:solidFill>
                <a:schemeClr val="bg1"/>
              </a:solidFill>
            </a:endParaRPr>
          </a:p>
        </p:txBody>
      </p:sp>
    </p:spTree>
    <p:extLst>
      <p:ext uri="{BB962C8B-B14F-4D97-AF65-F5344CB8AC3E}">
        <p14:creationId xmlns:p14="http://schemas.microsoft.com/office/powerpoint/2010/main" val="141104842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6392F0-0000-FF10-D7A2-FCEB5DE79D8B}"/>
              </a:ext>
            </a:extLst>
          </p:cNvPr>
          <p:cNvSpPr txBox="1"/>
          <p:nvPr/>
        </p:nvSpPr>
        <p:spPr>
          <a:xfrm>
            <a:off x="593963" y="967058"/>
            <a:ext cx="10467458" cy="3450688"/>
          </a:xfrm>
          <a:prstGeom prst="rect">
            <a:avLst/>
          </a:prstGeom>
          <a:noFill/>
        </p:spPr>
        <p:txBody>
          <a:bodyPr wrap="square" rtlCol="0">
            <a:spAutoFit/>
          </a:bodyPr>
          <a:lstStyle/>
          <a:p>
            <a:pPr marL="539750" lvl="0" indent="-539750" algn="just"/>
            <a:r>
              <a:rPr lang="en-US" sz="2728" b="1" dirty="0">
                <a:solidFill>
                  <a:schemeClr val="bg1"/>
                </a:solidFill>
              </a:rPr>
              <a:t>CW</a:t>
            </a:r>
            <a:r>
              <a:rPr lang="en-US" sz="2728" dirty="0">
                <a:solidFill>
                  <a:schemeClr val="bg1"/>
                </a:solidFill>
              </a:rPr>
              <a:t>.A wall has two layers A and B, each made of different material. Both the layers have the same thickness. The thermal conductivity for A is twice that of B.  Under steady state, the temperature difference across the whole wall is 36</a:t>
            </a:r>
            <a:r>
              <a:rPr lang="en-US" sz="2728" baseline="30000" dirty="0">
                <a:solidFill>
                  <a:schemeClr val="bg1"/>
                </a:solidFill>
              </a:rPr>
              <a:t>o</a:t>
            </a:r>
            <a:r>
              <a:rPr lang="en-US" sz="2728" dirty="0">
                <a:solidFill>
                  <a:schemeClr val="bg1"/>
                </a:solidFill>
              </a:rPr>
              <a:t>C. Then the temperature difference across the layer A is</a:t>
            </a:r>
          </a:p>
          <a:p>
            <a:pPr lvl="0"/>
            <a:endParaRPr lang="en-US" sz="2728" dirty="0">
              <a:solidFill>
                <a:schemeClr val="bg1"/>
              </a:solidFill>
            </a:endParaRPr>
          </a:p>
          <a:p>
            <a:r>
              <a:rPr lang="en-US" sz="2728" dirty="0">
                <a:solidFill>
                  <a:schemeClr val="bg1"/>
                </a:solidFill>
              </a:rPr>
              <a:t>	 1. 6</a:t>
            </a:r>
            <a:r>
              <a:rPr lang="en-US" sz="2728" baseline="30000" dirty="0">
                <a:solidFill>
                  <a:schemeClr val="bg1"/>
                </a:solidFill>
              </a:rPr>
              <a:t>o</a:t>
            </a:r>
            <a:r>
              <a:rPr lang="en-US" sz="2728" dirty="0">
                <a:solidFill>
                  <a:schemeClr val="bg1"/>
                </a:solidFill>
              </a:rPr>
              <a:t>C			2. 12</a:t>
            </a:r>
            <a:r>
              <a:rPr lang="en-US" sz="2728" baseline="30000" dirty="0">
                <a:solidFill>
                  <a:schemeClr val="bg1"/>
                </a:solidFill>
              </a:rPr>
              <a:t>o</a:t>
            </a:r>
            <a:r>
              <a:rPr lang="en-US" sz="2728" dirty="0">
                <a:solidFill>
                  <a:schemeClr val="bg1"/>
                </a:solidFill>
              </a:rPr>
              <a:t>C	 		3. 18</a:t>
            </a:r>
            <a:r>
              <a:rPr lang="en-US" sz="2728" baseline="30000" dirty="0">
                <a:solidFill>
                  <a:schemeClr val="bg1"/>
                </a:solidFill>
              </a:rPr>
              <a:t>o</a:t>
            </a:r>
            <a:r>
              <a:rPr lang="en-US" sz="2728" dirty="0">
                <a:solidFill>
                  <a:schemeClr val="bg1"/>
                </a:solidFill>
              </a:rPr>
              <a:t>C			4. 24</a:t>
            </a:r>
            <a:r>
              <a:rPr lang="en-US" sz="2728" baseline="30000" dirty="0">
                <a:solidFill>
                  <a:schemeClr val="bg1"/>
                </a:solidFill>
              </a:rPr>
              <a:t>o</a:t>
            </a:r>
            <a:r>
              <a:rPr lang="en-US" sz="2728" dirty="0">
                <a:solidFill>
                  <a:schemeClr val="bg1"/>
                </a:solidFill>
              </a:rPr>
              <a:t>C</a:t>
            </a:r>
          </a:p>
          <a:p>
            <a:endParaRPr lang="en-US" sz="2728" dirty="0">
              <a:solidFill>
                <a:schemeClr val="bg1"/>
              </a:solidFill>
            </a:endParaRPr>
          </a:p>
        </p:txBody>
      </p:sp>
    </p:spTree>
    <p:extLst>
      <p:ext uri="{BB962C8B-B14F-4D97-AF65-F5344CB8AC3E}">
        <p14:creationId xmlns:p14="http://schemas.microsoft.com/office/powerpoint/2010/main" val="362854716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BA54A4-C38E-CC19-D68E-01F330274FA2}"/>
              </a:ext>
            </a:extLst>
          </p:cNvPr>
          <p:cNvSpPr txBox="1"/>
          <p:nvPr/>
        </p:nvSpPr>
        <p:spPr>
          <a:xfrm>
            <a:off x="258374" y="454022"/>
            <a:ext cx="11255373" cy="5967648"/>
          </a:xfrm>
          <a:prstGeom prst="rect">
            <a:avLst/>
          </a:prstGeom>
          <a:noFill/>
        </p:spPr>
        <p:txBody>
          <a:bodyPr wrap="square" rtlCol="0">
            <a:spAutoFit/>
          </a:bodyPr>
          <a:lstStyle/>
          <a:p>
            <a:pPr lvl="0"/>
            <a:r>
              <a:rPr lang="en-US" sz="2728" b="1" dirty="0">
                <a:solidFill>
                  <a:schemeClr val="bg1"/>
                </a:solidFill>
              </a:rPr>
              <a:t>CW</a:t>
            </a:r>
            <a:r>
              <a:rPr lang="en-US" sz="2728" dirty="0">
                <a:solidFill>
                  <a:schemeClr val="bg1"/>
                </a:solidFill>
              </a:rPr>
              <a:t>. Two metal cubes with 3 cm-edges of copper and aluminum are arranged as shown in figure</a:t>
            </a:r>
          </a:p>
          <a:p>
            <a:r>
              <a:rPr lang="en-US" sz="2728" dirty="0">
                <a:solidFill>
                  <a:schemeClr val="bg1"/>
                </a:solidFill>
              </a:rPr>
              <a:t>(K</a:t>
            </a:r>
            <a:r>
              <a:rPr lang="en-US" sz="2728" baseline="-25000" dirty="0">
                <a:solidFill>
                  <a:schemeClr val="bg1"/>
                </a:solidFill>
              </a:rPr>
              <a:t>CU</a:t>
            </a:r>
            <a:r>
              <a:rPr lang="en-US" sz="2728" dirty="0">
                <a:solidFill>
                  <a:schemeClr val="bg1"/>
                </a:solidFill>
              </a:rPr>
              <a:t> = 385 W/m-K,K</a:t>
            </a:r>
            <a:r>
              <a:rPr lang="en-US" sz="2728" baseline="-25000" dirty="0">
                <a:solidFill>
                  <a:schemeClr val="bg1"/>
                </a:solidFill>
              </a:rPr>
              <a:t>AL</a:t>
            </a:r>
            <a:r>
              <a:rPr lang="en-US" sz="2728" dirty="0">
                <a:solidFill>
                  <a:schemeClr val="bg1"/>
                </a:solidFill>
              </a:rPr>
              <a:t> =209 W/m-K)</a:t>
            </a:r>
          </a:p>
          <a:p>
            <a:endParaRPr lang="en-US" sz="2728" dirty="0">
              <a:solidFill>
                <a:schemeClr val="bg1"/>
              </a:solidFill>
            </a:endParaRPr>
          </a:p>
          <a:p>
            <a:pPr marL="501131" indent="-501131">
              <a:buAutoNum type="alphaLcParenBoth"/>
            </a:pPr>
            <a:r>
              <a:rPr lang="en-US" sz="2728" dirty="0">
                <a:solidFill>
                  <a:schemeClr val="bg1"/>
                </a:solidFill>
              </a:rPr>
              <a:t>The total thermal current from one reservoir to the other is</a:t>
            </a:r>
          </a:p>
          <a:p>
            <a:endParaRPr lang="en-US" sz="2728" dirty="0">
              <a:solidFill>
                <a:schemeClr val="bg1"/>
              </a:solidFill>
            </a:endParaRPr>
          </a:p>
          <a:p>
            <a:r>
              <a:rPr lang="en-US" sz="2728" dirty="0">
                <a:solidFill>
                  <a:schemeClr val="bg1"/>
                </a:solidFill>
              </a:rPr>
              <a:t>		1. 1.42 x 10</a:t>
            </a:r>
            <a:r>
              <a:rPr lang="en-US" sz="2728" baseline="30000" dirty="0">
                <a:solidFill>
                  <a:schemeClr val="bg1"/>
                </a:solidFill>
              </a:rPr>
              <a:t>3</a:t>
            </a:r>
            <a:r>
              <a:rPr lang="en-US" sz="2728" dirty="0">
                <a:solidFill>
                  <a:schemeClr val="bg1"/>
                </a:solidFill>
              </a:rPr>
              <a:t>W		2. 2.53 X 10</a:t>
            </a:r>
            <a:r>
              <a:rPr lang="en-US" sz="2728" baseline="30000" dirty="0">
                <a:solidFill>
                  <a:schemeClr val="bg1"/>
                </a:solidFill>
              </a:rPr>
              <a:t>3</a:t>
            </a:r>
            <a:r>
              <a:rPr lang="en-US" sz="2728" dirty="0">
                <a:solidFill>
                  <a:schemeClr val="bg1"/>
                </a:solidFill>
              </a:rPr>
              <a:t> W</a:t>
            </a:r>
          </a:p>
          <a:p>
            <a:r>
              <a:rPr lang="en-US" sz="2728" dirty="0">
                <a:solidFill>
                  <a:schemeClr val="bg1"/>
                </a:solidFill>
              </a:rPr>
              <a:t>		3. 1.53 x 10</a:t>
            </a:r>
            <a:r>
              <a:rPr lang="en-US" sz="2728" baseline="30000" dirty="0">
                <a:solidFill>
                  <a:schemeClr val="bg1"/>
                </a:solidFill>
              </a:rPr>
              <a:t>4</a:t>
            </a:r>
            <a:r>
              <a:rPr lang="en-US" sz="2728" dirty="0">
                <a:solidFill>
                  <a:schemeClr val="bg1"/>
                </a:solidFill>
              </a:rPr>
              <a:t>W		4. 2.53 x 10</a:t>
            </a:r>
            <a:r>
              <a:rPr lang="en-US" sz="2728" baseline="30000" dirty="0">
                <a:solidFill>
                  <a:schemeClr val="bg1"/>
                </a:solidFill>
              </a:rPr>
              <a:t>4</a:t>
            </a:r>
            <a:r>
              <a:rPr lang="en-US" sz="2728" dirty="0">
                <a:solidFill>
                  <a:schemeClr val="bg1"/>
                </a:solidFill>
              </a:rPr>
              <a:t>W</a:t>
            </a:r>
          </a:p>
          <a:p>
            <a:endParaRPr lang="en-US" sz="2728" dirty="0">
              <a:solidFill>
                <a:schemeClr val="bg1"/>
              </a:solidFill>
            </a:endParaRPr>
          </a:p>
          <a:p>
            <a:r>
              <a:rPr lang="en-US" sz="2728" dirty="0">
                <a:solidFill>
                  <a:schemeClr val="bg1"/>
                </a:solidFill>
              </a:rPr>
              <a:t>(b) The ratio of the thermal current carried by the copper cube to that carried by the  </a:t>
            </a:r>
            <a:r>
              <a:rPr lang="en-US" sz="2728" dirty="0" err="1">
                <a:solidFill>
                  <a:schemeClr val="bg1"/>
                </a:solidFill>
              </a:rPr>
              <a:t>aluminium</a:t>
            </a:r>
            <a:r>
              <a:rPr lang="en-US" sz="2728" dirty="0">
                <a:solidFill>
                  <a:schemeClr val="bg1"/>
                </a:solidFill>
              </a:rPr>
              <a:t> cube is</a:t>
            </a:r>
          </a:p>
          <a:p>
            <a:endParaRPr lang="en-US" sz="2728" dirty="0">
              <a:solidFill>
                <a:schemeClr val="bg1"/>
              </a:solidFill>
            </a:endParaRPr>
          </a:p>
          <a:p>
            <a:r>
              <a:rPr lang="en-US" sz="2728" dirty="0">
                <a:solidFill>
                  <a:schemeClr val="bg1"/>
                </a:solidFill>
              </a:rPr>
              <a:t>	1. 1.79	2. 1.69		3. 1.54		4. 1.84</a:t>
            </a:r>
          </a:p>
          <a:p>
            <a:endParaRPr lang="en-US" sz="2728" dirty="0">
              <a:solidFill>
                <a:schemeClr val="bg1"/>
              </a:solidFill>
            </a:endParaRPr>
          </a:p>
        </p:txBody>
      </p:sp>
      <p:pic>
        <p:nvPicPr>
          <p:cNvPr id="4" name="Picture 3">
            <a:extLst>
              <a:ext uri="{FF2B5EF4-FFF2-40B4-BE49-F238E27FC236}">
                <a16:creationId xmlns:a16="http://schemas.microsoft.com/office/drawing/2014/main" id="{492E7A9F-2608-4DC8-B836-8DC0101B17C2}"/>
              </a:ext>
            </a:extLst>
          </p:cNvPr>
          <p:cNvPicPr/>
          <p:nvPr/>
        </p:nvPicPr>
        <p:blipFill rotWithShape="1">
          <a:blip r:embed="rId2"/>
          <a:srcRect l="12202" t="12520" r="9209" b="2959"/>
          <a:stretch/>
        </p:blipFill>
        <p:spPr bwMode="auto">
          <a:xfrm>
            <a:off x="8860330" y="2843883"/>
            <a:ext cx="2078871" cy="118792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9103900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D7FF38-D35E-993F-D563-3917B1782F32}"/>
              </a:ext>
            </a:extLst>
          </p:cNvPr>
          <p:cNvSpPr txBox="1"/>
          <p:nvPr/>
        </p:nvSpPr>
        <p:spPr>
          <a:xfrm>
            <a:off x="1015137" y="853665"/>
            <a:ext cx="10162169" cy="3030894"/>
          </a:xfrm>
          <a:prstGeom prst="rect">
            <a:avLst/>
          </a:prstGeom>
          <a:noFill/>
        </p:spPr>
        <p:txBody>
          <a:bodyPr wrap="square" rtlCol="0">
            <a:spAutoFit/>
          </a:bodyPr>
          <a:lstStyle/>
          <a:p>
            <a:pPr marL="539750" lvl="0" indent="-539750" algn="just" defTabSz="361950"/>
            <a:r>
              <a:rPr lang="en-US" sz="2728" b="1" dirty="0">
                <a:solidFill>
                  <a:schemeClr val="bg1"/>
                </a:solidFill>
              </a:rPr>
              <a:t>CW</a:t>
            </a:r>
            <a:r>
              <a:rPr lang="en-US" sz="2728" dirty="0">
                <a:solidFill>
                  <a:schemeClr val="bg1"/>
                </a:solidFill>
              </a:rPr>
              <a:t>.	One end of a 2.35m long and 2.0cm radius </a:t>
            </a:r>
            <a:r>
              <a:rPr lang="en-US" sz="2728" dirty="0" err="1">
                <a:solidFill>
                  <a:schemeClr val="bg1"/>
                </a:solidFill>
              </a:rPr>
              <a:t>aluminium</a:t>
            </a:r>
            <a:r>
              <a:rPr lang="en-US" sz="2728" dirty="0">
                <a:solidFill>
                  <a:schemeClr val="bg1"/>
                </a:solidFill>
              </a:rPr>
              <a:t> rod 	(K=235 W.m</a:t>
            </a:r>
            <a:r>
              <a:rPr lang="en-US" sz="2728" baseline="30000" dirty="0">
                <a:solidFill>
                  <a:schemeClr val="bg1"/>
                </a:solidFill>
              </a:rPr>
              <a:t>-1</a:t>
            </a:r>
            <a:r>
              <a:rPr lang="en-US" sz="2728" dirty="0">
                <a:solidFill>
                  <a:schemeClr val="bg1"/>
                </a:solidFill>
              </a:rPr>
              <a:t>K</a:t>
            </a:r>
            <a:r>
              <a:rPr lang="en-US" sz="2728" baseline="30000" dirty="0">
                <a:solidFill>
                  <a:schemeClr val="bg1"/>
                </a:solidFill>
              </a:rPr>
              <a:t>-1</a:t>
            </a:r>
            <a:r>
              <a:rPr lang="en-US" sz="2728" dirty="0">
                <a:solidFill>
                  <a:schemeClr val="bg1"/>
                </a:solidFill>
              </a:rPr>
              <a:t>) is held at 20</a:t>
            </a:r>
            <a:r>
              <a:rPr lang="en-US" sz="2728" baseline="30000" dirty="0">
                <a:solidFill>
                  <a:schemeClr val="bg1"/>
                </a:solidFill>
              </a:rPr>
              <a:t>o</a:t>
            </a:r>
            <a:r>
              <a:rPr lang="en-US" sz="2728" dirty="0">
                <a:solidFill>
                  <a:schemeClr val="bg1"/>
                </a:solidFill>
              </a:rPr>
              <a:t>C. The other end of the rod is in 	contact with a block of ice at its melting point. The rate in kg. s</a:t>
            </a:r>
            <a:r>
              <a:rPr lang="en-US" sz="2728" baseline="30000" dirty="0">
                <a:solidFill>
                  <a:schemeClr val="bg1"/>
                </a:solidFill>
              </a:rPr>
              <a:t>-1</a:t>
            </a:r>
            <a:r>
              <a:rPr lang="en-US" sz="2728" dirty="0">
                <a:solidFill>
                  <a:schemeClr val="bg1"/>
                </a:solidFill>
              </a:rPr>
              <a:t> 	at which ice melts is [Take latent heat of fusion for ice as </a:t>
            </a:r>
            <a:r>
              <a:rPr lang="en-IN" sz="2728" dirty="0">
                <a:solidFill>
                  <a:schemeClr val="bg1"/>
                </a:solidFill>
              </a:rPr>
              <a:t>x10</a:t>
            </a:r>
            <a:r>
              <a:rPr lang="en-IN" sz="2728" baseline="30000" dirty="0">
                <a:solidFill>
                  <a:schemeClr val="bg1"/>
                </a:solidFill>
              </a:rPr>
              <a:t>5</a:t>
            </a:r>
            <a:r>
              <a:rPr lang="en-IN" sz="2728" dirty="0">
                <a:solidFill>
                  <a:schemeClr val="bg1"/>
                </a:solidFill>
              </a:rPr>
              <a:t> 	J.kg</a:t>
            </a:r>
            <a:r>
              <a:rPr lang="en-IN" sz="2728" baseline="30000" dirty="0">
                <a:solidFill>
                  <a:schemeClr val="bg1"/>
                </a:solidFill>
              </a:rPr>
              <a:t>-1</a:t>
            </a:r>
            <a:r>
              <a:rPr lang="en-IN" sz="2728" dirty="0">
                <a:solidFill>
                  <a:schemeClr val="bg1"/>
                </a:solidFill>
              </a:rPr>
              <a:t>]</a:t>
            </a:r>
          </a:p>
          <a:p>
            <a:r>
              <a:rPr lang="en-IN" sz="2728" dirty="0">
                <a:solidFill>
                  <a:schemeClr val="bg1"/>
                </a:solidFill>
              </a:rPr>
              <a:t>	   1. 48 x 10</a:t>
            </a:r>
            <a:r>
              <a:rPr lang="en-IN" sz="2728" baseline="30000" dirty="0">
                <a:solidFill>
                  <a:schemeClr val="bg1"/>
                </a:solidFill>
              </a:rPr>
              <a:t>-6	</a:t>
            </a:r>
            <a:r>
              <a:rPr lang="en-IN" sz="2728" dirty="0">
                <a:solidFill>
                  <a:schemeClr val="bg1"/>
                </a:solidFill>
              </a:rPr>
              <a:t>						2. 24 x 10</a:t>
            </a:r>
            <a:r>
              <a:rPr lang="en-IN" sz="2728" baseline="30000" dirty="0">
                <a:solidFill>
                  <a:schemeClr val="bg1"/>
                </a:solidFill>
              </a:rPr>
              <a:t>-6</a:t>
            </a:r>
          </a:p>
          <a:p>
            <a:r>
              <a:rPr lang="en-IN" sz="2728" dirty="0">
                <a:solidFill>
                  <a:schemeClr val="bg1"/>
                </a:solidFill>
              </a:rPr>
              <a:t>	   3. 2.4 x10</a:t>
            </a:r>
            <a:r>
              <a:rPr lang="en-IN" sz="2728" baseline="30000" dirty="0">
                <a:solidFill>
                  <a:schemeClr val="bg1"/>
                </a:solidFill>
              </a:rPr>
              <a:t>-6</a:t>
            </a:r>
            <a:r>
              <a:rPr lang="en-IN" sz="2728" dirty="0">
                <a:solidFill>
                  <a:schemeClr val="bg1"/>
                </a:solidFill>
              </a:rPr>
              <a:t>							4. 4.8 x 10</a:t>
            </a:r>
            <a:r>
              <a:rPr lang="en-IN" sz="2728" baseline="30000" dirty="0">
                <a:solidFill>
                  <a:schemeClr val="bg1"/>
                </a:solidFill>
              </a:rPr>
              <a:t>-6</a:t>
            </a:r>
            <a:endParaRPr lang="en-US" sz="2728" dirty="0">
              <a:solidFill>
                <a:schemeClr val="bg1"/>
              </a:solidFill>
            </a:endParaRPr>
          </a:p>
        </p:txBody>
      </p:sp>
    </p:spTree>
    <p:extLst>
      <p:ext uri="{BB962C8B-B14F-4D97-AF65-F5344CB8AC3E}">
        <p14:creationId xmlns:p14="http://schemas.microsoft.com/office/powerpoint/2010/main" val="186530147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9D6368-CDCC-9E8F-15E8-0E13E266A73B}"/>
              </a:ext>
            </a:extLst>
          </p:cNvPr>
          <p:cNvSpPr txBox="1"/>
          <p:nvPr/>
        </p:nvSpPr>
        <p:spPr>
          <a:xfrm>
            <a:off x="1010308" y="983256"/>
            <a:ext cx="9784401" cy="3028806"/>
          </a:xfrm>
          <a:prstGeom prst="rect">
            <a:avLst/>
          </a:prstGeom>
          <a:noFill/>
        </p:spPr>
        <p:txBody>
          <a:bodyPr wrap="square" rtlCol="0">
            <a:spAutoFit/>
          </a:bodyPr>
          <a:lstStyle/>
          <a:p>
            <a:pPr marL="452438" lvl="0" indent="-452438" algn="just" defTabSz="625475"/>
            <a:r>
              <a:rPr lang="en-US" sz="2728" b="1" dirty="0">
                <a:solidFill>
                  <a:schemeClr val="bg1"/>
                </a:solidFill>
              </a:rPr>
              <a:t>CW</a:t>
            </a:r>
            <a:r>
              <a:rPr lang="en-US" sz="2728" dirty="0">
                <a:solidFill>
                  <a:schemeClr val="bg1"/>
                </a:solidFill>
              </a:rPr>
              <a:t>.	Four rods of same material with different radii r and 	length/are used to connect two reservoirs of heat at different 	temperatures. Which one will conduct most heat?</a:t>
            </a:r>
          </a:p>
          <a:p>
            <a:pPr lvl="0"/>
            <a:endParaRPr lang="en-US" sz="2728" dirty="0">
              <a:solidFill>
                <a:schemeClr val="bg1"/>
              </a:solidFill>
            </a:endParaRPr>
          </a:p>
          <a:p>
            <a:r>
              <a:rPr lang="en-US" sz="2728" dirty="0">
                <a:solidFill>
                  <a:schemeClr val="bg1"/>
                </a:solidFill>
              </a:rPr>
              <a:t>	  1.  r = 2cm, l = 0.5m	     		2.  r = 2cm, l = 2m</a:t>
            </a:r>
          </a:p>
          <a:p>
            <a:r>
              <a:rPr lang="en-US" sz="2728" dirty="0">
                <a:solidFill>
                  <a:schemeClr val="bg1"/>
                </a:solidFill>
              </a:rPr>
              <a:t>	  3.  r = 0.5cm, l = 0.5m	     		4.  R = 1cm. l = 1m  </a:t>
            </a:r>
          </a:p>
          <a:p>
            <a:endParaRPr lang="en-US" sz="2728" dirty="0">
              <a:solidFill>
                <a:schemeClr val="bg1"/>
              </a:solidFill>
            </a:endParaRPr>
          </a:p>
        </p:txBody>
      </p:sp>
    </p:spTree>
    <p:extLst>
      <p:ext uri="{BB962C8B-B14F-4D97-AF65-F5344CB8AC3E}">
        <p14:creationId xmlns:p14="http://schemas.microsoft.com/office/powerpoint/2010/main" val="278569017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58A87A-78F6-3AF6-DE02-59DF5A7182DC}"/>
              </a:ext>
            </a:extLst>
          </p:cNvPr>
          <p:cNvSpPr txBox="1"/>
          <p:nvPr/>
        </p:nvSpPr>
        <p:spPr>
          <a:xfrm>
            <a:off x="820749" y="769969"/>
            <a:ext cx="9878064" cy="4710072"/>
          </a:xfrm>
          <a:prstGeom prst="rect">
            <a:avLst/>
          </a:prstGeom>
          <a:noFill/>
        </p:spPr>
        <p:txBody>
          <a:bodyPr wrap="square" rtlCol="0">
            <a:spAutoFit/>
          </a:bodyPr>
          <a:lstStyle/>
          <a:p>
            <a:pPr marL="452438" lvl="0" indent="-452438" algn="just" defTabSz="312738"/>
            <a:r>
              <a:rPr lang="en-US" sz="2728" b="1" dirty="0">
                <a:solidFill>
                  <a:schemeClr val="bg1"/>
                </a:solidFill>
              </a:rPr>
              <a:t>CW</a:t>
            </a:r>
            <a:r>
              <a:rPr lang="en-US" sz="2728" dirty="0">
                <a:solidFill>
                  <a:schemeClr val="bg1"/>
                </a:solidFill>
              </a:rPr>
              <a:t>.	The wall with a cavity consists of two layers of brick separated 	by a layer of air. All three layers have the same thickness and 	the thermal conductivity of the brick is much greater than that 	of air. The left layer is at a higher temperature than the right 	layer and steady state condition exists. Which of the following 	graphs predicts correctly the variation of temperature T with 	distance d inside the cavity?</a:t>
            </a:r>
          </a:p>
          <a:p>
            <a:pPr marL="452438" lvl="0" indent="-452438" algn="just" defTabSz="312738"/>
            <a:endParaRPr lang="en-US" sz="2728" dirty="0">
              <a:solidFill>
                <a:schemeClr val="bg1"/>
              </a:solidFill>
            </a:endParaRPr>
          </a:p>
          <a:p>
            <a:pPr marL="452438" lvl="0" indent="-452438" algn="just" defTabSz="312738"/>
            <a:endParaRPr lang="en-US" sz="2728" dirty="0">
              <a:solidFill>
                <a:schemeClr val="bg1"/>
              </a:solidFill>
            </a:endParaRPr>
          </a:p>
          <a:p>
            <a:pPr marL="452438" lvl="0" indent="-452438" algn="just" defTabSz="312738"/>
            <a:r>
              <a:rPr lang="en-US" sz="2728" dirty="0">
                <a:solidFill>
                  <a:schemeClr val="bg1"/>
                </a:solidFill>
              </a:rPr>
              <a:t>	1.							2.							3.							4.</a:t>
            </a:r>
          </a:p>
          <a:p>
            <a:pPr algn="just"/>
            <a:endParaRPr lang="en-US" sz="2728" dirty="0">
              <a:solidFill>
                <a:schemeClr val="bg1"/>
              </a:solidFill>
            </a:endParaRPr>
          </a:p>
        </p:txBody>
      </p:sp>
      <p:pic>
        <p:nvPicPr>
          <p:cNvPr id="4" name="Picture 3">
            <a:extLst>
              <a:ext uri="{FF2B5EF4-FFF2-40B4-BE49-F238E27FC236}">
                <a16:creationId xmlns:a16="http://schemas.microsoft.com/office/drawing/2014/main" id="{3669E539-9BD9-F29E-8823-02070CEBA6D6}"/>
              </a:ext>
            </a:extLst>
          </p:cNvPr>
          <p:cNvPicPr/>
          <p:nvPr/>
        </p:nvPicPr>
        <p:blipFill rotWithShape="1">
          <a:blip r:embed="rId2"/>
          <a:srcRect r="1260" b="11005"/>
          <a:stretch/>
        </p:blipFill>
        <p:spPr bwMode="auto">
          <a:xfrm>
            <a:off x="1902648" y="3855468"/>
            <a:ext cx="1645792" cy="1727342"/>
          </a:xfrm>
          <a:prstGeom prst="rect">
            <a:avLst/>
          </a:prstGeom>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6405DE02-D5FE-44A7-B5E2-9E8AD49FB841}"/>
              </a:ext>
            </a:extLst>
          </p:cNvPr>
          <p:cNvPicPr/>
          <p:nvPr/>
        </p:nvPicPr>
        <p:blipFill rotWithShape="1">
          <a:blip r:embed="rId3"/>
          <a:srcRect l="13599" t="5988" r="5176" b="11970"/>
          <a:stretch/>
        </p:blipFill>
        <p:spPr bwMode="auto">
          <a:xfrm>
            <a:off x="4042030" y="3866458"/>
            <a:ext cx="1628490" cy="1716352"/>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1ED62C60-A8AB-7007-960C-17FD0FAAD747}"/>
              </a:ext>
            </a:extLst>
          </p:cNvPr>
          <p:cNvPicPr/>
          <p:nvPr/>
        </p:nvPicPr>
        <p:blipFill rotWithShape="1">
          <a:blip r:embed="rId4"/>
          <a:srcRect l="11267" t="2971" r="1276" b="10816"/>
          <a:stretch/>
        </p:blipFill>
        <p:spPr bwMode="auto">
          <a:xfrm>
            <a:off x="6309381" y="3883097"/>
            <a:ext cx="1628490" cy="1679152"/>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44F00B98-B3FE-8536-828E-27A1795995A7}"/>
              </a:ext>
            </a:extLst>
          </p:cNvPr>
          <p:cNvPicPr/>
          <p:nvPr/>
        </p:nvPicPr>
        <p:blipFill rotWithShape="1">
          <a:blip r:embed="rId5"/>
          <a:srcRect l="9551" t="3758" r="6389" b="10611"/>
          <a:stretch/>
        </p:blipFill>
        <p:spPr bwMode="auto">
          <a:xfrm>
            <a:off x="8502875" y="3866458"/>
            <a:ext cx="1628489" cy="16870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1042959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9D1D7C-57A6-9100-4E1F-0C4B07FB7CEA}"/>
              </a:ext>
            </a:extLst>
          </p:cNvPr>
          <p:cNvSpPr txBox="1"/>
          <p:nvPr/>
        </p:nvSpPr>
        <p:spPr>
          <a:xfrm>
            <a:off x="1078843" y="863114"/>
            <a:ext cx="9721577" cy="4708144"/>
          </a:xfrm>
          <a:prstGeom prst="rect">
            <a:avLst/>
          </a:prstGeom>
          <a:noFill/>
        </p:spPr>
        <p:txBody>
          <a:bodyPr wrap="square" rtlCol="0">
            <a:spAutoFit/>
          </a:bodyPr>
          <a:lstStyle/>
          <a:p>
            <a:pPr marL="452438" lvl="0" indent="-452438" algn="just" defTabSz="625475"/>
            <a:r>
              <a:rPr lang="en-US" sz="2728" b="1" dirty="0">
                <a:solidFill>
                  <a:schemeClr val="bg1"/>
                </a:solidFill>
              </a:rPr>
              <a:t>CW</a:t>
            </a:r>
            <a:r>
              <a:rPr lang="en-US" sz="2728" dirty="0">
                <a:solidFill>
                  <a:schemeClr val="bg1"/>
                </a:solidFill>
              </a:rPr>
              <a:t>.	Three conducting rods of same material and cross-section are 	shown in figure. Temperatures of A,D and C are maintained 	at 20</a:t>
            </a:r>
            <a:r>
              <a:rPr lang="en-US" sz="2728" baseline="30000" dirty="0">
                <a:solidFill>
                  <a:schemeClr val="bg1"/>
                </a:solidFill>
              </a:rPr>
              <a:t>o</a:t>
            </a:r>
            <a:r>
              <a:rPr lang="en-US" sz="2728" dirty="0">
                <a:solidFill>
                  <a:schemeClr val="bg1"/>
                </a:solidFill>
              </a:rPr>
              <a:t>C, 90</a:t>
            </a:r>
            <a:r>
              <a:rPr lang="en-US" sz="2728" baseline="30000" dirty="0">
                <a:solidFill>
                  <a:schemeClr val="bg1"/>
                </a:solidFill>
              </a:rPr>
              <a:t>O</a:t>
            </a:r>
            <a:r>
              <a:rPr lang="en-US" sz="2728" dirty="0">
                <a:solidFill>
                  <a:schemeClr val="bg1"/>
                </a:solidFill>
              </a:rPr>
              <a:t>C. The ratio of lengths of BD and BC if there is no 	heat flow in AB IS</a:t>
            </a:r>
          </a:p>
          <a:p>
            <a:pPr lvl="0"/>
            <a:endParaRPr lang="en-US" sz="2728" dirty="0">
              <a:solidFill>
                <a:schemeClr val="bg1"/>
              </a:solidFill>
            </a:endParaRPr>
          </a:p>
          <a:p>
            <a:r>
              <a:rPr lang="en-US" sz="2728" dirty="0">
                <a:solidFill>
                  <a:schemeClr val="bg1"/>
                </a:solidFill>
              </a:rPr>
              <a:t>		</a:t>
            </a:r>
          </a:p>
          <a:p>
            <a:endParaRPr lang="en-US" sz="2728" dirty="0">
              <a:solidFill>
                <a:schemeClr val="bg1"/>
              </a:solidFill>
            </a:endParaRPr>
          </a:p>
          <a:p>
            <a:endParaRPr lang="en-US" sz="2728" dirty="0">
              <a:solidFill>
                <a:schemeClr val="bg1"/>
              </a:solidFill>
            </a:endParaRPr>
          </a:p>
          <a:p>
            <a:endParaRPr lang="en-US" sz="2728" dirty="0">
              <a:solidFill>
                <a:schemeClr val="bg1"/>
              </a:solidFill>
            </a:endParaRPr>
          </a:p>
          <a:p>
            <a:r>
              <a:rPr lang="en-US" sz="2728" dirty="0">
                <a:solidFill>
                  <a:schemeClr val="bg1"/>
                </a:solidFill>
              </a:rPr>
              <a:t>	  1. 2/7		    2. 7/2	    		3. 9/2    	          4. 2/9</a:t>
            </a:r>
          </a:p>
          <a:p>
            <a:endParaRPr lang="en-US" sz="2728" dirty="0">
              <a:solidFill>
                <a:schemeClr val="bg1"/>
              </a:solidFill>
            </a:endParaRPr>
          </a:p>
        </p:txBody>
      </p:sp>
      <p:pic>
        <p:nvPicPr>
          <p:cNvPr id="4" name="Picture 3">
            <a:extLst>
              <a:ext uri="{FF2B5EF4-FFF2-40B4-BE49-F238E27FC236}">
                <a16:creationId xmlns:a16="http://schemas.microsoft.com/office/drawing/2014/main" id="{D3367292-E4E7-6A47-86EA-27000A0BD93B}"/>
              </a:ext>
            </a:extLst>
          </p:cNvPr>
          <p:cNvPicPr/>
          <p:nvPr/>
        </p:nvPicPr>
        <p:blipFill rotWithShape="1">
          <a:blip r:embed="rId2"/>
          <a:srcRect l="15880" t="11050" r="3473"/>
          <a:stretch/>
        </p:blipFill>
        <p:spPr bwMode="auto">
          <a:xfrm>
            <a:off x="4726576" y="2387572"/>
            <a:ext cx="2351865" cy="224478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7778473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350014-DAC4-B4B6-8450-DF2F8855927E}"/>
              </a:ext>
            </a:extLst>
          </p:cNvPr>
          <p:cNvSpPr txBox="1"/>
          <p:nvPr/>
        </p:nvSpPr>
        <p:spPr>
          <a:xfrm>
            <a:off x="1251371" y="791570"/>
            <a:ext cx="9707870" cy="4290277"/>
          </a:xfrm>
          <a:prstGeom prst="rect">
            <a:avLst/>
          </a:prstGeom>
          <a:noFill/>
        </p:spPr>
        <p:txBody>
          <a:bodyPr wrap="square" rtlCol="0">
            <a:spAutoFit/>
          </a:bodyPr>
          <a:lstStyle/>
          <a:p>
            <a:pPr marL="452438" lvl="0" indent="-452438" algn="just" defTabSz="625475"/>
            <a:r>
              <a:rPr lang="en-US" sz="2728" b="1" dirty="0">
                <a:solidFill>
                  <a:schemeClr val="bg1"/>
                </a:solidFill>
              </a:rPr>
              <a:t>CW</a:t>
            </a:r>
            <a:r>
              <a:rPr lang="en-US" sz="2728" dirty="0">
                <a:solidFill>
                  <a:schemeClr val="bg1"/>
                </a:solidFill>
              </a:rPr>
              <a:t>.	Six identical conducting rods are joined as shown in figure. 	Points A and D are maintained at temperature of 200</a:t>
            </a:r>
            <a:r>
              <a:rPr lang="en-US" sz="2728" baseline="30000" dirty="0">
                <a:solidFill>
                  <a:schemeClr val="bg1"/>
                </a:solidFill>
              </a:rPr>
              <a:t>o</a:t>
            </a:r>
            <a:r>
              <a:rPr lang="en-US" sz="2728" dirty="0">
                <a:solidFill>
                  <a:schemeClr val="bg1"/>
                </a:solidFill>
              </a:rPr>
              <a:t>C and 	20</a:t>
            </a:r>
            <a:r>
              <a:rPr lang="en-US" sz="2728" baseline="30000" dirty="0">
                <a:solidFill>
                  <a:schemeClr val="bg1"/>
                </a:solidFill>
              </a:rPr>
              <a:t>o</a:t>
            </a:r>
            <a:r>
              <a:rPr lang="en-US" sz="2728" dirty="0">
                <a:solidFill>
                  <a:schemeClr val="bg1"/>
                </a:solidFill>
              </a:rPr>
              <a:t>C respectively. The temperature of junction B will be</a:t>
            </a:r>
          </a:p>
          <a:p>
            <a:pPr lvl="0"/>
            <a:endParaRPr lang="en-US" sz="2728" dirty="0">
              <a:solidFill>
                <a:schemeClr val="bg1"/>
              </a:solidFill>
            </a:endParaRPr>
          </a:p>
          <a:p>
            <a:pPr lvl="0"/>
            <a:endParaRPr lang="en-US" sz="2728" dirty="0">
              <a:solidFill>
                <a:schemeClr val="bg1"/>
              </a:solidFill>
            </a:endParaRPr>
          </a:p>
          <a:p>
            <a:pPr lvl="0"/>
            <a:endParaRPr lang="en-US" sz="2728" dirty="0">
              <a:solidFill>
                <a:schemeClr val="bg1"/>
              </a:solidFill>
            </a:endParaRPr>
          </a:p>
          <a:p>
            <a:pPr lvl="0"/>
            <a:endParaRPr lang="en-US" sz="2728" dirty="0">
              <a:solidFill>
                <a:schemeClr val="bg1"/>
              </a:solidFill>
            </a:endParaRPr>
          </a:p>
          <a:p>
            <a:pPr lvl="0"/>
            <a:endParaRPr lang="en-US" sz="2728" dirty="0">
              <a:solidFill>
                <a:schemeClr val="bg1"/>
              </a:solidFill>
            </a:endParaRPr>
          </a:p>
          <a:p>
            <a:r>
              <a:rPr lang="en-US" sz="2728" dirty="0">
                <a:solidFill>
                  <a:schemeClr val="bg1"/>
                </a:solidFill>
              </a:rPr>
              <a:t>	   1. 120</a:t>
            </a:r>
            <a:r>
              <a:rPr lang="en-US" sz="2728" baseline="30000" dirty="0">
                <a:solidFill>
                  <a:schemeClr val="bg1"/>
                </a:solidFill>
              </a:rPr>
              <a:t>o</a:t>
            </a:r>
            <a:r>
              <a:rPr lang="en-US" sz="2728" dirty="0">
                <a:solidFill>
                  <a:schemeClr val="bg1"/>
                </a:solidFill>
              </a:rPr>
              <a:t>C	     2. 100</a:t>
            </a:r>
            <a:r>
              <a:rPr lang="en-US" sz="2728" baseline="30000" dirty="0">
                <a:solidFill>
                  <a:schemeClr val="bg1"/>
                </a:solidFill>
              </a:rPr>
              <a:t>o</a:t>
            </a:r>
            <a:r>
              <a:rPr lang="en-US" sz="2728" dirty="0">
                <a:solidFill>
                  <a:schemeClr val="bg1"/>
                </a:solidFill>
              </a:rPr>
              <a:t>C	       3. 140</a:t>
            </a:r>
            <a:r>
              <a:rPr lang="en-US" sz="2728" baseline="30000" dirty="0">
                <a:solidFill>
                  <a:schemeClr val="bg1"/>
                </a:solidFill>
              </a:rPr>
              <a:t>o</a:t>
            </a:r>
            <a:r>
              <a:rPr lang="en-US" sz="2728" dirty="0">
                <a:solidFill>
                  <a:schemeClr val="bg1"/>
                </a:solidFill>
              </a:rPr>
              <a:t>C	           4. 80</a:t>
            </a:r>
            <a:r>
              <a:rPr lang="en-US" sz="2728" baseline="30000" dirty="0">
                <a:solidFill>
                  <a:schemeClr val="bg1"/>
                </a:solidFill>
              </a:rPr>
              <a:t>o</a:t>
            </a:r>
            <a:r>
              <a:rPr lang="en-US" sz="2728" dirty="0">
                <a:solidFill>
                  <a:schemeClr val="bg1"/>
                </a:solidFill>
              </a:rPr>
              <a:t>C</a:t>
            </a:r>
          </a:p>
          <a:p>
            <a:endParaRPr lang="en-US" sz="2728" dirty="0">
              <a:solidFill>
                <a:schemeClr val="bg1"/>
              </a:solidFill>
            </a:endParaRPr>
          </a:p>
        </p:txBody>
      </p:sp>
      <p:pic>
        <p:nvPicPr>
          <p:cNvPr id="4" name="Picture 3">
            <a:extLst>
              <a:ext uri="{FF2B5EF4-FFF2-40B4-BE49-F238E27FC236}">
                <a16:creationId xmlns:a16="http://schemas.microsoft.com/office/drawing/2014/main" id="{2D2E2ADD-EAB9-DBFD-D5EA-7E6B32D59300}"/>
              </a:ext>
            </a:extLst>
          </p:cNvPr>
          <p:cNvPicPr/>
          <p:nvPr/>
        </p:nvPicPr>
        <p:blipFill rotWithShape="1">
          <a:blip r:embed="rId2"/>
          <a:srcRect l="4631" t="1802" r="8016"/>
          <a:stretch/>
        </p:blipFill>
        <p:spPr bwMode="auto">
          <a:xfrm>
            <a:off x="2215940" y="2274775"/>
            <a:ext cx="7063591" cy="14716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95338431"/>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B3D25F-3183-243C-B3A0-DDEB3F76CB8C}"/>
              </a:ext>
            </a:extLst>
          </p:cNvPr>
          <p:cNvSpPr txBox="1"/>
          <p:nvPr/>
        </p:nvSpPr>
        <p:spPr>
          <a:xfrm>
            <a:off x="931090" y="526138"/>
            <a:ext cx="9660001" cy="5967648"/>
          </a:xfrm>
          <a:prstGeom prst="rect">
            <a:avLst/>
          </a:prstGeom>
          <a:noFill/>
        </p:spPr>
        <p:txBody>
          <a:bodyPr wrap="square" rtlCol="0">
            <a:spAutoFit/>
          </a:bodyPr>
          <a:lstStyle/>
          <a:p>
            <a:pPr lvl="0" algn="just" defTabSz="625475"/>
            <a:r>
              <a:rPr lang="en-US" sz="2728" b="1" dirty="0">
                <a:solidFill>
                  <a:schemeClr val="bg1"/>
                </a:solidFill>
              </a:rPr>
              <a:t>CW</a:t>
            </a:r>
            <a:r>
              <a:rPr lang="en-US" sz="2728" dirty="0">
                <a:solidFill>
                  <a:schemeClr val="bg1"/>
                </a:solidFill>
              </a:rPr>
              <a:t>.	Two sheets of thickness d and 3d, are touching each other. 	The temperature just outside the thinner sheet side is A, and 	on the side of the thicker sheet is C. The interface 	temperature is B.A,B and C are in arithmetic progressing, the 	ratio of thermal conductivity of thinner sheet and thicker 	sheet is</a:t>
            </a:r>
          </a:p>
          <a:p>
            <a:r>
              <a:rPr lang="en-US" sz="2728" dirty="0">
                <a:solidFill>
                  <a:schemeClr val="bg1"/>
                </a:solidFill>
              </a:rPr>
              <a:t>	  1. 1:3		     2. 3:1	          3. 2:3		  4. 1:9</a:t>
            </a:r>
          </a:p>
          <a:p>
            <a:pPr lvl="0"/>
            <a:endParaRPr lang="en-US" sz="2728" b="1" dirty="0">
              <a:solidFill>
                <a:schemeClr val="bg1"/>
              </a:solidFill>
            </a:endParaRPr>
          </a:p>
          <a:p>
            <a:pPr lvl="0" algn="just" defTabSz="625475"/>
            <a:r>
              <a:rPr lang="en-US" sz="2728" b="1" dirty="0">
                <a:solidFill>
                  <a:schemeClr val="bg1"/>
                </a:solidFill>
              </a:rPr>
              <a:t>CW</a:t>
            </a:r>
            <a:r>
              <a:rPr lang="en-US" sz="2728" dirty="0">
                <a:solidFill>
                  <a:schemeClr val="bg1"/>
                </a:solidFill>
              </a:rPr>
              <a:t>.	Spheres P and Q are uniformly constructed from the same 	material which is a good conductor of heat and the radius of 	Q is thrice the radius of P. The rate of fall of temperature of 	</a:t>
            </a:r>
            <a:r>
              <a:rPr lang="en-US" sz="2728" dirty="0" err="1">
                <a:solidFill>
                  <a:schemeClr val="bg1"/>
                </a:solidFill>
              </a:rPr>
              <a:t>Pis</a:t>
            </a:r>
            <a:r>
              <a:rPr lang="en-US" sz="2728" dirty="0">
                <a:solidFill>
                  <a:schemeClr val="bg1"/>
                </a:solidFill>
              </a:rPr>
              <a:t> x times that of Q when both are at the same surface 	temperature. The value of x is</a:t>
            </a:r>
          </a:p>
          <a:p>
            <a:r>
              <a:rPr lang="en-US" sz="2728" dirty="0">
                <a:solidFill>
                  <a:schemeClr val="bg1"/>
                </a:solidFill>
              </a:rPr>
              <a:t>	  1.  ¼		     		2. 1/3			 3. 3		  4. 4</a:t>
            </a:r>
          </a:p>
        </p:txBody>
      </p:sp>
    </p:spTree>
    <p:extLst>
      <p:ext uri="{BB962C8B-B14F-4D97-AF65-F5344CB8AC3E}">
        <p14:creationId xmlns:p14="http://schemas.microsoft.com/office/powerpoint/2010/main" val="259110905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23C05E-8AFE-89A6-1570-74D74F3659B7}"/>
              </a:ext>
            </a:extLst>
          </p:cNvPr>
          <p:cNvSpPr txBox="1"/>
          <p:nvPr/>
        </p:nvSpPr>
        <p:spPr>
          <a:xfrm>
            <a:off x="2399838" y="2340423"/>
            <a:ext cx="6468487" cy="116953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r>
              <a:rPr lang="en-US" sz="7015"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CONVECTION</a:t>
            </a:r>
          </a:p>
        </p:txBody>
      </p:sp>
    </p:spTree>
    <p:extLst>
      <p:ext uri="{BB962C8B-B14F-4D97-AF65-F5344CB8AC3E}">
        <p14:creationId xmlns:p14="http://schemas.microsoft.com/office/powerpoint/2010/main" val="3183948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55B2C8-7C90-E387-A6E6-6BBE3DD1F51A}"/>
              </a:ext>
            </a:extLst>
          </p:cNvPr>
          <p:cNvSpPr txBox="1"/>
          <p:nvPr/>
        </p:nvSpPr>
        <p:spPr>
          <a:xfrm>
            <a:off x="1074633" y="465778"/>
            <a:ext cx="2747078" cy="496503"/>
          </a:xfrm>
          <a:prstGeom prst="rect">
            <a:avLst/>
          </a:prstGeom>
          <a:ln>
            <a:noFill/>
          </a:ln>
          <a:effectLst/>
          <a:scene3d>
            <a:camera prst="orthographicFront">
              <a:rot lat="0" lon="0" rev="0"/>
            </a:camera>
            <a:lightRig rig="glow" dir="t">
              <a:rot lat="0" lon="0" rev="14100000"/>
            </a:lightRig>
          </a:scene3d>
          <a:sp3d prstMaterial="softEdge">
            <a:bevelT w="127000" prst="artDeco"/>
          </a:sp3d>
        </p:spPr>
        <p:style>
          <a:lnRef idx="1">
            <a:schemeClr val="accent2"/>
          </a:lnRef>
          <a:fillRef idx="3">
            <a:schemeClr val="accent2"/>
          </a:fillRef>
          <a:effectRef idx="2">
            <a:schemeClr val="accent2"/>
          </a:effectRef>
          <a:fontRef idx="minor">
            <a:schemeClr val="lt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r>
              <a:rPr lang="en-US" sz="2728" b="1" cap="all" dirty="0">
                <a:solidFill>
                  <a:schemeClr val="bg1"/>
                </a:solidFill>
                <a:latin typeface="+mn-lt"/>
                <a:ea typeface="Cambria Math" pitchFamily="18" charset="0"/>
              </a:rPr>
              <a:t>Convection:</a:t>
            </a:r>
          </a:p>
        </p:txBody>
      </p:sp>
      <p:sp>
        <p:nvSpPr>
          <p:cNvPr id="4" name="TextBox 3">
            <a:extLst>
              <a:ext uri="{FF2B5EF4-FFF2-40B4-BE49-F238E27FC236}">
                <a16:creationId xmlns:a16="http://schemas.microsoft.com/office/drawing/2014/main" id="{1EDA5F88-D5C0-87BD-6ACA-0D0611FD5937}"/>
              </a:ext>
            </a:extLst>
          </p:cNvPr>
          <p:cNvSpPr txBox="1"/>
          <p:nvPr/>
        </p:nvSpPr>
        <p:spPr>
          <a:xfrm>
            <a:off x="1074633" y="1123504"/>
            <a:ext cx="10005479" cy="1336172"/>
          </a:xfrm>
          <a:prstGeom prst="rect">
            <a:avLst/>
          </a:prstGeom>
          <a:noFill/>
        </p:spPr>
        <p:txBody>
          <a:bodyPr wrap="square" lIns="75926" tIns="37964" rIns="75926" bIns="37964" rtlCol="0">
            <a:spAutoFit/>
          </a:bodyPr>
          <a:lstStyle>
            <a:defPPr>
              <a:defRPr lang="en-US"/>
            </a:defPPr>
          </a:lstStyle>
          <a:p>
            <a:pPr marL="421792" indent="-421792" algn="just">
              <a:buFont typeface="Wingdings" pitchFamily="2" charset="2"/>
              <a:buChar char="Ø"/>
            </a:pPr>
            <a:r>
              <a:rPr lang="en-US" sz="2728" b="1" dirty="0">
                <a:solidFill>
                  <a:schemeClr val="bg1"/>
                </a:solidFill>
                <a:ea typeface="Cambria Math" pitchFamily="18" charset="0"/>
              </a:rPr>
              <a:t>The process of heat transfer from one place to other by actual movement of particles of medium due to difference in density  is called convection.</a:t>
            </a:r>
          </a:p>
        </p:txBody>
      </p:sp>
      <p:sp>
        <p:nvSpPr>
          <p:cNvPr id="5" name="TextBox 4">
            <a:extLst>
              <a:ext uri="{FF2B5EF4-FFF2-40B4-BE49-F238E27FC236}">
                <a16:creationId xmlns:a16="http://schemas.microsoft.com/office/drawing/2014/main" id="{0BBFFF54-A3E4-2054-55BF-38432FB8F17F}"/>
              </a:ext>
            </a:extLst>
          </p:cNvPr>
          <p:cNvSpPr txBox="1"/>
          <p:nvPr/>
        </p:nvSpPr>
        <p:spPr>
          <a:xfrm>
            <a:off x="1297947" y="5260232"/>
            <a:ext cx="9558849" cy="916337"/>
          </a:xfrm>
          <a:prstGeom prst="rect">
            <a:avLst/>
          </a:prstGeom>
          <a:noFill/>
        </p:spPr>
        <p:txBody>
          <a:bodyPr wrap="square" lIns="75926" tIns="37964" rIns="75926" bIns="37964" rtlCol="0">
            <a:spAutoFit/>
          </a:bodyPr>
          <a:lstStyle>
            <a:defPPr>
              <a:defRPr lang="en-US"/>
            </a:defPPr>
          </a:lstStyle>
          <a:p>
            <a:pPr marL="334087" indent="-334087" algn="just">
              <a:buFont typeface="Wingdings" pitchFamily="2" charset="2"/>
              <a:buChar char="Ø"/>
            </a:pPr>
            <a:r>
              <a:rPr lang="en-US" sz="2728" b="1" dirty="0">
                <a:solidFill>
                  <a:schemeClr val="bg1"/>
                </a:solidFill>
                <a:ea typeface="Cambria Math" pitchFamily="18" charset="0"/>
              </a:rPr>
              <a:t>The rate of heat flow (P = Q/t) is directly proportional to the area A and temperature difference (</a:t>
            </a:r>
            <a:r>
              <a:rPr lang="el-GR" sz="2728" b="1" dirty="0">
                <a:solidFill>
                  <a:schemeClr val="bg1"/>
                </a:solidFill>
                <a:ea typeface="Cambria Math" pitchFamily="18" charset="0"/>
              </a:rPr>
              <a:t>Δθ</a:t>
            </a:r>
            <a:r>
              <a:rPr lang="en-US" sz="2728" b="1" dirty="0">
                <a:solidFill>
                  <a:schemeClr val="bg1"/>
                </a:solidFill>
                <a:ea typeface="Cambria Math" pitchFamily="18" charset="0"/>
              </a:rPr>
              <a:t>).</a:t>
            </a:r>
          </a:p>
        </p:txBody>
      </p:sp>
      <p:sp>
        <p:nvSpPr>
          <p:cNvPr id="6" name="Cloud 5">
            <a:extLst>
              <a:ext uri="{FF2B5EF4-FFF2-40B4-BE49-F238E27FC236}">
                <a16:creationId xmlns:a16="http://schemas.microsoft.com/office/drawing/2014/main" id="{FD2A247B-A303-8B45-10E9-2A17BDC6DEB2}"/>
              </a:ext>
            </a:extLst>
          </p:cNvPr>
          <p:cNvSpPr/>
          <p:nvPr/>
        </p:nvSpPr>
        <p:spPr>
          <a:xfrm>
            <a:off x="7579885" y="2969475"/>
            <a:ext cx="3635054" cy="1967688"/>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endParaRPr lang="en-US" sz="2728" b="1" dirty="0">
              <a:solidFill>
                <a:schemeClr val="tx1"/>
              </a:solidFill>
              <a:latin typeface="+mn-lt"/>
              <a:ea typeface="Cambria Math" pitchFamily="18" charset="0"/>
            </a:endParaRPr>
          </a:p>
          <a:p>
            <a:pPr algn="just"/>
            <a:r>
              <a:rPr lang="en-US" sz="2728" b="1" dirty="0">
                <a:solidFill>
                  <a:schemeClr val="tx1"/>
                </a:solidFill>
                <a:latin typeface="+mn-lt"/>
                <a:ea typeface="Cambria Math" pitchFamily="18" charset="0"/>
              </a:rPr>
              <a:t>Convection is predominant in liquids.</a:t>
            </a:r>
          </a:p>
          <a:p>
            <a:pPr algn="just"/>
            <a:endParaRPr lang="en-US" sz="2728" b="1" dirty="0">
              <a:solidFill>
                <a:schemeClr val="tx1"/>
              </a:solidFill>
              <a:latin typeface="+mn-lt"/>
              <a:ea typeface="Cambria Math" pitchFamily="18" charset="0"/>
            </a:endParaRPr>
          </a:p>
        </p:txBody>
      </p:sp>
      <p:sp>
        <p:nvSpPr>
          <p:cNvPr id="7" name="Rectangle 6">
            <a:extLst>
              <a:ext uri="{FF2B5EF4-FFF2-40B4-BE49-F238E27FC236}">
                <a16:creationId xmlns:a16="http://schemas.microsoft.com/office/drawing/2014/main" id="{9F564B88-722E-465A-A7A0-A929F867799C}"/>
              </a:ext>
            </a:extLst>
          </p:cNvPr>
          <p:cNvSpPr/>
          <p:nvPr/>
        </p:nvSpPr>
        <p:spPr>
          <a:xfrm>
            <a:off x="4069244" y="2459676"/>
            <a:ext cx="1803914" cy="509799"/>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just"/>
            <a:r>
              <a:rPr lang="en-US" sz="2728" b="1" dirty="0">
                <a:solidFill>
                  <a:schemeClr val="tx1"/>
                </a:solidFill>
                <a:latin typeface="+mn-lt"/>
                <a:ea typeface="Cambria Math" pitchFamily="18" charset="0"/>
              </a:rPr>
              <a:t>Convection</a:t>
            </a:r>
          </a:p>
        </p:txBody>
      </p:sp>
      <p:sp>
        <p:nvSpPr>
          <p:cNvPr id="8" name="Rounded Rectangular Callout 11">
            <a:extLst>
              <a:ext uri="{FF2B5EF4-FFF2-40B4-BE49-F238E27FC236}">
                <a16:creationId xmlns:a16="http://schemas.microsoft.com/office/drawing/2014/main" id="{0F2EFDB0-AA02-0107-1C0F-EDBC0C25494C}"/>
              </a:ext>
            </a:extLst>
          </p:cNvPr>
          <p:cNvSpPr/>
          <p:nvPr/>
        </p:nvSpPr>
        <p:spPr>
          <a:xfrm>
            <a:off x="2648286" y="3754216"/>
            <a:ext cx="1922260" cy="1211707"/>
          </a:xfrm>
          <a:prstGeom prst="wedgeRoundRectCallout">
            <a:avLst>
              <a:gd name="adj1" fmla="val 43430"/>
              <a:gd name="adj2" fmla="val -114926"/>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Natural convection</a:t>
            </a:r>
          </a:p>
        </p:txBody>
      </p:sp>
      <p:sp>
        <p:nvSpPr>
          <p:cNvPr id="9" name="Rounded Rectangular Callout 13">
            <a:extLst>
              <a:ext uri="{FF2B5EF4-FFF2-40B4-BE49-F238E27FC236}">
                <a16:creationId xmlns:a16="http://schemas.microsoft.com/office/drawing/2014/main" id="{E36AE73C-05BF-4397-B0AC-AE7F73A52421}"/>
              </a:ext>
            </a:extLst>
          </p:cNvPr>
          <p:cNvSpPr/>
          <p:nvPr/>
        </p:nvSpPr>
        <p:spPr>
          <a:xfrm>
            <a:off x="4830752" y="3799026"/>
            <a:ext cx="2084811" cy="1122089"/>
          </a:xfrm>
          <a:prstGeom prst="wedgeRoundRectCallout">
            <a:avLst>
              <a:gd name="adj1" fmla="val -10653"/>
              <a:gd name="adj2" fmla="val -123375"/>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Forced convection</a:t>
            </a:r>
          </a:p>
        </p:txBody>
      </p:sp>
    </p:spTree>
    <p:extLst>
      <p:ext uri="{BB962C8B-B14F-4D97-AF65-F5344CB8AC3E}">
        <p14:creationId xmlns:p14="http://schemas.microsoft.com/office/powerpoint/2010/main" val="429373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par>
                                <p:cTn id="23" presetID="10" presetClass="exit" presetSubtype="0" fill="hold" grpId="0" nodeType="withEffect">
                                  <p:stCondLst>
                                    <p:cond delay="0"/>
                                  </p:stCondLst>
                                  <p:iterate type="lt">
                                    <p:tmPct val="0"/>
                                  </p:iterate>
                                  <p:childTnLst>
                                    <p:animEffect transition="out" filter="fade">
                                      <p:cBhvr>
                                        <p:cTn id="24" dur="500"/>
                                        <p:tgtEl>
                                          <p:spTgt spid="4"/>
                                        </p:tgtEl>
                                      </p:cBhvr>
                                    </p:animEffect>
                                    <p:set>
                                      <p:cBhvr>
                                        <p:cTn id="25" dur="1" fill="hold">
                                          <p:stCondLst>
                                            <p:cond delay="499"/>
                                          </p:stCondLst>
                                        </p:cTn>
                                        <p:tgtEl>
                                          <p:spTgt spid="4"/>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iterate type="lt">
                                    <p:tmPct val="10000"/>
                                  </p:iterate>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4" grpId="1"/>
      <p:bldP spid="5" grpId="0"/>
      <p:bldP spid="6" grpId="0"/>
      <p:bldP spid="6" grpId="1"/>
      <p:bldP spid="7" grpId="0"/>
      <p:bldP spid="8" grpId="0"/>
      <p:bldP spid="9"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93B9AB-A3E6-26A4-E3D2-3FB774B7EB81}"/>
              </a:ext>
            </a:extLst>
          </p:cNvPr>
          <p:cNvSpPr txBox="1"/>
          <p:nvPr/>
        </p:nvSpPr>
        <p:spPr>
          <a:xfrm>
            <a:off x="845528" y="2512097"/>
            <a:ext cx="10113961" cy="916337"/>
          </a:xfrm>
          <a:prstGeom prst="rect">
            <a:avLst/>
          </a:prstGeom>
          <a:noFill/>
        </p:spPr>
        <p:txBody>
          <a:bodyPr wrap="square" lIns="75926" tIns="37964" rIns="75926" bIns="37964" rtlCol="0">
            <a:spAutoFit/>
          </a:bodyPr>
          <a:lstStyle>
            <a:defPPr>
              <a:defRPr lang="en-US"/>
            </a:defPPr>
          </a:lstStyle>
          <a:p>
            <a:pPr algn="just"/>
            <a:r>
              <a:rPr lang="en-US" sz="2728" b="1" dirty="0">
                <a:solidFill>
                  <a:schemeClr val="bg1"/>
                </a:solidFill>
                <a:ea typeface="Cambria Math" pitchFamily="18" charset="0"/>
              </a:rPr>
              <a:t>Where A is the surface area over which fluid moves and h is the coefficient of convection.</a:t>
            </a:r>
          </a:p>
        </p:txBody>
      </p:sp>
      <p:sp>
        <p:nvSpPr>
          <p:cNvPr id="4" name="TextBox 3">
            <a:extLst>
              <a:ext uri="{FF2B5EF4-FFF2-40B4-BE49-F238E27FC236}">
                <a16:creationId xmlns:a16="http://schemas.microsoft.com/office/drawing/2014/main" id="{295951B2-EA04-9827-594F-FF879898E686}"/>
              </a:ext>
            </a:extLst>
          </p:cNvPr>
          <p:cNvSpPr txBox="1"/>
          <p:nvPr/>
        </p:nvSpPr>
        <p:spPr>
          <a:xfrm>
            <a:off x="4218252" y="865608"/>
            <a:ext cx="1513778"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rPr>
              <a:t>P </a:t>
            </a:r>
            <a:r>
              <a:rPr lang="en-US" sz="2728" b="1" dirty="0">
                <a:solidFill>
                  <a:schemeClr val="bg1"/>
                </a:solidFill>
                <a:cs typeface="Times New Roman" pitchFamily="18" charset="0"/>
                <a:sym typeface="Symbol"/>
              </a:rPr>
              <a:t> A  </a:t>
            </a:r>
            <a:endParaRPr lang="en-US" sz="2728" b="1" dirty="0">
              <a:solidFill>
                <a:schemeClr val="bg1"/>
              </a:solidFill>
              <a:cs typeface="Times New Roman" pitchFamily="18" charset="0"/>
            </a:endParaRPr>
          </a:p>
        </p:txBody>
      </p:sp>
      <p:sp>
        <p:nvSpPr>
          <p:cNvPr id="5" name="TextBox 4">
            <a:extLst>
              <a:ext uri="{FF2B5EF4-FFF2-40B4-BE49-F238E27FC236}">
                <a16:creationId xmlns:a16="http://schemas.microsoft.com/office/drawing/2014/main" id="{69EAE86F-BE1D-5472-1FDF-6992224B5CC9}"/>
              </a:ext>
            </a:extLst>
          </p:cNvPr>
          <p:cNvSpPr txBox="1"/>
          <p:nvPr/>
        </p:nvSpPr>
        <p:spPr>
          <a:xfrm>
            <a:off x="3945156" y="1763778"/>
            <a:ext cx="1957353" cy="509799"/>
          </a:xfrm>
          <a:prstGeom prst="rect">
            <a:avLst/>
          </a:prstGeom>
          <a:noFill/>
        </p:spPr>
        <p:txBody>
          <a:bodyPr wrap="none" rtlCol="0">
            <a:spAutoFit/>
          </a:bodyPr>
          <a:lstStyle>
            <a:defPPr>
              <a:defRPr lang="en-US"/>
            </a:defPPr>
          </a:lstStyle>
          <a:p>
            <a:r>
              <a:rPr lang="en-US" sz="2728" b="1" dirty="0">
                <a:solidFill>
                  <a:schemeClr val="bg1"/>
                </a:solidFill>
                <a:cs typeface="Times New Roman" pitchFamily="18" charset="0"/>
                <a:sym typeface="Symbol"/>
              </a:rPr>
              <a:t></a:t>
            </a:r>
            <a:r>
              <a:rPr lang="en-US" sz="2728" b="1" dirty="0">
                <a:solidFill>
                  <a:schemeClr val="bg1"/>
                </a:solidFill>
                <a:cs typeface="Times New Roman" pitchFamily="18" charset="0"/>
              </a:rPr>
              <a:t>P </a:t>
            </a:r>
            <a:r>
              <a:rPr lang="en-US" sz="2728" b="1" dirty="0">
                <a:solidFill>
                  <a:schemeClr val="bg1"/>
                </a:solidFill>
                <a:cs typeface="Times New Roman" pitchFamily="18" charset="0"/>
                <a:sym typeface="Symbol"/>
              </a:rPr>
              <a:t>= </a:t>
            </a:r>
            <a:r>
              <a:rPr lang="en-US" sz="2728" b="1" dirty="0" err="1">
                <a:solidFill>
                  <a:schemeClr val="bg1"/>
                </a:solidFill>
                <a:cs typeface="Times New Roman" pitchFamily="18" charset="0"/>
                <a:sym typeface="Symbol"/>
              </a:rPr>
              <a:t>hA</a:t>
            </a:r>
            <a:r>
              <a:rPr lang="en-US" sz="2728" b="1" dirty="0">
                <a:solidFill>
                  <a:schemeClr val="bg1"/>
                </a:solidFill>
                <a:cs typeface="Times New Roman" pitchFamily="18" charset="0"/>
                <a:sym typeface="Symbol"/>
              </a:rPr>
              <a:t>  </a:t>
            </a:r>
            <a:endParaRPr lang="en-US" sz="2728" b="1" dirty="0">
              <a:solidFill>
                <a:schemeClr val="bg1"/>
              </a:solidFill>
              <a:cs typeface="Times New Roman" pitchFamily="18" charset="0"/>
            </a:endParaRPr>
          </a:p>
        </p:txBody>
      </p:sp>
    </p:spTree>
    <p:extLst>
      <p:ext uri="{BB962C8B-B14F-4D97-AF65-F5344CB8AC3E}">
        <p14:creationId xmlns:p14="http://schemas.microsoft.com/office/powerpoint/2010/main" val="246354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D29F47-9284-D784-A7F5-51DCED4EFB86}"/>
              </a:ext>
            </a:extLst>
          </p:cNvPr>
          <p:cNvSpPr txBox="1"/>
          <p:nvPr/>
        </p:nvSpPr>
        <p:spPr>
          <a:xfrm>
            <a:off x="1063734" y="645687"/>
            <a:ext cx="3335103"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Natural Convection:</a:t>
            </a:r>
          </a:p>
        </p:txBody>
      </p:sp>
      <p:sp>
        <p:nvSpPr>
          <p:cNvPr id="4" name="TextBox 3">
            <a:extLst>
              <a:ext uri="{FF2B5EF4-FFF2-40B4-BE49-F238E27FC236}">
                <a16:creationId xmlns:a16="http://schemas.microsoft.com/office/drawing/2014/main" id="{FF146EBC-4F2D-434E-2270-B14ED461EC11}"/>
              </a:ext>
            </a:extLst>
          </p:cNvPr>
          <p:cNvSpPr txBox="1"/>
          <p:nvPr/>
        </p:nvSpPr>
        <p:spPr>
          <a:xfrm>
            <a:off x="934143" y="1432276"/>
            <a:ext cx="9935383" cy="916337"/>
          </a:xfrm>
          <a:prstGeom prst="rect">
            <a:avLst/>
          </a:prstGeom>
          <a:noFill/>
        </p:spPr>
        <p:txBody>
          <a:bodyPr wrap="square" lIns="75926" tIns="37964" rIns="75926" bIns="37964" rtlCol="0">
            <a:spAutoFit/>
          </a:bodyPr>
          <a:lstStyle>
            <a:defPPr>
              <a:defRPr lang="en-US"/>
            </a:defPPr>
          </a:lstStyle>
          <a:p>
            <a:pPr marL="421792" indent="-421792" algn="just">
              <a:buFont typeface="Wingdings" pitchFamily="2" charset="2"/>
              <a:buChar char="Ø"/>
            </a:pPr>
            <a:r>
              <a:rPr lang="en-US" sz="2728" b="1" dirty="0">
                <a:solidFill>
                  <a:schemeClr val="bg1"/>
                </a:solidFill>
                <a:ea typeface="Cambria Math" pitchFamily="18" charset="0"/>
              </a:rPr>
              <a:t>Transfer of heat due to the movement of fluid resulting from the differences in density is called natural convection.</a:t>
            </a:r>
          </a:p>
        </p:txBody>
      </p:sp>
      <p:sp>
        <p:nvSpPr>
          <p:cNvPr id="5" name="TextBox 4">
            <a:extLst>
              <a:ext uri="{FF2B5EF4-FFF2-40B4-BE49-F238E27FC236}">
                <a16:creationId xmlns:a16="http://schemas.microsoft.com/office/drawing/2014/main" id="{E4DB073C-271E-7091-D3C8-9D44F559E085}"/>
              </a:ext>
            </a:extLst>
          </p:cNvPr>
          <p:cNvSpPr txBox="1"/>
          <p:nvPr/>
        </p:nvSpPr>
        <p:spPr>
          <a:xfrm>
            <a:off x="1081283" y="2847357"/>
            <a:ext cx="1707644" cy="496503"/>
          </a:xfrm>
          <a:prstGeom prst="rect">
            <a:avLst/>
          </a:prstGeom>
          <a:ln>
            <a:noFill/>
          </a:ln>
          <a:effectLst>
            <a:outerShdw blurRad="107950" dist="12700" dir="5400000" algn="ctr">
              <a:srgbClr val="000000"/>
            </a:outerShdw>
          </a:effectLst>
          <a:scene3d>
            <a:camera prst="orthographicFront">
              <a:rot lat="0" lon="0" rev="0"/>
            </a:camera>
            <a:lightRig rig="soft" dir="t"/>
          </a:scene3d>
          <a:sp3d contourW="44450" prstMaterial="matte">
            <a:bevelT w="63500" h="63500" prst="artDeco"/>
            <a:contourClr>
              <a:srgbClr val="FFFFFF"/>
            </a:contourClr>
          </a:sp3d>
        </p:spPr>
        <p:style>
          <a:lnRef idx="1">
            <a:schemeClr val="accent5"/>
          </a:lnRef>
          <a:fillRef idx="2">
            <a:schemeClr val="accent5"/>
          </a:fillRef>
          <a:effectRef idx="1">
            <a:schemeClr val="accent5"/>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421792" indent="-421792" algn="just"/>
            <a:r>
              <a:rPr lang="en-US" sz="2728" b="1" dirty="0">
                <a:solidFill>
                  <a:schemeClr val="tx1"/>
                </a:solidFill>
                <a:latin typeface="+mn-lt"/>
                <a:ea typeface="Cambria Math" pitchFamily="18" charset="0"/>
              </a:rPr>
              <a:t>Examples: </a:t>
            </a:r>
          </a:p>
        </p:txBody>
      </p:sp>
      <p:sp>
        <p:nvSpPr>
          <p:cNvPr id="6" name="TextBox 5">
            <a:extLst>
              <a:ext uri="{FF2B5EF4-FFF2-40B4-BE49-F238E27FC236}">
                <a16:creationId xmlns:a16="http://schemas.microsoft.com/office/drawing/2014/main" id="{30C024EC-AA39-8662-291A-696D2D605809}"/>
              </a:ext>
            </a:extLst>
          </p:cNvPr>
          <p:cNvSpPr txBox="1"/>
          <p:nvPr/>
        </p:nvSpPr>
        <p:spPr>
          <a:xfrm>
            <a:off x="1081282" y="3788093"/>
            <a:ext cx="6286987" cy="496503"/>
          </a:xfrm>
          <a:prstGeom prst="rect">
            <a:avLst/>
          </a:prstGeom>
          <a:noFill/>
        </p:spPr>
        <p:txBody>
          <a:bodyPr wrap="square" lIns="75926" tIns="37964" rIns="75926" bIns="37964" rtlCol="0">
            <a:spAutoFit/>
          </a:bodyPr>
          <a:lstStyle>
            <a:defPPr>
              <a:defRPr lang="en-US"/>
            </a:defPPr>
          </a:lstStyle>
          <a:p>
            <a:pPr marL="334087" indent="-334087">
              <a:buFont typeface="Wingdings" pitchFamily="2" charset="2"/>
              <a:buChar char="Ø"/>
            </a:pPr>
            <a:r>
              <a:rPr lang="en-US" sz="2728" b="1" dirty="0">
                <a:solidFill>
                  <a:schemeClr val="bg1"/>
                </a:solidFill>
              </a:rPr>
              <a:t>Hot air rises by natural convection.</a:t>
            </a:r>
          </a:p>
        </p:txBody>
      </p:sp>
      <p:sp>
        <p:nvSpPr>
          <p:cNvPr id="7" name="TextBox 6">
            <a:extLst>
              <a:ext uri="{FF2B5EF4-FFF2-40B4-BE49-F238E27FC236}">
                <a16:creationId xmlns:a16="http://schemas.microsoft.com/office/drawing/2014/main" id="{217EE808-B5F8-9ACB-15A0-16474F8818D6}"/>
              </a:ext>
            </a:extLst>
          </p:cNvPr>
          <p:cNvSpPr txBox="1"/>
          <p:nvPr/>
        </p:nvSpPr>
        <p:spPr>
          <a:xfrm>
            <a:off x="1081283" y="4480577"/>
            <a:ext cx="2895570" cy="496503"/>
          </a:xfrm>
          <a:prstGeom prst="rect">
            <a:avLst/>
          </a:prstGeom>
          <a:noFill/>
        </p:spPr>
        <p:txBody>
          <a:bodyPr wrap="square" lIns="75926" tIns="37964" rIns="75926" bIns="37964" rtlCol="0">
            <a:spAutoFit/>
          </a:bodyPr>
          <a:lstStyle>
            <a:defPPr>
              <a:defRPr lang="en-US"/>
            </a:defPPr>
          </a:lstStyle>
          <a:p>
            <a:pPr marL="334087" indent="-334087">
              <a:buFont typeface="Wingdings" pitchFamily="2" charset="2"/>
              <a:buChar char="Ø"/>
            </a:pPr>
            <a:r>
              <a:rPr lang="en-US" sz="2728" b="1" dirty="0">
                <a:solidFill>
                  <a:schemeClr val="bg1"/>
                </a:solidFill>
              </a:rPr>
              <a:t>Sea breeze.</a:t>
            </a:r>
          </a:p>
        </p:txBody>
      </p:sp>
      <p:sp>
        <p:nvSpPr>
          <p:cNvPr id="8" name="TextBox 7">
            <a:extLst>
              <a:ext uri="{FF2B5EF4-FFF2-40B4-BE49-F238E27FC236}">
                <a16:creationId xmlns:a16="http://schemas.microsoft.com/office/drawing/2014/main" id="{A5D00E26-1CF3-5441-E0B3-3D5B91D2DFEE}"/>
              </a:ext>
            </a:extLst>
          </p:cNvPr>
          <p:cNvSpPr txBox="1"/>
          <p:nvPr/>
        </p:nvSpPr>
        <p:spPr>
          <a:xfrm>
            <a:off x="1063734" y="5227573"/>
            <a:ext cx="3118306" cy="496503"/>
          </a:xfrm>
          <a:prstGeom prst="rect">
            <a:avLst/>
          </a:prstGeom>
          <a:noFill/>
        </p:spPr>
        <p:txBody>
          <a:bodyPr wrap="square" lIns="75926" tIns="37964" rIns="75926" bIns="37964" rtlCol="0">
            <a:spAutoFit/>
          </a:bodyPr>
          <a:lstStyle>
            <a:defPPr>
              <a:defRPr lang="en-US"/>
            </a:defPPr>
          </a:lstStyle>
          <a:p>
            <a:pPr marL="334087" indent="-334087">
              <a:buFont typeface="Wingdings" pitchFamily="2" charset="2"/>
              <a:buChar char="Ø"/>
            </a:pPr>
            <a:r>
              <a:rPr lang="en-US" sz="2728" b="1" dirty="0">
                <a:solidFill>
                  <a:schemeClr val="bg1"/>
                </a:solidFill>
              </a:rPr>
              <a:t>Land breeze.</a:t>
            </a:r>
          </a:p>
        </p:txBody>
      </p:sp>
    </p:spTree>
    <p:extLst>
      <p:ext uri="{BB962C8B-B14F-4D97-AF65-F5344CB8AC3E}">
        <p14:creationId xmlns:p14="http://schemas.microsoft.com/office/powerpoint/2010/main" val="20947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iterate type="lt">
                                    <p:tmPct val="10000"/>
                                  </p:iterate>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D:\TAT\HEAT\121987970.png">
            <a:extLst>
              <a:ext uri="{FF2B5EF4-FFF2-40B4-BE49-F238E27FC236}">
                <a16:creationId xmlns:a16="http://schemas.microsoft.com/office/drawing/2014/main" id="{27B1711D-B29B-F782-5971-FC6F73FD2A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18" t="33755" r="65672" b="30910"/>
          <a:stretch>
            <a:fillRect/>
          </a:stretch>
        </p:blipFill>
        <p:spPr bwMode="auto">
          <a:xfrm>
            <a:off x="3025784" y="3449425"/>
            <a:ext cx="4307376" cy="2474387"/>
          </a:xfrm>
          <a:prstGeom prst="rect">
            <a:avLst/>
          </a:prstGeom>
          <a:noFill/>
          <a:ln w="38100">
            <a:solidFill>
              <a:srgbClr val="008000"/>
            </a:solidFill>
          </a:ln>
          <a:extLst>
            <a:ext uri="{909E8E84-426E-40DD-AFC4-6F175D3DCCD1}">
              <a14:hiddenFill xmlns:a14="http://schemas.microsoft.com/office/drawing/2010/main">
                <a:solidFill>
                  <a:srgbClr val="FFFFFF"/>
                </a:solidFill>
              </a14:hiddenFill>
            </a:ext>
          </a:extLst>
        </p:spPr>
      </p:pic>
      <p:sp>
        <p:nvSpPr>
          <p:cNvPr id="4" name="Cloud 3">
            <a:extLst>
              <a:ext uri="{FF2B5EF4-FFF2-40B4-BE49-F238E27FC236}">
                <a16:creationId xmlns:a16="http://schemas.microsoft.com/office/drawing/2014/main" id="{BD0A286A-0EFE-33E6-0D79-140A6FEFCD33}"/>
              </a:ext>
            </a:extLst>
          </p:cNvPr>
          <p:cNvSpPr/>
          <p:nvPr/>
        </p:nvSpPr>
        <p:spPr>
          <a:xfrm>
            <a:off x="1486049" y="511590"/>
            <a:ext cx="6573573" cy="2411262"/>
          </a:xfrm>
          <a:prstGeom prst="cloud">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386204" indent="-386204" algn="ctr"/>
            <a:r>
              <a:rPr lang="en-US" sz="2728" b="1" dirty="0">
                <a:latin typeface="+mn-lt"/>
                <a:ea typeface="Cambria Math" pitchFamily="18" charset="0"/>
              </a:rPr>
              <a:t>When a vessel containing water is placed on a fire then, water is heated by natural convection.</a:t>
            </a:r>
          </a:p>
        </p:txBody>
      </p:sp>
    </p:spTree>
    <p:extLst>
      <p:ext uri="{BB962C8B-B14F-4D97-AF65-F5344CB8AC3E}">
        <p14:creationId xmlns:p14="http://schemas.microsoft.com/office/powerpoint/2010/main" val="207103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68E06E-EBED-9D74-C1A8-F1D84B23C7A1}"/>
              </a:ext>
            </a:extLst>
          </p:cNvPr>
          <p:cNvSpPr txBox="1"/>
          <p:nvPr/>
        </p:nvSpPr>
        <p:spPr>
          <a:xfrm>
            <a:off x="279164" y="447246"/>
            <a:ext cx="3133155" cy="496503"/>
          </a:xfrm>
          <a:prstGeom prst="rect">
            <a:avLst/>
          </a:prstGeom>
        </p:spPr>
        <p:style>
          <a:lnRef idx="0">
            <a:schemeClr val="accent4"/>
          </a:lnRef>
          <a:fillRef idx="3">
            <a:schemeClr val="accent4"/>
          </a:fillRef>
          <a:effectRef idx="3">
            <a:schemeClr val="accent4"/>
          </a:effectRef>
          <a:fontRef idx="minor">
            <a:schemeClr val="lt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r>
              <a:rPr lang="en-US" sz="2728" b="1" dirty="0">
                <a:solidFill>
                  <a:schemeClr val="bg1"/>
                </a:solidFill>
                <a:latin typeface="+mn-lt"/>
                <a:ea typeface="Cambria Math" pitchFamily="18" charset="0"/>
              </a:rPr>
              <a:t>Forced convection:</a:t>
            </a:r>
          </a:p>
        </p:txBody>
      </p:sp>
      <p:sp>
        <p:nvSpPr>
          <p:cNvPr id="4" name="TextBox 3">
            <a:extLst>
              <a:ext uri="{FF2B5EF4-FFF2-40B4-BE49-F238E27FC236}">
                <a16:creationId xmlns:a16="http://schemas.microsoft.com/office/drawing/2014/main" id="{083999DF-CBD1-D9C2-7B3E-83ECB8E0A456}"/>
              </a:ext>
            </a:extLst>
          </p:cNvPr>
          <p:cNvSpPr txBox="1"/>
          <p:nvPr/>
        </p:nvSpPr>
        <p:spPr>
          <a:xfrm>
            <a:off x="435191" y="1075735"/>
            <a:ext cx="9917585" cy="1336172"/>
          </a:xfrm>
          <a:prstGeom prst="rect">
            <a:avLst/>
          </a:prstGeom>
          <a:noFill/>
        </p:spPr>
        <p:txBody>
          <a:bodyPr wrap="square" lIns="75926" tIns="37964" rIns="75926" bIns="37964" rtlCol="0">
            <a:spAutoFit/>
          </a:bodyPr>
          <a:lstStyle>
            <a:defPPr>
              <a:defRPr lang="en-US"/>
            </a:defPPr>
          </a:lstStyle>
          <a:p>
            <a:pPr marL="421792" indent="-421792" algn="just">
              <a:buFont typeface="Wingdings" pitchFamily="2" charset="2"/>
              <a:buChar char="Ø"/>
            </a:pPr>
            <a:r>
              <a:rPr lang="en-US" sz="2728" b="1" dirty="0">
                <a:solidFill>
                  <a:schemeClr val="bg1"/>
                </a:solidFill>
                <a:ea typeface="Cambria Math" pitchFamily="18" charset="0"/>
              </a:rPr>
              <a:t>Transfer of heat due to the forced movement of the fluid by mechanical means, such as a fan or pump, is known as forced convection.</a:t>
            </a:r>
          </a:p>
        </p:txBody>
      </p:sp>
      <p:sp>
        <p:nvSpPr>
          <p:cNvPr id="5" name="TextBox 4">
            <a:extLst>
              <a:ext uri="{FF2B5EF4-FFF2-40B4-BE49-F238E27FC236}">
                <a16:creationId xmlns:a16="http://schemas.microsoft.com/office/drawing/2014/main" id="{C2717B43-81FC-28AF-1F4F-FD4605CE674D}"/>
              </a:ext>
            </a:extLst>
          </p:cNvPr>
          <p:cNvSpPr txBox="1"/>
          <p:nvPr/>
        </p:nvSpPr>
        <p:spPr>
          <a:xfrm>
            <a:off x="279164" y="2538575"/>
            <a:ext cx="1636254" cy="496503"/>
          </a:xfrm>
          <a:prstGeom prst="rect">
            <a:avLst/>
          </a:prstGeom>
        </p:spPr>
        <p:style>
          <a:lnRef idx="0">
            <a:schemeClr val="accent1"/>
          </a:lnRef>
          <a:fillRef idx="3">
            <a:schemeClr val="accent1"/>
          </a:fillRef>
          <a:effectRef idx="3">
            <a:schemeClr val="accent1"/>
          </a:effectRef>
          <a:fontRef idx="minor">
            <a:schemeClr val="lt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Arial"/>
                <a:cs typeface="Arial"/>
                <a:sym typeface="Wingdings"/>
              </a:defRPr>
            </a:lvl9pPr>
          </a:lstStyle>
          <a:p>
            <a:pPr marL="421792" indent="-421792" algn="just"/>
            <a:r>
              <a:rPr lang="en-US" sz="2728" b="1" dirty="0">
                <a:latin typeface="+mn-lt"/>
                <a:ea typeface="Cambria Math" pitchFamily="18" charset="0"/>
              </a:rPr>
              <a:t>Examples: </a:t>
            </a:r>
          </a:p>
        </p:txBody>
      </p:sp>
      <p:sp>
        <p:nvSpPr>
          <p:cNvPr id="6" name="Cloud 5">
            <a:extLst>
              <a:ext uri="{FF2B5EF4-FFF2-40B4-BE49-F238E27FC236}">
                <a16:creationId xmlns:a16="http://schemas.microsoft.com/office/drawing/2014/main" id="{83D6E2E7-8723-83A2-FAF0-DEC3E406D6BD}"/>
              </a:ext>
            </a:extLst>
          </p:cNvPr>
          <p:cNvSpPr/>
          <p:nvPr/>
        </p:nvSpPr>
        <p:spPr>
          <a:xfrm>
            <a:off x="2816127" y="2001464"/>
            <a:ext cx="4231987" cy="2523881"/>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288664" indent="-288664" algn="just"/>
            <a:r>
              <a:rPr lang="en-US" sz="2728" b="1" dirty="0">
                <a:solidFill>
                  <a:schemeClr val="tx1"/>
                </a:solidFill>
                <a:latin typeface="+mn-lt"/>
                <a:ea typeface="Cambria Math" pitchFamily="18" charset="0"/>
              </a:rPr>
              <a:t>	</a:t>
            </a:r>
            <a:r>
              <a:rPr lang="en-US" sz="2338" b="1" dirty="0">
                <a:solidFill>
                  <a:schemeClr val="tx1"/>
                </a:solidFill>
                <a:latin typeface="+mn-lt"/>
                <a:ea typeface="Cambria Math" pitchFamily="18" charset="0"/>
              </a:rPr>
              <a:t>The hot air in contact with the radiator of a car will be thrown away by forcing air using a fan.</a:t>
            </a:r>
            <a:endParaRPr lang="en-US" sz="2728" b="1" dirty="0">
              <a:solidFill>
                <a:schemeClr val="tx1"/>
              </a:solidFill>
              <a:latin typeface="+mn-lt"/>
              <a:ea typeface="Cambria Math" pitchFamily="18" charset="0"/>
            </a:endParaRPr>
          </a:p>
        </p:txBody>
      </p:sp>
      <p:sp>
        <p:nvSpPr>
          <p:cNvPr id="7" name="Cloud 6">
            <a:extLst>
              <a:ext uri="{FF2B5EF4-FFF2-40B4-BE49-F238E27FC236}">
                <a16:creationId xmlns:a16="http://schemas.microsoft.com/office/drawing/2014/main" id="{9A97BDAA-2A51-2D56-9BA3-09015FCBBFE8}"/>
              </a:ext>
            </a:extLst>
          </p:cNvPr>
          <p:cNvSpPr/>
          <p:nvPr/>
        </p:nvSpPr>
        <p:spPr>
          <a:xfrm>
            <a:off x="117251" y="4580663"/>
            <a:ext cx="4527216" cy="2215025"/>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288664" indent="-288664" algn="ctr"/>
            <a:r>
              <a:rPr lang="en-US" sz="2338" b="1" dirty="0">
                <a:solidFill>
                  <a:schemeClr val="tx1"/>
                </a:solidFill>
                <a:latin typeface="+mn-lt"/>
                <a:ea typeface="Cambria Math" pitchFamily="18" charset="0"/>
              </a:rPr>
              <a:t>Cooling rooms in summer by pumping cold air by mechanical means (air coolers).</a:t>
            </a:r>
          </a:p>
        </p:txBody>
      </p:sp>
      <p:sp>
        <p:nvSpPr>
          <p:cNvPr id="8" name="Cloud 7">
            <a:extLst>
              <a:ext uri="{FF2B5EF4-FFF2-40B4-BE49-F238E27FC236}">
                <a16:creationId xmlns:a16="http://schemas.microsoft.com/office/drawing/2014/main" id="{9F9FA64A-93B2-A314-6AA6-97785A8BBD56}"/>
              </a:ext>
            </a:extLst>
          </p:cNvPr>
          <p:cNvSpPr/>
          <p:nvPr/>
        </p:nvSpPr>
        <p:spPr>
          <a:xfrm>
            <a:off x="5663438" y="4456591"/>
            <a:ext cx="4689338" cy="2339097"/>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288664" indent="-288664" algn="just"/>
            <a:r>
              <a:rPr lang="en-US" sz="2338" b="1" dirty="0">
                <a:latin typeface="+mn-lt"/>
                <a:ea typeface="Cambria Math" pitchFamily="18" charset="0"/>
              </a:rPr>
              <a:t>	Exhaust fans drive out the hot air from an auditorium or a big crowded hall.</a:t>
            </a:r>
          </a:p>
        </p:txBody>
      </p:sp>
      <p:sp>
        <p:nvSpPr>
          <p:cNvPr id="9" name="Cloud 8">
            <a:extLst>
              <a:ext uri="{FF2B5EF4-FFF2-40B4-BE49-F238E27FC236}">
                <a16:creationId xmlns:a16="http://schemas.microsoft.com/office/drawing/2014/main" id="{FE4954E0-95C8-6E52-B310-2526E506B1E2}"/>
              </a:ext>
            </a:extLst>
          </p:cNvPr>
          <p:cNvSpPr/>
          <p:nvPr/>
        </p:nvSpPr>
        <p:spPr>
          <a:xfrm>
            <a:off x="7482450" y="2335570"/>
            <a:ext cx="4231987" cy="1966304"/>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marL="288664" indent="-288664" algn="ctr"/>
            <a:r>
              <a:rPr lang="en-US" sz="2338" b="1" dirty="0">
                <a:latin typeface="+mn-lt"/>
                <a:ea typeface="Cambria Math" pitchFamily="18" charset="0"/>
              </a:rPr>
              <a:t>Ventilation in houses is an example for forced convection.</a:t>
            </a:r>
          </a:p>
        </p:txBody>
      </p:sp>
    </p:spTree>
    <p:extLst>
      <p:ext uri="{BB962C8B-B14F-4D97-AF65-F5344CB8AC3E}">
        <p14:creationId xmlns:p14="http://schemas.microsoft.com/office/powerpoint/2010/main" val="4200220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8"/>
                                        </p:tgtEl>
                                      </p:cBhvr>
                                    </p:animEffect>
                                    <p:set>
                                      <p:cBhvr>
                                        <p:cTn id="47" dur="1" fill="hold">
                                          <p:stCondLst>
                                            <p:cond delay="499"/>
                                          </p:stCondLst>
                                        </p:cTn>
                                        <p:tgtEl>
                                          <p:spTgt spid="8"/>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left)">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500"/>
                                        <p:tgtEl>
                                          <p:spTgt spid="9"/>
                                        </p:tgtEl>
                                      </p:cBhvr>
                                    </p:animEffect>
                                    <p:set>
                                      <p:cBhvr>
                                        <p:cTn id="5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6" grpId="1"/>
      <p:bldP spid="7" grpId="0"/>
      <p:bldP spid="7" grpId="1"/>
      <p:bldP spid="8" grpId="0"/>
      <p:bldP spid="8" grpId="1"/>
      <p:bldP spid="9" grpId="0"/>
      <p:bldP spid="9" grpId="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E84BB28-8E2D-3DB5-6AB6-735DC34E9D28}"/>
              </a:ext>
            </a:extLst>
          </p:cNvPr>
          <p:cNvSpPr txBox="1"/>
          <p:nvPr/>
        </p:nvSpPr>
        <p:spPr>
          <a:xfrm>
            <a:off x="2693623" y="2754887"/>
            <a:ext cx="5856106" cy="116953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stStyle>
          <a:p>
            <a:pPr algn="ctr"/>
            <a:r>
              <a:rPr lang="en-US" sz="7015" b="1" spc="49" dirty="0">
                <a:ln w="11430"/>
                <a:solidFill>
                  <a:schemeClr val="bg1"/>
                </a:solidFill>
                <a:effectLst>
                  <a:outerShdw blurRad="76200" dist="50800" dir="5400000" algn="tl" rotWithShape="0">
                    <a:srgbClr val="000000">
                      <a:alpha val="65000"/>
                    </a:srgbClr>
                  </a:outerShdw>
                </a:effectLst>
                <a:latin typeface="Tahoma" panose="020B0604030504040204" pitchFamily="34" charset="0"/>
                <a:ea typeface="Tahoma" panose="020B0604030504040204" pitchFamily="34" charset="0"/>
                <a:cs typeface="Tahoma" panose="020B0604030504040204" pitchFamily="34" charset="0"/>
              </a:rPr>
              <a:t>RADIATION</a:t>
            </a:r>
          </a:p>
        </p:txBody>
      </p:sp>
    </p:spTree>
    <p:extLst>
      <p:ext uri="{BB962C8B-B14F-4D97-AF65-F5344CB8AC3E}">
        <p14:creationId xmlns:p14="http://schemas.microsoft.com/office/powerpoint/2010/main" val="251945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FE47FC-DB69-E580-F2E6-A255E4D56F87}"/>
              </a:ext>
            </a:extLst>
          </p:cNvPr>
          <p:cNvSpPr txBox="1"/>
          <p:nvPr/>
        </p:nvSpPr>
        <p:spPr>
          <a:xfrm>
            <a:off x="931131" y="659506"/>
            <a:ext cx="2233073" cy="436527"/>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338" b="1">
                <a:solidFill>
                  <a:schemeClr val="tx1"/>
                </a:solidFill>
                <a:latin typeface="Bookman Old Style" panose="02050604050505020204" pitchFamily="18" charset="0"/>
                <a:ea typeface="Cambria Math" pitchFamily="18" charset="0"/>
              </a:rPr>
              <a:t>Radiation:</a:t>
            </a:r>
          </a:p>
        </p:txBody>
      </p:sp>
      <p:sp>
        <p:nvSpPr>
          <p:cNvPr id="4" name="TextBox 3">
            <a:extLst>
              <a:ext uri="{FF2B5EF4-FFF2-40B4-BE49-F238E27FC236}">
                <a16:creationId xmlns:a16="http://schemas.microsoft.com/office/drawing/2014/main" id="{38E8725F-3B21-8C87-347A-00E33825DBE0}"/>
              </a:ext>
            </a:extLst>
          </p:cNvPr>
          <p:cNvSpPr txBox="1"/>
          <p:nvPr/>
        </p:nvSpPr>
        <p:spPr>
          <a:xfrm>
            <a:off x="647440" y="1352346"/>
            <a:ext cx="10562265" cy="916337"/>
          </a:xfrm>
          <a:prstGeom prst="rect">
            <a:avLst/>
          </a:prstGeom>
          <a:noFill/>
        </p:spPr>
        <p:txBody>
          <a:bodyPr wrap="square" lIns="75926" tIns="37964" rIns="75926" bIns="37964" rtlCol="0">
            <a:spAutoFit/>
          </a:bodyPr>
          <a:lstStyle>
            <a:defPPr>
              <a:defRPr lang="en-US"/>
            </a:defPPr>
          </a:lstStyle>
          <a:p>
            <a:pPr marL="421792" indent="-421792" algn="just">
              <a:buFont typeface="Wingdings" pitchFamily="2" charset="2"/>
              <a:buChar char="Ø"/>
            </a:pPr>
            <a:r>
              <a:rPr lang="en-US" sz="2728" b="1" dirty="0">
                <a:solidFill>
                  <a:schemeClr val="bg1"/>
                </a:solidFill>
                <a:ea typeface="Cambria Math" pitchFamily="18" charset="0"/>
              </a:rPr>
              <a:t>The process of transmission of heat from one place to another without the necessity of the materialistic medium is called radiation.</a:t>
            </a:r>
          </a:p>
        </p:txBody>
      </p:sp>
      <p:sp>
        <p:nvSpPr>
          <p:cNvPr id="5" name="Cloud 4">
            <a:extLst>
              <a:ext uri="{FF2B5EF4-FFF2-40B4-BE49-F238E27FC236}">
                <a16:creationId xmlns:a16="http://schemas.microsoft.com/office/drawing/2014/main" id="{C043D1A0-F926-ADC8-777A-A6F5984995D2}"/>
              </a:ext>
            </a:extLst>
          </p:cNvPr>
          <p:cNvSpPr/>
          <p:nvPr/>
        </p:nvSpPr>
        <p:spPr>
          <a:xfrm>
            <a:off x="7274698" y="2443076"/>
            <a:ext cx="3935006" cy="2639489"/>
          </a:xfrm>
          <a:prstGeom prst="cloud">
            <a:avLst/>
          </a:prstGeom>
          <a:ln w="38100"/>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ea typeface="Cambria Math" pitchFamily="18" charset="0"/>
              </a:rPr>
              <a:t>In this process heat transmits in the form of electromagnetic radiation.</a:t>
            </a:r>
          </a:p>
        </p:txBody>
      </p:sp>
      <p:sp>
        <p:nvSpPr>
          <p:cNvPr id="6" name="Cloud 5">
            <a:extLst>
              <a:ext uri="{FF2B5EF4-FFF2-40B4-BE49-F238E27FC236}">
                <a16:creationId xmlns:a16="http://schemas.microsoft.com/office/drawing/2014/main" id="{0F0C25F3-A935-A2FD-7AEB-64058DB3C66B}"/>
              </a:ext>
            </a:extLst>
          </p:cNvPr>
          <p:cNvSpPr/>
          <p:nvPr/>
        </p:nvSpPr>
        <p:spPr>
          <a:xfrm>
            <a:off x="647439" y="2279459"/>
            <a:ext cx="4181500" cy="2803105"/>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solidFill>
                  <a:schemeClr val="tx1"/>
                </a:solidFill>
                <a:latin typeface="+mn-lt"/>
                <a:ea typeface="Cambria Math" pitchFamily="18" charset="0"/>
              </a:rPr>
              <a:t>The radiation by virtue of its temperature is thermal radiation.</a:t>
            </a:r>
          </a:p>
        </p:txBody>
      </p:sp>
      <p:sp>
        <p:nvSpPr>
          <p:cNvPr id="7" name="Cloud 6">
            <a:extLst>
              <a:ext uri="{FF2B5EF4-FFF2-40B4-BE49-F238E27FC236}">
                <a16:creationId xmlns:a16="http://schemas.microsoft.com/office/drawing/2014/main" id="{25857AC1-4627-EB7F-B496-453C8AB1288C}"/>
              </a:ext>
            </a:extLst>
          </p:cNvPr>
          <p:cNvSpPr/>
          <p:nvPr/>
        </p:nvSpPr>
        <p:spPr>
          <a:xfrm>
            <a:off x="3287625" y="4434304"/>
            <a:ext cx="4525999" cy="2245923"/>
          </a:xfrm>
          <a:prstGeom prst="cloud">
            <a:avLst/>
          </a:prstGeom>
          <a:ln w="28575"/>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2728" b="1" dirty="0">
                <a:latin typeface="+mn-lt"/>
                <a:ea typeface="Cambria Math" pitchFamily="18" charset="0"/>
              </a:rPr>
              <a:t>All bodies emit thermal radiation except at absolute zero.</a:t>
            </a:r>
          </a:p>
        </p:txBody>
      </p:sp>
    </p:spTree>
    <p:extLst>
      <p:ext uri="{BB962C8B-B14F-4D97-AF65-F5344CB8AC3E}">
        <p14:creationId xmlns:p14="http://schemas.microsoft.com/office/powerpoint/2010/main" val="129497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6"/>
                                        </p:tgtEl>
                                      </p:cBhvr>
                                    </p:animEffect>
                                    <p:set>
                                      <p:cBhvr>
                                        <p:cTn id="32" dur="1" fill="hold">
                                          <p:stCondLst>
                                            <p:cond delay="499"/>
                                          </p:stCondLst>
                                        </p:cTn>
                                        <p:tgtEl>
                                          <p:spTgt spid="6"/>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5" grpId="1"/>
      <p:bldP spid="6" grpId="0"/>
      <p:bldP spid="6" grpId="1"/>
      <p:bldP spid="7" grpId="0"/>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TAT\New Folder (2)\images.png">
            <a:extLst>
              <a:ext uri="{FF2B5EF4-FFF2-40B4-BE49-F238E27FC236}">
                <a16:creationId xmlns:a16="http://schemas.microsoft.com/office/drawing/2014/main" id="{9B375C55-DBFE-6EEA-F4DB-EDC70F4D084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5024" y="1438145"/>
            <a:ext cx="4959592" cy="256862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D:\TAT\New Folder (2)\images.jpg">
            <a:extLst>
              <a:ext uri="{FF2B5EF4-FFF2-40B4-BE49-F238E27FC236}">
                <a16:creationId xmlns:a16="http://schemas.microsoft.com/office/drawing/2014/main" id="{BC2D7F8D-7008-FDA3-7DD5-0988F632DCD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004139" y="4403135"/>
            <a:ext cx="5411004" cy="15618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AF284C6-0DCE-85B6-CF75-8903503D107B}"/>
              </a:ext>
            </a:extLst>
          </p:cNvPr>
          <p:cNvSpPr txBox="1"/>
          <p:nvPr/>
        </p:nvSpPr>
        <p:spPr>
          <a:xfrm>
            <a:off x="207072" y="612923"/>
            <a:ext cx="3849696" cy="496503"/>
          </a:xfrm>
          <a:prstGeom prst="rect">
            <a:avLst/>
          </a:prstGeom>
        </p:spPr>
        <p:style>
          <a:lnRef idx="1">
            <a:schemeClr val="accent6"/>
          </a:lnRef>
          <a:fillRef idx="2">
            <a:schemeClr val="accent6"/>
          </a:fillRef>
          <a:effectRef idx="1">
            <a:schemeClr val="accent6"/>
          </a:effectRef>
          <a:fontRef idx="minor">
            <a:schemeClr val="dk1"/>
          </a:fontRef>
        </p:style>
        <p:txBody>
          <a:bodyPr wrap="square" lIns="75926" tIns="37964" rIns="75926" bIns="37964"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r>
              <a:rPr lang="en-US" sz="2728" b="1" dirty="0">
                <a:solidFill>
                  <a:schemeClr val="tx1"/>
                </a:solidFill>
                <a:latin typeface="+mn-lt"/>
                <a:ea typeface="Cambria Math" pitchFamily="18" charset="0"/>
              </a:rPr>
              <a:t>Examples for radiation:</a:t>
            </a:r>
          </a:p>
        </p:txBody>
      </p:sp>
    </p:spTree>
    <p:extLst>
      <p:ext uri="{BB962C8B-B14F-4D97-AF65-F5344CB8AC3E}">
        <p14:creationId xmlns:p14="http://schemas.microsoft.com/office/powerpoint/2010/main" val="357228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D:\new desk\page\FreeVector-Quill-And-Ink.jpg">
            <a:extLst>
              <a:ext uri="{FF2B5EF4-FFF2-40B4-BE49-F238E27FC236}">
                <a16:creationId xmlns:a16="http://schemas.microsoft.com/office/drawing/2014/main" id="{AB7F48E2-3234-024B-46B6-A45807CA89F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07644" y="1412529"/>
            <a:ext cx="7353263" cy="4201865"/>
          </a:xfrm>
          <a:prstGeom prst="roundRect">
            <a:avLst>
              <a:gd name="adj" fmla="val 8594"/>
            </a:avLst>
          </a:prstGeom>
          <a:solidFill>
            <a:srgbClr val="FFFFFF">
              <a:shade val="85000"/>
            </a:srgbClr>
          </a:solidFill>
          <a:ln>
            <a:noFill/>
          </a:ln>
          <a:effectLst/>
        </p:spPr>
      </p:pic>
      <p:sp>
        <p:nvSpPr>
          <p:cNvPr id="4" name="TextBox 3">
            <a:extLst>
              <a:ext uri="{FF2B5EF4-FFF2-40B4-BE49-F238E27FC236}">
                <a16:creationId xmlns:a16="http://schemas.microsoft.com/office/drawing/2014/main" id="{83EF15E8-75CC-2417-4440-9F8BF4D9B87A}"/>
              </a:ext>
            </a:extLst>
          </p:cNvPr>
          <p:cNvSpPr txBox="1"/>
          <p:nvPr/>
        </p:nvSpPr>
        <p:spPr>
          <a:xfrm>
            <a:off x="4392357" y="2520352"/>
            <a:ext cx="4683399" cy="98961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algn="ctr"/>
            <a:r>
              <a:rPr lang="en-US" sz="5846" b="1" dirty="0">
                <a:solidFill>
                  <a:schemeClr val="tx1"/>
                </a:solidFill>
                <a:latin typeface="Comic Sans MS" panose="030F0702030302020204" pitchFamily="66" charset="0"/>
              </a:rPr>
              <a:t>Thank you… </a:t>
            </a:r>
          </a:p>
        </p:txBody>
      </p:sp>
    </p:spTree>
    <p:extLst>
      <p:ext uri="{BB962C8B-B14F-4D97-AF65-F5344CB8AC3E}">
        <p14:creationId xmlns:p14="http://schemas.microsoft.com/office/powerpoint/2010/main" val="347926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100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975</TotalTime>
  <Words>10231</Words>
  <Application>Microsoft Office PowerPoint</Application>
  <PresentationFormat>Custom</PresentationFormat>
  <Paragraphs>930</Paragraphs>
  <Slides>203</Slides>
  <Notes>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203</vt:i4>
      </vt:variant>
    </vt:vector>
  </HeadingPairs>
  <TitlesOfParts>
    <vt:vector size="215" baseType="lpstr">
      <vt:lpstr>Arial</vt:lpstr>
      <vt:lpstr>Bookman Old Style</vt:lpstr>
      <vt:lpstr>Calibri</vt:lpstr>
      <vt:lpstr>Calibri Light</vt:lpstr>
      <vt:lpstr>Cambria Math</vt:lpstr>
      <vt:lpstr>Comic Sans MS</vt:lpstr>
      <vt:lpstr>Symbol</vt:lpstr>
      <vt:lpstr>Tahoma</vt:lpstr>
      <vt:lpstr>Times New Roman</vt:lpstr>
      <vt:lpstr>Wingdings</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samu</dc:creator>
  <cp:lastModifiedBy>KNa NEET</cp:lastModifiedBy>
  <cp:revision>485</cp:revision>
  <dcterms:created xsi:type="dcterms:W3CDTF">2024-06-23T05:19:21Z</dcterms:created>
  <dcterms:modified xsi:type="dcterms:W3CDTF">2024-08-01T09:26:50Z</dcterms:modified>
</cp:coreProperties>
</file>